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1" r:id="rId1"/>
    <p:sldMasterId id="2147484648" r:id="rId2"/>
    <p:sldMasterId id="2147484671" r:id="rId3"/>
  </p:sldMasterIdLst>
  <p:notesMasterIdLst>
    <p:notesMasterId r:id="rId66"/>
  </p:notesMasterIdLst>
  <p:handoutMasterIdLst>
    <p:handoutMasterId r:id="rId67"/>
  </p:handoutMasterIdLst>
  <p:sldIdLst>
    <p:sldId id="1319" r:id="rId4"/>
    <p:sldId id="1327" r:id="rId5"/>
    <p:sldId id="1322" r:id="rId6"/>
    <p:sldId id="1323" r:id="rId7"/>
    <p:sldId id="1328" r:id="rId8"/>
    <p:sldId id="1329" r:id="rId9"/>
    <p:sldId id="1326" r:id="rId10"/>
    <p:sldId id="1490" r:id="rId11"/>
    <p:sldId id="1491" r:id="rId12"/>
    <p:sldId id="1492" r:id="rId13"/>
    <p:sldId id="1493" r:id="rId14"/>
    <p:sldId id="1494" r:id="rId15"/>
    <p:sldId id="1495" r:id="rId16"/>
    <p:sldId id="1496" r:id="rId17"/>
    <p:sldId id="1497" r:id="rId18"/>
    <p:sldId id="1498" r:id="rId19"/>
    <p:sldId id="1499" r:id="rId20"/>
    <p:sldId id="1500" r:id="rId21"/>
    <p:sldId id="1501" r:id="rId22"/>
    <p:sldId id="1502" r:id="rId23"/>
    <p:sldId id="1503" r:id="rId24"/>
    <p:sldId id="1504" r:id="rId25"/>
    <p:sldId id="1505" r:id="rId26"/>
    <p:sldId id="1506" r:id="rId27"/>
    <p:sldId id="1507" r:id="rId28"/>
    <p:sldId id="1508" r:id="rId29"/>
    <p:sldId id="1509" r:id="rId30"/>
    <p:sldId id="1510" r:id="rId31"/>
    <p:sldId id="1511" r:id="rId32"/>
    <p:sldId id="1512" r:id="rId33"/>
    <p:sldId id="1513" r:id="rId34"/>
    <p:sldId id="1514" r:id="rId35"/>
    <p:sldId id="1515" r:id="rId36"/>
    <p:sldId id="1516" r:id="rId37"/>
    <p:sldId id="1517" r:id="rId38"/>
    <p:sldId id="1518" r:id="rId39"/>
    <p:sldId id="1519" r:id="rId40"/>
    <p:sldId id="1520" r:id="rId41"/>
    <p:sldId id="1521" r:id="rId42"/>
    <p:sldId id="1522" r:id="rId43"/>
    <p:sldId id="1523" r:id="rId44"/>
    <p:sldId id="1524" r:id="rId45"/>
    <p:sldId id="1525" r:id="rId46"/>
    <p:sldId id="1526" r:id="rId47"/>
    <p:sldId id="1436" r:id="rId48"/>
    <p:sldId id="1437" r:id="rId49"/>
    <p:sldId id="1438" r:id="rId50"/>
    <p:sldId id="1439" r:id="rId51"/>
    <p:sldId id="1440" r:id="rId52"/>
    <p:sldId id="1441" r:id="rId53"/>
    <p:sldId id="1442" r:id="rId54"/>
    <p:sldId id="1443" r:id="rId55"/>
    <p:sldId id="1444" r:id="rId56"/>
    <p:sldId id="1445" r:id="rId57"/>
    <p:sldId id="1446" r:id="rId58"/>
    <p:sldId id="1447" r:id="rId59"/>
    <p:sldId id="1448" r:id="rId60"/>
    <p:sldId id="1449" r:id="rId61"/>
    <p:sldId id="1450" r:id="rId62"/>
    <p:sldId id="1451" r:id="rId63"/>
    <p:sldId id="1452" r:id="rId64"/>
    <p:sldId id="1453" r:id="rId6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521415D9-36F7-43E2-AB2F-B90AF26B5E84}">
      <p14:sectionLst xmlns:p14="http://schemas.microsoft.com/office/powerpoint/2010/main">
        <p14:section name="Default Section" id="{B8FD9973-7DB2-4204-A3BE-A55B9F020188}">
          <p14:sldIdLst>
            <p14:sldId id="1319"/>
            <p14:sldId id="1327"/>
            <p14:sldId id="1322"/>
            <p14:sldId id="1323"/>
            <p14:sldId id="1328"/>
            <p14:sldId id="1329"/>
            <p14:sldId id="1326"/>
            <p14:sldId id="1490"/>
            <p14:sldId id="1491"/>
            <p14:sldId id="1492"/>
            <p14:sldId id="1493"/>
            <p14:sldId id="1494"/>
            <p14:sldId id="1495"/>
            <p14:sldId id="1496"/>
            <p14:sldId id="1497"/>
            <p14:sldId id="1498"/>
            <p14:sldId id="1499"/>
            <p14:sldId id="1500"/>
            <p14:sldId id="1501"/>
            <p14:sldId id="1502"/>
            <p14:sldId id="1503"/>
            <p14:sldId id="1504"/>
            <p14:sldId id="1505"/>
            <p14:sldId id="1506"/>
            <p14:sldId id="1507"/>
            <p14:sldId id="1508"/>
            <p14:sldId id="1509"/>
            <p14:sldId id="1510"/>
          </p14:sldIdLst>
        </p14:section>
        <p14:section name="Untitled Section" id="{72E999D4-546A-4735-896F-E7230F715176}">
          <p14:sldIdLst>
            <p14:sldId id="1511"/>
            <p14:sldId id="1512"/>
            <p14:sldId id="1513"/>
            <p14:sldId id="1514"/>
            <p14:sldId id="1515"/>
            <p14:sldId id="1516"/>
            <p14:sldId id="1517"/>
            <p14:sldId id="1518"/>
            <p14:sldId id="1519"/>
            <p14:sldId id="1520"/>
            <p14:sldId id="1521"/>
            <p14:sldId id="1522"/>
            <p14:sldId id="1523"/>
            <p14:sldId id="1524"/>
            <p14:sldId id="1525"/>
            <p14:sldId id="1526"/>
            <p14:sldId id="1436"/>
            <p14:sldId id="1437"/>
            <p14:sldId id="1438"/>
            <p14:sldId id="1439"/>
            <p14:sldId id="1440"/>
            <p14:sldId id="1441"/>
            <p14:sldId id="1442"/>
            <p14:sldId id="1443"/>
            <p14:sldId id="1444"/>
            <p14:sldId id="1445"/>
            <p14:sldId id="1446"/>
            <p14:sldId id="1447"/>
            <p14:sldId id="1448"/>
            <p14:sldId id="1449"/>
            <p14:sldId id="1450"/>
            <p14:sldId id="1451"/>
            <p14:sldId id="1452"/>
            <p14:sldId id="145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7">
          <p15:clr>
            <a:srgbClr val="A4A3A4"/>
          </p15:clr>
        </p15:guide>
        <p15:guide id="2" orient="horz" pos="2928">
          <p15:clr>
            <a:srgbClr val="A4A3A4"/>
          </p15:clr>
        </p15:guide>
        <p15:guide id="3" pos="2257">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3300"/>
    <a:srgbClr val="D9E8FF"/>
    <a:srgbClr val="0033CC"/>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9" autoAdjust="0"/>
    <p:restoredTop sz="81818" autoAdjust="0"/>
  </p:normalViewPr>
  <p:slideViewPr>
    <p:cSldViewPr>
      <p:cViewPr varScale="1">
        <p:scale>
          <a:sx n="56" d="100"/>
          <a:sy n="56" d="100"/>
        </p:scale>
        <p:origin x="-1458" y="-84"/>
      </p:cViewPr>
      <p:guideLst>
        <p:guide orient="horz" pos="2160"/>
        <p:guide pos="2880"/>
      </p:guideLst>
    </p:cSldViewPr>
  </p:slideViewPr>
  <p:outlineViewPr>
    <p:cViewPr>
      <p:scale>
        <a:sx n="33" d="100"/>
        <a:sy n="33" d="100"/>
      </p:scale>
      <p:origin x="0" y="331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2448" y="-53"/>
      </p:cViewPr>
      <p:guideLst>
        <p:guide orient="horz" pos="2927"/>
        <p:guide orient="horz" pos="2928"/>
        <p:guide pos="225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Universe of Consolidation</a:t>
            </a:r>
            <a:endParaRPr lang="en-US" dirty="0"/>
          </a:p>
        </c:rich>
      </c:tx>
      <c:overlay val="0"/>
    </c:title>
    <c:autoTitleDeleted val="0"/>
    <c:plotArea>
      <c:layout/>
      <c:pieChart>
        <c:varyColors val="1"/>
        <c:ser>
          <c:idx val="0"/>
          <c:order val="0"/>
          <c:tx>
            <c:strRef>
              <c:f>Sheet1!$B$1</c:f>
              <c:strCache>
                <c:ptCount val="1"/>
                <c:pt idx="0">
                  <c:v>Sales</c:v>
                </c:pt>
              </c:strCache>
            </c:strRef>
          </c:tx>
          <c:explosion val="25"/>
          <c:cat>
            <c:strRef>
              <c:f>Sheet1!$A$2:$A$3</c:f>
              <c:strCache>
                <c:ptCount val="2"/>
                <c:pt idx="0">
                  <c:v>Consolidation but not Bundling</c:v>
                </c:pt>
                <c:pt idx="1">
                  <c:v>Consolidation and Bundling</c:v>
                </c:pt>
              </c:strCache>
            </c:strRef>
          </c:cat>
          <c:val>
            <c:numRef>
              <c:f>Sheet1!$B$2:$B$3</c:f>
              <c:numCache>
                <c:formatCode>General</c:formatCode>
                <c:ptCount val="2"/>
                <c:pt idx="0">
                  <c:v>15</c:v>
                </c:pt>
                <c:pt idx="1">
                  <c:v>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9584475551667155"/>
          <c:y val="0.38824157422409328"/>
          <c:w val="0.20415524448332847"/>
          <c:h val="0.27785556355630836"/>
        </c:manualLayout>
      </c:layout>
      <c:overlay val="0"/>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51792F-DCD4-483F-99C8-B844019A24E6}" type="datetimeFigureOut">
              <a:rPr lang="en-US" smtClean="0"/>
              <a:t>7/5/2017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DD4C9E0-DAD5-4974-B334-045B62FBC076}" type="slidenum">
              <a:rPr lang="en-US" smtClean="0"/>
              <a:t>‹#›</a:t>
            </a:fld>
            <a:endParaRPr lang="en-US" dirty="0"/>
          </a:p>
        </p:txBody>
      </p:sp>
    </p:spTree>
    <p:extLst>
      <p:ext uri="{BB962C8B-B14F-4D97-AF65-F5344CB8AC3E}">
        <p14:creationId xmlns:p14="http://schemas.microsoft.com/office/powerpoint/2010/main" val="315072636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036888" cy="461964"/>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defRPr sz="1200"/>
            </a:lvl1pPr>
          </a:lstStyle>
          <a:p>
            <a:pPr>
              <a:defRPr/>
            </a:pPr>
            <a:endParaRPr lang="en-US" dirty="0"/>
          </a:p>
        </p:txBody>
      </p:sp>
      <p:sp>
        <p:nvSpPr>
          <p:cNvPr id="79875" name="Rectangle 3"/>
          <p:cNvSpPr>
            <a:spLocks noGrp="1" noChangeArrowheads="1"/>
          </p:cNvSpPr>
          <p:nvPr>
            <p:ph type="dt" idx="1"/>
          </p:nvPr>
        </p:nvSpPr>
        <p:spPr bwMode="auto">
          <a:xfrm>
            <a:off x="3971925" y="0"/>
            <a:ext cx="3036888" cy="461964"/>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r">
              <a:defRPr sz="1200"/>
            </a:lvl1pPr>
          </a:lstStyle>
          <a:p>
            <a:pPr>
              <a:defRPr/>
            </a:pPr>
            <a:endParaRPr lang="en-US" dirty="0"/>
          </a:p>
        </p:txBody>
      </p:sp>
      <p:sp>
        <p:nvSpPr>
          <p:cNvPr id="4710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p:cNvSpPr>
            <a:spLocks noGrp="1" noChangeArrowheads="1"/>
          </p:cNvSpPr>
          <p:nvPr>
            <p:ph type="body" sz="quarter" idx="3"/>
          </p:nvPr>
        </p:nvSpPr>
        <p:spPr bwMode="auto">
          <a:xfrm>
            <a:off x="701675" y="4416426"/>
            <a:ext cx="5607050" cy="4181474"/>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0" y="8832850"/>
            <a:ext cx="3036888" cy="461964"/>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defRPr sz="1200"/>
            </a:lvl1pPr>
          </a:lstStyle>
          <a:p>
            <a:pPr>
              <a:defRPr/>
            </a:pPr>
            <a:endParaRPr lang="en-US" dirty="0"/>
          </a:p>
        </p:txBody>
      </p:sp>
      <p:sp>
        <p:nvSpPr>
          <p:cNvPr id="79879" name="Rectangle 7"/>
          <p:cNvSpPr>
            <a:spLocks noGrp="1" noChangeArrowheads="1"/>
          </p:cNvSpPr>
          <p:nvPr>
            <p:ph type="sldNum" sz="quarter" idx="5"/>
          </p:nvPr>
        </p:nvSpPr>
        <p:spPr bwMode="auto">
          <a:xfrm>
            <a:off x="3971925" y="8832850"/>
            <a:ext cx="3036888" cy="461964"/>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r">
              <a:defRPr sz="1200"/>
            </a:lvl1pPr>
          </a:lstStyle>
          <a:p>
            <a:pPr>
              <a:defRPr/>
            </a:pPr>
            <a:fld id="{3152776E-2A98-424F-BFD6-2AA20D37AA19}" type="slidenum">
              <a:rPr lang="en-US"/>
              <a:pPr>
                <a:defRPr/>
              </a:pPr>
              <a:t>‹#›</a:t>
            </a:fld>
            <a:endParaRPr lang="en-US" dirty="0"/>
          </a:p>
        </p:txBody>
      </p:sp>
    </p:spTree>
    <p:extLst>
      <p:ext uri="{BB962C8B-B14F-4D97-AF65-F5344CB8AC3E}">
        <p14:creationId xmlns:p14="http://schemas.microsoft.com/office/powerpoint/2010/main" val="1582309296"/>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81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54BF06A1-6CA6-4B71-BE51-A378447A0FFF}" type="slidenum">
              <a:rPr lang="en-US" altLang="en-US" smtClean="0">
                <a:solidFill>
                  <a:srgbClr val="000000"/>
                </a:solidFill>
              </a:rPr>
              <a:pPr eaLnBrk="1" hangingPunct="1">
                <a:spcBef>
                  <a:spcPct val="0"/>
                </a:spcBef>
              </a:pPr>
              <a:t>1</a:t>
            </a:fld>
            <a:endParaRPr lang="en-US" altLang="en-US" dirty="0">
              <a:solidFill>
                <a:srgbClr val="000000"/>
              </a:solidFill>
            </a:endParaRPr>
          </a:p>
        </p:txBody>
      </p:sp>
    </p:spTree>
    <p:extLst>
      <p:ext uri="{BB962C8B-B14F-4D97-AF65-F5344CB8AC3E}">
        <p14:creationId xmlns:p14="http://schemas.microsoft.com/office/powerpoint/2010/main" val="2258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10</a:t>
            </a:fld>
            <a:endParaRPr lang="en-US" dirty="0"/>
          </a:p>
        </p:txBody>
      </p:sp>
    </p:spTree>
    <p:extLst>
      <p:ext uri="{BB962C8B-B14F-4D97-AF65-F5344CB8AC3E}">
        <p14:creationId xmlns:p14="http://schemas.microsoft.com/office/powerpoint/2010/main" val="2123679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11</a:t>
            </a:fld>
            <a:endParaRPr lang="en-US" dirty="0"/>
          </a:p>
        </p:txBody>
      </p:sp>
    </p:spTree>
    <p:extLst>
      <p:ext uri="{BB962C8B-B14F-4D97-AF65-F5344CB8AC3E}">
        <p14:creationId xmlns:p14="http://schemas.microsoft.com/office/powerpoint/2010/main" val="907768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12</a:t>
            </a:fld>
            <a:endParaRPr lang="en-US" dirty="0"/>
          </a:p>
        </p:txBody>
      </p:sp>
    </p:spTree>
    <p:extLst>
      <p:ext uri="{BB962C8B-B14F-4D97-AF65-F5344CB8AC3E}">
        <p14:creationId xmlns:p14="http://schemas.microsoft.com/office/powerpoint/2010/main" val="1504782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13</a:t>
            </a:fld>
            <a:endParaRPr lang="en-US" dirty="0"/>
          </a:p>
        </p:txBody>
      </p:sp>
    </p:spTree>
    <p:extLst>
      <p:ext uri="{BB962C8B-B14F-4D97-AF65-F5344CB8AC3E}">
        <p14:creationId xmlns:p14="http://schemas.microsoft.com/office/powerpoint/2010/main" val="2031564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14</a:t>
            </a:fld>
            <a:endParaRPr lang="en-US" dirty="0"/>
          </a:p>
        </p:txBody>
      </p:sp>
    </p:spTree>
    <p:extLst>
      <p:ext uri="{BB962C8B-B14F-4D97-AF65-F5344CB8AC3E}">
        <p14:creationId xmlns:p14="http://schemas.microsoft.com/office/powerpoint/2010/main" val="2188714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15</a:t>
            </a:fld>
            <a:endParaRPr lang="en-US" dirty="0"/>
          </a:p>
        </p:txBody>
      </p:sp>
    </p:spTree>
    <p:extLst>
      <p:ext uri="{BB962C8B-B14F-4D97-AF65-F5344CB8AC3E}">
        <p14:creationId xmlns:p14="http://schemas.microsoft.com/office/powerpoint/2010/main" val="3712419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16</a:t>
            </a:fld>
            <a:endParaRPr lang="en-US" dirty="0"/>
          </a:p>
        </p:txBody>
      </p:sp>
    </p:spTree>
    <p:extLst>
      <p:ext uri="{BB962C8B-B14F-4D97-AF65-F5344CB8AC3E}">
        <p14:creationId xmlns:p14="http://schemas.microsoft.com/office/powerpoint/2010/main" val="818667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17</a:t>
            </a:fld>
            <a:endParaRPr lang="en-US" dirty="0"/>
          </a:p>
        </p:txBody>
      </p:sp>
    </p:spTree>
    <p:extLst>
      <p:ext uri="{BB962C8B-B14F-4D97-AF65-F5344CB8AC3E}">
        <p14:creationId xmlns:p14="http://schemas.microsoft.com/office/powerpoint/2010/main" val="368944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18</a:t>
            </a:fld>
            <a:endParaRPr lang="en-US" dirty="0"/>
          </a:p>
        </p:txBody>
      </p:sp>
    </p:spTree>
    <p:extLst>
      <p:ext uri="{BB962C8B-B14F-4D97-AF65-F5344CB8AC3E}">
        <p14:creationId xmlns:p14="http://schemas.microsoft.com/office/powerpoint/2010/main" val="766804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19</a:t>
            </a:fld>
            <a:endParaRPr lang="en-US" dirty="0"/>
          </a:p>
        </p:txBody>
      </p:sp>
    </p:spTree>
    <p:extLst>
      <p:ext uri="{BB962C8B-B14F-4D97-AF65-F5344CB8AC3E}">
        <p14:creationId xmlns:p14="http://schemas.microsoft.com/office/powerpoint/2010/main" val="184661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2</a:t>
            </a:fld>
            <a:endParaRPr lang="en-US" dirty="0"/>
          </a:p>
        </p:txBody>
      </p:sp>
    </p:spTree>
    <p:extLst>
      <p:ext uri="{BB962C8B-B14F-4D97-AF65-F5344CB8AC3E}">
        <p14:creationId xmlns:p14="http://schemas.microsoft.com/office/powerpoint/2010/main" val="289073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20</a:t>
            </a:fld>
            <a:endParaRPr lang="en-US" dirty="0"/>
          </a:p>
        </p:txBody>
      </p:sp>
    </p:spTree>
    <p:extLst>
      <p:ext uri="{BB962C8B-B14F-4D97-AF65-F5344CB8AC3E}">
        <p14:creationId xmlns:p14="http://schemas.microsoft.com/office/powerpoint/2010/main" val="1912542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21</a:t>
            </a:fld>
            <a:endParaRPr lang="en-US" dirty="0"/>
          </a:p>
        </p:txBody>
      </p:sp>
    </p:spTree>
    <p:extLst>
      <p:ext uri="{BB962C8B-B14F-4D97-AF65-F5344CB8AC3E}">
        <p14:creationId xmlns:p14="http://schemas.microsoft.com/office/powerpoint/2010/main" val="2228669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22</a:t>
            </a:fld>
            <a:endParaRPr lang="en-US" dirty="0"/>
          </a:p>
        </p:txBody>
      </p:sp>
    </p:spTree>
    <p:extLst>
      <p:ext uri="{BB962C8B-B14F-4D97-AF65-F5344CB8AC3E}">
        <p14:creationId xmlns:p14="http://schemas.microsoft.com/office/powerpoint/2010/main" val="291064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23</a:t>
            </a:fld>
            <a:endParaRPr lang="en-US" dirty="0"/>
          </a:p>
        </p:txBody>
      </p:sp>
    </p:spTree>
    <p:extLst>
      <p:ext uri="{BB962C8B-B14F-4D97-AF65-F5344CB8AC3E}">
        <p14:creationId xmlns:p14="http://schemas.microsoft.com/office/powerpoint/2010/main" val="3094003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24</a:t>
            </a:fld>
            <a:endParaRPr lang="en-US" dirty="0"/>
          </a:p>
        </p:txBody>
      </p:sp>
    </p:spTree>
    <p:extLst>
      <p:ext uri="{BB962C8B-B14F-4D97-AF65-F5344CB8AC3E}">
        <p14:creationId xmlns:p14="http://schemas.microsoft.com/office/powerpoint/2010/main" val="2396179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25</a:t>
            </a:fld>
            <a:endParaRPr lang="en-US" dirty="0"/>
          </a:p>
        </p:txBody>
      </p:sp>
    </p:spTree>
    <p:extLst>
      <p:ext uri="{BB962C8B-B14F-4D97-AF65-F5344CB8AC3E}">
        <p14:creationId xmlns:p14="http://schemas.microsoft.com/office/powerpoint/2010/main" val="3602947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26</a:t>
            </a:fld>
            <a:endParaRPr lang="en-US" dirty="0"/>
          </a:p>
        </p:txBody>
      </p:sp>
    </p:spTree>
    <p:extLst>
      <p:ext uri="{BB962C8B-B14F-4D97-AF65-F5344CB8AC3E}">
        <p14:creationId xmlns:p14="http://schemas.microsoft.com/office/powerpoint/2010/main" val="2899906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27</a:t>
            </a:fld>
            <a:endParaRPr lang="en-US" dirty="0"/>
          </a:p>
        </p:txBody>
      </p:sp>
    </p:spTree>
    <p:extLst>
      <p:ext uri="{BB962C8B-B14F-4D97-AF65-F5344CB8AC3E}">
        <p14:creationId xmlns:p14="http://schemas.microsoft.com/office/powerpoint/2010/main" val="417346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28</a:t>
            </a:fld>
            <a:endParaRPr lang="en-US" dirty="0"/>
          </a:p>
        </p:txBody>
      </p:sp>
    </p:spTree>
    <p:extLst>
      <p:ext uri="{BB962C8B-B14F-4D97-AF65-F5344CB8AC3E}">
        <p14:creationId xmlns:p14="http://schemas.microsoft.com/office/powerpoint/2010/main" val="2622422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29</a:t>
            </a:fld>
            <a:endParaRPr lang="en-US" dirty="0"/>
          </a:p>
        </p:txBody>
      </p:sp>
    </p:spTree>
    <p:extLst>
      <p:ext uri="{BB962C8B-B14F-4D97-AF65-F5344CB8AC3E}">
        <p14:creationId xmlns:p14="http://schemas.microsoft.com/office/powerpoint/2010/main" val="300451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3</a:t>
            </a:fld>
            <a:endParaRPr lang="en-US" dirty="0"/>
          </a:p>
        </p:txBody>
      </p:sp>
    </p:spTree>
    <p:extLst>
      <p:ext uri="{BB962C8B-B14F-4D97-AF65-F5344CB8AC3E}">
        <p14:creationId xmlns:p14="http://schemas.microsoft.com/office/powerpoint/2010/main" val="732677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30</a:t>
            </a:fld>
            <a:endParaRPr lang="en-US" dirty="0"/>
          </a:p>
        </p:txBody>
      </p:sp>
    </p:spTree>
    <p:extLst>
      <p:ext uri="{BB962C8B-B14F-4D97-AF65-F5344CB8AC3E}">
        <p14:creationId xmlns:p14="http://schemas.microsoft.com/office/powerpoint/2010/main" val="2206391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31</a:t>
            </a:fld>
            <a:endParaRPr lang="en-US" dirty="0"/>
          </a:p>
        </p:txBody>
      </p:sp>
    </p:spTree>
    <p:extLst>
      <p:ext uri="{BB962C8B-B14F-4D97-AF65-F5344CB8AC3E}">
        <p14:creationId xmlns:p14="http://schemas.microsoft.com/office/powerpoint/2010/main" val="734519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32</a:t>
            </a:fld>
            <a:endParaRPr lang="en-US" dirty="0"/>
          </a:p>
        </p:txBody>
      </p:sp>
    </p:spTree>
    <p:extLst>
      <p:ext uri="{BB962C8B-B14F-4D97-AF65-F5344CB8AC3E}">
        <p14:creationId xmlns:p14="http://schemas.microsoft.com/office/powerpoint/2010/main" val="3886224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33</a:t>
            </a:fld>
            <a:endParaRPr lang="en-US" dirty="0"/>
          </a:p>
        </p:txBody>
      </p:sp>
    </p:spTree>
    <p:extLst>
      <p:ext uri="{BB962C8B-B14F-4D97-AF65-F5344CB8AC3E}">
        <p14:creationId xmlns:p14="http://schemas.microsoft.com/office/powerpoint/2010/main" val="2661487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34</a:t>
            </a:fld>
            <a:endParaRPr lang="en-US" dirty="0"/>
          </a:p>
        </p:txBody>
      </p:sp>
    </p:spTree>
    <p:extLst>
      <p:ext uri="{BB962C8B-B14F-4D97-AF65-F5344CB8AC3E}">
        <p14:creationId xmlns:p14="http://schemas.microsoft.com/office/powerpoint/2010/main" val="3885894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35</a:t>
            </a:fld>
            <a:endParaRPr lang="en-US" dirty="0"/>
          </a:p>
        </p:txBody>
      </p:sp>
    </p:spTree>
    <p:extLst>
      <p:ext uri="{BB962C8B-B14F-4D97-AF65-F5344CB8AC3E}">
        <p14:creationId xmlns:p14="http://schemas.microsoft.com/office/powerpoint/2010/main" val="2071222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36</a:t>
            </a:fld>
            <a:endParaRPr lang="en-US" dirty="0"/>
          </a:p>
        </p:txBody>
      </p:sp>
    </p:spTree>
    <p:extLst>
      <p:ext uri="{BB962C8B-B14F-4D97-AF65-F5344CB8AC3E}">
        <p14:creationId xmlns:p14="http://schemas.microsoft.com/office/powerpoint/2010/main" val="1435431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37</a:t>
            </a:fld>
            <a:endParaRPr lang="en-US" dirty="0"/>
          </a:p>
        </p:txBody>
      </p:sp>
    </p:spTree>
    <p:extLst>
      <p:ext uri="{BB962C8B-B14F-4D97-AF65-F5344CB8AC3E}">
        <p14:creationId xmlns:p14="http://schemas.microsoft.com/office/powerpoint/2010/main" val="4278085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38</a:t>
            </a:fld>
            <a:endParaRPr lang="en-US" dirty="0"/>
          </a:p>
        </p:txBody>
      </p:sp>
    </p:spTree>
    <p:extLst>
      <p:ext uri="{BB962C8B-B14F-4D97-AF65-F5344CB8AC3E}">
        <p14:creationId xmlns:p14="http://schemas.microsoft.com/office/powerpoint/2010/main" val="991453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39</a:t>
            </a:fld>
            <a:endParaRPr lang="en-US" dirty="0"/>
          </a:p>
        </p:txBody>
      </p:sp>
    </p:spTree>
    <p:extLst>
      <p:ext uri="{BB962C8B-B14F-4D97-AF65-F5344CB8AC3E}">
        <p14:creationId xmlns:p14="http://schemas.microsoft.com/office/powerpoint/2010/main" val="417038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4</a:t>
            </a:fld>
            <a:endParaRPr lang="en-US" dirty="0"/>
          </a:p>
        </p:txBody>
      </p:sp>
    </p:spTree>
    <p:extLst>
      <p:ext uri="{BB962C8B-B14F-4D97-AF65-F5344CB8AC3E}">
        <p14:creationId xmlns:p14="http://schemas.microsoft.com/office/powerpoint/2010/main" val="817534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40</a:t>
            </a:fld>
            <a:endParaRPr lang="en-US" dirty="0"/>
          </a:p>
        </p:txBody>
      </p:sp>
    </p:spTree>
    <p:extLst>
      <p:ext uri="{BB962C8B-B14F-4D97-AF65-F5344CB8AC3E}">
        <p14:creationId xmlns:p14="http://schemas.microsoft.com/office/powerpoint/2010/main" val="28718282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41</a:t>
            </a:fld>
            <a:endParaRPr lang="en-US" dirty="0"/>
          </a:p>
        </p:txBody>
      </p:sp>
    </p:spTree>
    <p:extLst>
      <p:ext uri="{BB962C8B-B14F-4D97-AF65-F5344CB8AC3E}">
        <p14:creationId xmlns:p14="http://schemas.microsoft.com/office/powerpoint/2010/main" val="32695636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42</a:t>
            </a:fld>
            <a:endParaRPr lang="en-US" dirty="0"/>
          </a:p>
        </p:txBody>
      </p:sp>
    </p:spTree>
    <p:extLst>
      <p:ext uri="{BB962C8B-B14F-4D97-AF65-F5344CB8AC3E}">
        <p14:creationId xmlns:p14="http://schemas.microsoft.com/office/powerpoint/2010/main" val="2168426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43</a:t>
            </a:fld>
            <a:endParaRPr lang="en-US" dirty="0"/>
          </a:p>
        </p:txBody>
      </p:sp>
    </p:spTree>
    <p:extLst>
      <p:ext uri="{BB962C8B-B14F-4D97-AF65-F5344CB8AC3E}">
        <p14:creationId xmlns:p14="http://schemas.microsoft.com/office/powerpoint/2010/main" val="21040335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44</a:t>
            </a:fld>
            <a:endParaRPr lang="en-US" dirty="0"/>
          </a:p>
        </p:txBody>
      </p:sp>
    </p:spTree>
    <p:extLst>
      <p:ext uri="{BB962C8B-B14F-4D97-AF65-F5344CB8AC3E}">
        <p14:creationId xmlns:p14="http://schemas.microsoft.com/office/powerpoint/2010/main" val="6497520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25144730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24491460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7"/>
          <p:cNvSpPr txBox="1">
            <a:spLocks noGrp="1" noChangeArrowheads="1"/>
          </p:cNvSpPr>
          <p:nvPr/>
        </p:nvSpPr>
        <p:spPr bwMode="auto">
          <a:xfrm>
            <a:off x="4060825" y="8832850"/>
            <a:ext cx="31051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2" tIns="46222" rIns="92442" bIns="46222" anchor="b"/>
          <a:lstStyle>
            <a:lvl1pPr defTabSz="930275" eaLnBrk="0" hangingPunct="0">
              <a:spcBef>
                <a:spcPct val="30000"/>
              </a:spcBef>
              <a:defRPr sz="1200">
                <a:solidFill>
                  <a:schemeClr val="tx1"/>
                </a:solidFill>
                <a:latin typeface="Times New Roman" pitchFamily="18" charset="0"/>
                <a:cs typeface="Times New Roman" pitchFamily="18" charset="0"/>
              </a:defRPr>
            </a:lvl1pPr>
            <a:lvl2pPr marL="742950" indent="-285750" defTabSz="930275" eaLnBrk="0" hangingPunct="0">
              <a:spcBef>
                <a:spcPct val="30000"/>
              </a:spcBef>
              <a:defRPr sz="1200">
                <a:solidFill>
                  <a:schemeClr val="tx1"/>
                </a:solidFill>
                <a:latin typeface="Times New Roman" pitchFamily="18" charset="0"/>
                <a:cs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cs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cs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cs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algn="r" eaLnBrk="1" hangingPunct="1">
              <a:spcBef>
                <a:spcPct val="0"/>
              </a:spcBef>
            </a:pPr>
            <a:fld id="{2DBE239F-2B42-40BE-B81A-9B69B17CAD72}" type="slidenum">
              <a:rPr lang="en-US" altLang="en-US">
                <a:solidFill>
                  <a:srgbClr val="000000"/>
                </a:solidFill>
              </a:rPr>
              <a:pPr algn="r" eaLnBrk="1" hangingPunct="1">
                <a:spcBef>
                  <a:spcPct val="0"/>
                </a:spcBef>
              </a:pPr>
              <a:t>47</a:t>
            </a:fld>
            <a:endParaRPr lang="en-US" altLang="en-US" dirty="0">
              <a:solidFill>
                <a:srgbClr val="000000"/>
              </a:solidFill>
            </a:endParaRPr>
          </a:p>
        </p:txBody>
      </p:sp>
      <p:sp>
        <p:nvSpPr>
          <p:cNvPr id="76808" name="Rectangle 7"/>
          <p:cNvSpPr txBox="1">
            <a:spLocks noGrp="1" noChangeArrowheads="1"/>
          </p:cNvSpPr>
          <p:nvPr/>
        </p:nvSpPr>
        <p:spPr bwMode="auto">
          <a:xfrm>
            <a:off x="4060825" y="8832850"/>
            <a:ext cx="31051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2" tIns="46222" rIns="92442" bIns="46222" anchor="b"/>
          <a:lstStyle>
            <a:lvl1pPr defTabSz="930275" eaLnBrk="0" hangingPunct="0">
              <a:spcBef>
                <a:spcPct val="30000"/>
              </a:spcBef>
              <a:defRPr sz="1200">
                <a:solidFill>
                  <a:schemeClr val="tx1"/>
                </a:solidFill>
                <a:latin typeface="Times New Roman" pitchFamily="18" charset="0"/>
                <a:cs typeface="Times New Roman" pitchFamily="18" charset="0"/>
              </a:defRPr>
            </a:lvl1pPr>
            <a:lvl2pPr marL="742950" indent="-285750" defTabSz="930275" eaLnBrk="0" hangingPunct="0">
              <a:spcBef>
                <a:spcPct val="30000"/>
              </a:spcBef>
              <a:defRPr sz="1200">
                <a:solidFill>
                  <a:schemeClr val="tx1"/>
                </a:solidFill>
                <a:latin typeface="Times New Roman" pitchFamily="18" charset="0"/>
                <a:cs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cs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cs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cs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algn="r" eaLnBrk="1" hangingPunct="1">
              <a:spcBef>
                <a:spcPct val="0"/>
              </a:spcBef>
            </a:pPr>
            <a:fld id="{5E6386F1-B66D-4CC8-85E1-3C53E665B6D7}" type="slidenum">
              <a:rPr lang="en-US" altLang="en-US">
                <a:solidFill>
                  <a:srgbClr val="000000"/>
                </a:solidFill>
              </a:rPr>
              <a:pPr algn="r" eaLnBrk="1" hangingPunct="1">
                <a:spcBef>
                  <a:spcPct val="0"/>
                </a:spcBef>
              </a:pPr>
              <a:t>47</a:t>
            </a:fld>
            <a:endParaRPr lang="en-US" altLang="en-US" dirty="0">
              <a:solidFill>
                <a:srgbClr val="000000"/>
              </a:solidFill>
            </a:endParaRPr>
          </a:p>
        </p:txBody>
      </p:sp>
      <p:sp>
        <p:nvSpPr>
          <p:cNvPr id="76809" name="Rectangle 2"/>
          <p:cNvSpPr>
            <a:spLocks noGrp="1" noRot="1" noChangeAspect="1" noChangeArrowheads="1" noTextEdit="1"/>
          </p:cNvSpPr>
          <p:nvPr>
            <p:ph type="sldImg"/>
          </p:nvPr>
        </p:nvSpPr>
        <p:spPr>
          <a:xfrm>
            <a:off x="1270000" y="703263"/>
            <a:ext cx="4630738" cy="3473450"/>
          </a:xfrm>
          <a:ln/>
        </p:spPr>
      </p:sp>
      <p:sp>
        <p:nvSpPr>
          <p:cNvPr id="76810" name="Rectangle 3"/>
          <p:cNvSpPr>
            <a:spLocks noGrp="1" noChangeArrowheads="1"/>
          </p:cNvSpPr>
          <p:nvPr>
            <p:ph type="body" idx="1"/>
          </p:nvPr>
        </p:nvSpPr>
        <p:spPr>
          <a:xfrm>
            <a:off x="717551" y="5114926"/>
            <a:ext cx="5732463" cy="41814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2" tIns="46222" rIns="92442" bIns="46222"/>
          <a:lstStyle/>
          <a:p>
            <a:pPr eaLnBrk="1" hangingPunct="1"/>
            <a:endParaRPr lang="en-US" altLang="en-US" dirty="0" smtClean="0">
              <a:latin typeface="Arial" charset="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spcBef>
                <a:spcPct val="30000"/>
              </a:spcBef>
              <a:defRPr sz="1200">
                <a:solidFill>
                  <a:schemeClr val="tx1"/>
                </a:solidFill>
                <a:latin typeface="Times New Roman" pitchFamily="18" charset="0"/>
                <a:cs typeface="Times New Roman" pitchFamily="18" charset="0"/>
              </a:defRPr>
            </a:lvl1pPr>
            <a:lvl2pPr marL="742950" indent="-285750" defTabSz="903288" eaLnBrk="0" hangingPunct="0">
              <a:spcBef>
                <a:spcPct val="30000"/>
              </a:spcBef>
              <a:defRPr sz="1200">
                <a:solidFill>
                  <a:schemeClr val="tx1"/>
                </a:solidFill>
                <a:latin typeface="Times New Roman" pitchFamily="18" charset="0"/>
                <a:cs typeface="Times New Roman" pitchFamily="18" charset="0"/>
              </a:defRPr>
            </a:lvl2pPr>
            <a:lvl3pPr marL="1143000" indent="-228600" defTabSz="903288" eaLnBrk="0" hangingPunct="0">
              <a:spcBef>
                <a:spcPct val="30000"/>
              </a:spcBef>
              <a:defRPr sz="1200">
                <a:solidFill>
                  <a:schemeClr val="tx1"/>
                </a:solidFill>
                <a:latin typeface="Times New Roman" pitchFamily="18" charset="0"/>
                <a:cs typeface="Times New Roman" pitchFamily="18" charset="0"/>
              </a:defRPr>
            </a:lvl3pPr>
            <a:lvl4pPr marL="1600200" indent="-228600" defTabSz="903288" eaLnBrk="0" hangingPunct="0">
              <a:spcBef>
                <a:spcPct val="30000"/>
              </a:spcBef>
              <a:defRPr sz="1200">
                <a:solidFill>
                  <a:schemeClr val="tx1"/>
                </a:solidFill>
                <a:latin typeface="Times New Roman" pitchFamily="18" charset="0"/>
                <a:cs typeface="Times New Roman" pitchFamily="18" charset="0"/>
              </a:defRPr>
            </a:lvl4pPr>
            <a:lvl5pPr marL="2057400" indent="-228600" defTabSz="903288" eaLnBrk="0" hangingPunct="0">
              <a:spcBef>
                <a:spcPct val="30000"/>
              </a:spcBef>
              <a:defRPr sz="1200">
                <a:solidFill>
                  <a:schemeClr val="tx1"/>
                </a:solidFill>
                <a:latin typeface="Times New Roman" pitchFamily="18" charset="0"/>
                <a:cs typeface="Times New Roman" pitchFamily="18" charset="0"/>
              </a:defRPr>
            </a:lvl5pPr>
            <a:lvl6pPr marL="2514600" indent="-228600" defTabSz="903288"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03288"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03288"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03288"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D7036524-57C8-4F0A-92DA-527FB86B248A}" type="slidenum">
              <a:rPr lang="en-US" altLang="en-US" smtClean="0">
                <a:solidFill>
                  <a:srgbClr val="000000"/>
                </a:solidFill>
                <a:latin typeface="Arial" charset="0"/>
                <a:ea typeface="ＭＳ Ｐゴシック" pitchFamily="34" charset="-128"/>
                <a:cs typeface="Arial" charset="0"/>
              </a:rPr>
              <a:pPr eaLnBrk="1" hangingPunct="1">
                <a:spcBef>
                  <a:spcPct val="0"/>
                </a:spcBef>
              </a:pPr>
              <a:t>48</a:t>
            </a:fld>
            <a:endParaRPr lang="en-US" altLang="en-US" dirty="0" smtClean="0">
              <a:solidFill>
                <a:srgbClr val="000000"/>
              </a:solidFill>
              <a:latin typeface="Arial" charset="0"/>
              <a:ea typeface="ＭＳ Ｐゴシック" pitchFamily="34" charset="-128"/>
              <a:cs typeface="Arial" charset="0"/>
            </a:endParaRPr>
          </a:p>
        </p:txBody>
      </p:sp>
      <p:sp>
        <p:nvSpPr>
          <p:cNvPr id="77827" name="Rectangle 7"/>
          <p:cNvSpPr txBox="1">
            <a:spLocks noGrp="1" noChangeArrowheads="1"/>
          </p:cNvSpPr>
          <p:nvPr/>
        </p:nvSpPr>
        <p:spPr bwMode="auto">
          <a:xfrm>
            <a:off x="4060826" y="8832850"/>
            <a:ext cx="3103563" cy="4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3" tIns="44453" rIns="88903" bIns="44453" anchor="b"/>
          <a:lstStyle>
            <a:lvl1pPr defTabSz="900113" eaLnBrk="0" hangingPunct="0">
              <a:spcBef>
                <a:spcPct val="30000"/>
              </a:spcBef>
              <a:defRPr sz="1200">
                <a:solidFill>
                  <a:schemeClr val="tx1"/>
                </a:solidFill>
                <a:latin typeface="Times New Roman" pitchFamily="18" charset="0"/>
                <a:cs typeface="Times New Roman" pitchFamily="18" charset="0"/>
              </a:defRPr>
            </a:lvl1pPr>
            <a:lvl2pPr marL="742950" indent="-285750" defTabSz="900113" eaLnBrk="0" hangingPunct="0">
              <a:spcBef>
                <a:spcPct val="30000"/>
              </a:spcBef>
              <a:defRPr sz="1200">
                <a:solidFill>
                  <a:schemeClr val="tx1"/>
                </a:solidFill>
                <a:latin typeface="Times New Roman" pitchFamily="18" charset="0"/>
                <a:cs typeface="Times New Roman" pitchFamily="18" charset="0"/>
              </a:defRPr>
            </a:lvl2pPr>
            <a:lvl3pPr marL="1143000" indent="-228600" defTabSz="900113" eaLnBrk="0" hangingPunct="0">
              <a:spcBef>
                <a:spcPct val="30000"/>
              </a:spcBef>
              <a:defRPr sz="1200">
                <a:solidFill>
                  <a:schemeClr val="tx1"/>
                </a:solidFill>
                <a:latin typeface="Times New Roman" pitchFamily="18" charset="0"/>
                <a:cs typeface="Times New Roman" pitchFamily="18" charset="0"/>
              </a:defRPr>
            </a:lvl3pPr>
            <a:lvl4pPr marL="1600200" indent="-228600" defTabSz="900113" eaLnBrk="0" hangingPunct="0">
              <a:spcBef>
                <a:spcPct val="30000"/>
              </a:spcBef>
              <a:defRPr sz="1200">
                <a:solidFill>
                  <a:schemeClr val="tx1"/>
                </a:solidFill>
                <a:latin typeface="Times New Roman" pitchFamily="18" charset="0"/>
                <a:cs typeface="Times New Roman" pitchFamily="18" charset="0"/>
              </a:defRPr>
            </a:lvl4pPr>
            <a:lvl5pPr marL="2057400" indent="-228600" defTabSz="900113" eaLnBrk="0" hangingPunct="0">
              <a:spcBef>
                <a:spcPct val="30000"/>
              </a:spcBef>
              <a:defRPr sz="1200">
                <a:solidFill>
                  <a:schemeClr val="tx1"/>
                </a:solidFill>
                <a:latin typeface="Times New Roman" pitchFamily="18" charset="0"/>
                <a:cs typeface="Times New Roman" pitchFamily="18" charset="0"/>
              </a:defRPr>
            </a:lvl5pPr>
            <a:lvl6pPr marL="2514600" indent="-228600" defTabSz="90011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0011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0011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0011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algn="r" eaLnBrk="1" hangingPunct="1">
              <a:spcBef>
                <a:spcPct val="0"/>
              </a:spcBef>
            </a:pPr>
            <a:fld id="{318E922C-A1F6-465B-8DE1-DF0092450C54}" type="slidenum">
              <a:rPr lang="en-US" altLang="en-US">
                <a:solidFill>
                  <a:srgbClr val="000000"/>
                </a:solidFill>
              </a:rPr>
              <a:pPr algn="r" eaLnBrk="1" hangingPunct="1">
                <a:spcBef>
                  <a:spcPct val="0"/>
                </a:spcBef>
              </a:pPr>
              <a:t>48</a:t>
            </a:fld>
            <a:endParaRPr lang="en-US" altLang="en-US" dirty="0">
              <a:solidFill>
                <a:srgbClr val="000000"/>
              </a:solidFill>
            </a:endParaRPr>
          </a:p>
        </p:txBody>
      </p:sp>
      <p:sp>
        <p:nvSpPr>
          <p:cNvPr id="77833" name="Rectangle 7"/>
          <p:cNvSpPr txBox="1">
            <a:spLocks noGrp="1" noChangeArrowheads="1"/>
          </p:cNvSpPr>
          <p:nvPr/>
        </p:nvSpPr>
        <p:spPr bwMode="auto">
          <a:xfrm>
            <a:off x="4062413" y="8832850"/>
            <a:ext cx="31035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3" tIns="45622" rIns="91243" bIns="45622" anchor="b"/>
          <a:lstStyle>
            <a:lvl1pPr defTabSz="915988" eaLnBrk="0" hangingPunct="0">
              <a:spcBef>
                <a:spcPct val="30000"/>
              </a:spcBef>
              <a:defRPr sz="1200">
                <a:solidFill>
                  <a:schemeClr val="tx1"/>
                </a:solidFill>
                <a:latin typeface="Times New Roman" pitchFamily="18" charset="0"/>
                <a:cs typeface="Times New Roman" pitchFamily="18" charset="0"/>
              </a:defRPr>
            </a:lvl1pPr>
            <a:lvl2pPr marL="742950" indent="-285750" defTabSz="915988" eaLnBrk="0" hangingPunct="0">
              <a:spcBef>
                <a:spcPct val="30000"/>
              </a:spcBef>
              <a:defRPr sz="1200">
                <a:solidFill>
                  <a:schemeClr val="tx1"/>
                </a:solidFill>
                <a:latin typeface="Times New Roman" pitchFamily="18" charset="0"/>
                <a:cs typeface="Times New Roman" pitchFamily="18" charset="0"/>
              </a:defRPr>
            </a:lvl2pPr>
            <a:lvl3pPr marL="1143000" indent="-228600" defTabSz="915988" eaLnBrk="0" hangingPunct="0">
              <a:spcBef>
                <a:spcPct val="30000"/>
              </a:spcBef>
              <a:defRPr sz="1200">
                <a:solidFill>
                  <a:schemeClr val="tx1"/>
                </a:solidFill>
                <a:latin typeface="Times New Roman" pitchFamily="18" charset="0"/>
                <a:cs typeface="Times New Roman" pitchFamily="18" charset="0"/>
              </a:defRPr>
            </a:lvl3pPr>
            <a:lvl4pPr marL="1600200" indent="-228600" defTabSz="915988" eaLnBrk="0" hangingPunct="0">
              <a:spcBef>
                <a:spcPct val="30000"/>
              </a:spcBef>
              <a:defRPr sz="1200">
                <a:solidFill>
                  <a:schemeClr val="tx1"/>
                </a:solidFill>
                <a:latin typeface="Times New Roman" pitchFamily="18" charset="0"/>
                <a:cs typeface="Times New Roman" pitchFamily="18" charset="0"/>
              </a:defRPr>
            </a:lvl4pPr>
            <a:lvl5pPr marL="2057400" indent="-228600" defTabSz="915988" eaLnBrk="0" hangingPunct="0">
              <a:spcBef>
                <a:spcPct val="30000"/>
              </a:spcBef>
              <a:defRPr sz="1200">
                <a:solidFill>
                  <a:schemeClr val="tx1"/>
                </a:solidFill>
                <a:latin typeface="Times New Roman" pitchFamily="18" charset="0"/>
                <a:cs typeface="Times New Roman" pitchFamily="18" charset="0"/>
              </a:defRPr>
            </a:lvl5pPr>
            <a:lvl6pPr marL="25146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algn="r" eaLnBrk="1" hangingPunct="1">
              <a:spcBef>
                <a:spcPct val="0"/>
              </a:spcBef>
            </a:pPr>
            <a:fld id="{A774DC1D-6581-49E7-9423-5AEDB6DF83E9}" type="slidenum">
              <a:rPr lang="en-US" altLang="en-US">
                <a:solidFill>
                  <a:srgbClr val="000000"/>
                </a:solidFill>
              </a:rPr>
              <a:pPr algn="r" eaLnBrk="1" hangingPunct="1">
                <a:spcBef>
                  <a:spcPct val="0"/>
                </a:spcBef>
              </a:pPr>
              <a:t>48</a:t>
            </a:fld>
            <a:endParaRPr lang="en-US" altLang="en-US" dirty="0">
              <a:solidFill>
                <a:srgbClr val="000000"/>
              </a:solidFill>
            </a:endParaRPr>
          </a:p>
        </p:txBody>
      </p:sp>
      <p:sp>
        <p:nvSpPr>
          <p:cNvPr id="77834" name="Rectangle 2"/>
          <p:cNvSpPr>
            <a:spLocks noGrp="1" noRot="1" noChangeAspect="1" noTextEdit="1"/>
          </p:cNvSpPr>
          <p:nvPr>
            <p:ph type="sldImg"/>
          </p:nvPr>
        </p:nvSpPr>
        <p:spPr>
          <a:ln/>
        </p:spPr>
      </p:sp>
      <p:sp>
        <p:nvSpPr>
          <p:cNvPr id="77835" name="Rectangle 3"/>
          <p:cNvSpPr>
            <a:spLocks noGrp="1"/>
          </p:cNvSpPr>
          <p:nvPr>
            <p:ph type="body" idx="1"/>
          </p:nvPr>
        </p:nvSpPr>
        <p:spPr>
          <a:xfrm>
            <a:off x="717551" y="4414839"/>
            <a:ext cx="5732463" cy="4192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3" tIns="44453" rIns="88903" bIns="44453"/>
          <a:lstStyle/>
          <a:p>
            <a:endParaRPr lang="en-US" altLang="en-US" dirty="0" smtClean="0">
              <a:latin typeface="Arial" charset="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3848073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01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endParaRPr lang="en-US" altLang="en-US" dirty="0"/>
          </a:p>
        </p:txBody>
      </p:sp>
      <p:sp>
        <p:nvSpPr>
          <p:cNvPr id="501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endParaRPr lang="en-US" altLang="en-US" dirty="0"/>
          </a:p>
        </p:txBody>
      </p:sp>
      <p:sp>
        <p:nvSpPr>
          <p:cNvPr id="501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B97B3676-6B25-4805-880F-D765AB181D52}" type="slidenum">
              <a:rPr lang="en-US" altLang="en-US" smtClean="0"/>
              <a:pPr eaLnBrk="1" hangingPunct="1">
                <a:spcBef>
                  <a:spcPct val="0"/>
                </a:spcBef>
              </a:pPr>
              <a:t>5</a:t>
            </a:fld>
            <a:endParaRPr lang="en-US" altLang="en-US" dirty="0"/>
          </a:p>
        </p:txBody>
      </p:sp>
      <p:sp>
        <p:nvSpPr>
          <p:cNvPr id="50183"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9438777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spcBef>
                <a:spcPct val="30000"/>
              </a:spcBef>
              <a:defRPr sz="1200">
                <a:solidFill>
                  <a:schemeClr val="tx1"/>
                </a:solidFill>
                <a:latin typeface="Times New Roman" pitchFamily="18" charset="0"/>
                <a:cs typeface="Times New Roman" pitchFamily="18" charset="0"/>
              </a:defRPr>
            </a:lvl1pPr>
            <a:lvl2pPr marL="742950" indent="-285750" defTabSz="903288" eaLnBrk="0" hangingPunct="0">
              <a:spcBef>
                <a:spcPct val="30000"/>
              </a:spcBef>
              <a:defRPr sz="1200">
                <a:solidFill>
                  <a:schemeClr val="tx1"/>
                </a:solidFill>
                <a:latin typeface="Times New Roman" pitchFamily="18" charset="0"/>
                <a:cs typeface="Times New Roman" pitchFamily="18" charset="0"/>
              </a:defRPr>
            </a:lvl2pPr>
            <a:lvl3pPr marL="1143000" indent="-228600" defTabSz="903288" eaLnBrk="0" hangingPunct="0">
              <a:spcBef>
                <a:spcPct val="30000"/>
              </a:spcBef>
              <a:defRPr sz="1200">
                <a:solidFill>
                  <a:schemeClr val="tx1"/>
                </a:solidFill>
                <a:latin typeface="Times New Roman" pitchFamily="18" charset="0"/>
                <a:cs typeface="Times New Roman" pitchFamily="18" charset="0"/>
              </a:defRPr>
            </a:lvl3pPr>
            <a:lvl4pPr marL="1600200" indent="-228600" defTabSz="903288" eaLnBrk="0" hangingPunct="0">
              <a:spcBef>
                <a:spcPct val="30000"/>
              </a:spcBef>
              <a:defRPr sz="1200">
                <a:solidFill>
                  <a:schemeClr val="tx1"/>
                </a:solidFill>
                <a:latin typeface="Times New Roman" pitchFamily="18" charset="0"/>
                <a:cs typeface="Times New Roman" pitchFamily="18" charset="0"/>
              </a:defRPr>
            </a:lvl4pPr>
            <a:lvl5pPr marL="2057400" indent="-228600" defTabSz="903288" eaLnBrk="0" hangingPunct="0">
              <a:spcBef>
                <a:spcPct val="30000"/>
              </a:spcBef>
              <a:defRPr sz="1200">
                <a:solidFill>
                  <a:schemeClr val="tx1"/>
                </a:solidFill>
                <a:latin typeface="Times New Roman" pitchFamily="18" charset="0"/>
                <a:cs typeface="Times New Roman" pitchFamily="18" charset="0"/>
              </a:defRPr>
            </a:lvl5pPr>
            <a:lvl6pPr marL="2514600" indent="-228600" defTabSz="903288"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03288"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03288"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03288"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D4E3C17B-2FE8-4954-9184-8E8C8FF1F66A}" type="slidenum">
              <a:rPr lang="en-US" altLang="en-US" smtClean="0">
                <a:solidFill>
                  <a:srgbClr val="000000"/>
                </a:solidFill>
                <a:latin typeface="Arial" charset="0"/>
                <a:ea typeface="ＭＳ Ｐゴシック" pitchFamily="34" charset="-128"/>
                <a:cs typeface="Arial" charset="0"/>
              </a:rPr>
              <a:pPr eaLnBrk="1" hangingPunct="1">
                <a:spcBef>
                  <a:spcPct val="0"/>
                </a:spcBef>
              </a:pPr>
              <a:t>50</a:t>
            </a:fld>
            <a:endParaRPr lang="en-US" altLang="en-US" dirty="0" smtClean="0">
              <a:solidFill>
                <a:srgbClr val="000000"/>
              </a:solidFill>
              <a:latin typeface="Arial" charset="0"/>
              <a:ea typeface="ＭＳ Ｐゴシック" pitchFamily="34" charset="-128"/>
              <a:cs typeface="Arial" charset="0"/>
            </a:endParaRPr>
          </a:p>
        </p:txBody>
      </p:sp>
      <p:sp>
        <p:nvSpPr>
          <p:cNvPr id="78858" name="Rectangle 2"/>
          <p:cNvSpPr>
            <a:spLocks noGrp="1" noRot="1" noChangeAspect="1" noTextEdit="1"/>
          </p:cNvSpPr>
          <p:nvPr>
            <p:ph type="sldImg"/>
          </p:nvPr>
        </p:nvSpPr>
        <p:spPr>
          <a:ln/>
        </p:spPr>
      </p:sp>
      <p:sp>
        <p:nvSpPr>
          <p:cNvPr id="78859" name="Rectangle 3"/>
          <p:cNvSpPr>
            <a:spLocks noGrp="1"/>
          </p:cNvSpPr>
          <p:nvPr>
            <p:ph type="body" idx="1"/>
          </p:nvPr>
        </p:nvSpPr>
        <p:spPr>
          <a:xfrm>
            <a:off x="717551" y="4414839"/>
            <a:ext cx="5732463" cy="4192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3" tIns="44453" rIns="88903" bIns="44453"/>
          <a:lstStyle/>
          <a:p>
            <a:endParaRPr lang="en-US" altLang="en-US" dirty="0" smtClean="0">
              <a:latin typeface="Arial" charset="0"/>
              <a:cs typeface="Arial" charset="0"/>
            </a:endParaRPr>
          </a:p>
        </p:txBody>
      </p:sp>
      <p:sp>
        <p:nvSpPr>
          <p:cNvPr id="78860" name="Date Placeholder 7"/>
          <p:cNvSpPr txBox="1">
            <a:spLocks noGrp="1"/>
          </p:cNvSpPr>
          <p:nvPr/>
        </p:nvSpPr>
        <p:spPr bwMode="auto">
          <a:xfrm>
            <a:off x="4060826" y="0"/>
            <a:ext cx="31035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3" tIns="44453" rIns="88903" bIns="44453"/>
          <a:lstStyle>
            <a:lvl1pPr defTabSz="900113" eaLnBrk="0" hangingPunct="0">
              <a:spcBef>
                <a:spcPct val="30000"/>
              </a:spcBef>
              <a:defRPr sz="1200">
                <a:solidFill>
                  <a:schemeClr val="tx1"/>
                </a:solidFill>
                <a:latin typeface="Times New Roman" pitchFamily="18" charset="0"/>
                <a:cs typeface="Times New Roman" pitchFamily="18" charset="0"/>
              </a:defRPr>
            </a:lvl1pPr>
            <a:lvl2pPr marL="742950" indent="-285750" defTabSz="900113" eaLnBrk="0" hangingPunct="0">
              <a:spcBef>
                <a:spcPct val="30000"/>
              </a:spcBef>
              <a:defRPr sz="1200">
                <a:solidFill>
                  <a:schemeClr val="tx1"/>
                </a:solidFill>
                <a:latin typeface="Times New Roman" pitchFamily="18" charset="0"/>
                <a:cs typeface="Times New Roman" pitchFamily="18" charset="0"/>
              </a:defRPr>
            </a:lvl2pPr>
            <a:lvl3pPr marL="1143000" indent="-228600" defTabSz="900113" eaLnBrk="0" hangingPunct="0">
              <a:spcBef>
                <a:spcPct val="30000"/>
              </a:spcBef>
              <a:defRPr sz="1200">
                <a:solidFill>
                  <a:schemeClr val="tx1"/>
                </a:solidFill>
                <a:latin typeface="Times New Roman" pitchFamily="18" charset="0"/>
                <a:cs typeface="Times New Roman" pitchFamily="18" charset="0"/>
              </a:defRPr>
            </a:lvl3pPr>
            <a:lvl4pPr marL="1600200" indent="-228600" defTabSz="900113" eaLnBrk="0" hangingPunct="0">
              <a:spcBef>
                <a:spcPct val="30000"/>
              </a:spcBef>
              <a:defRPr sz="1200">
                <a:solidFill>
                  <a:schemeClr val="tx1"/>
                </a:solidFill>
                <a:latin typeface="Times New Roman" pitchFamily="18" charset="0"/>
                <a:cs typeface="Times New Roman" pitchFamily="18" charset="0"/>
              </a:defRPr>
            </a:lvl4pPr>
            <a:lvl5pPr marL="2057400" indent="-228600" defTabSz="900113" eaLnBrk="0" hangingPunct="0">
              <a:spcBef>
                <a:spcPct val="30000"/>
              </a:spcBef>
              <a:defRPr sz="1200">
                <a:solidFill>
                  <a:schemeClr val="tx1"/>
                </a:solidFill>
                <a:latin typeface="Times New Roman" pitchFamily="18" charset="0"/>
                <a:cs typeface="Times New Roman" pitchFamily="18" charset="0"/>
              </a:defRPr>
            </a:lvl5pPr>
            <a:lvl6pPr marL="2514600" indent="-228600" defTabSz="900113"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00113"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00113"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00113"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algn="r" eaLnBrk="1" hangingPunct="1">
              <a:spcBef>
                <a:spcPct val="0"/>
              </a:spcBef>
            </a:pPr>
            <a:endParaRPr lang="en-US" altLang="en-US" dirty="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29940637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39640641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solidFill>
                  <a:prstClr val="black"/>
                </a:solidFill>
              </a:rPr>
              <a:pPr>
                <a:defRPr/>
              </a:pPr>
              <a:t>53</a:t>
            </a:fld>
            <a:endParaRPr lang="en-US" dirty="0">
              <a:solidFill>
                <a:prstClr val="black"/>
              </a:solidFill>
            </a:endParaRPr>
          </a:p>
        </p:txBody>
      </p:sp>
    </p:spTree>
    <p:extLst>
      <p:ext uri="{BB962C8B-B14F-4D97-AF65-F5344CB8AC3E}">
        <p14:creationId xmlns:p14="http://schemas.microsoft.com/office/powerpoint/2010/main" val="7685077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39980952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98E33B38-F1B3-417E-9BC0-D5129EEE95B6}" type="slidenum">
              <a:rPr lang="en-US" altLang="en-US" smtClean="0">
                <a:solidFill>
                  <a:srgbClr val="000000"/>
                </a:solidFill>
              </a:rPr>
              <a:pPr eaLnBrk="1" hangingPunct="1">
                <a:spcBef>
                  <a:spcPct val="0"/>
                </a:spcBef>
              </a:pPr>
              <a:t>55</a:t>
            </a:fld>
            <a:endParaRPr lang="en-US" altLang="en-US" dirty="0" smtClean="0">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6" name="Rectangle 2"/>
          <p:cNvSpPr>
            <a:spLocks noGrp="1" noRot="1" noChangeAspect="1" noTextEdit="1"/>
          </p:cNvSpPr>
          <p:nvPr>
            <p:ph type="sldImg"/>
          </p:nvPr>
        </p:nvSpPr>
        <p:spPr>
          <a:ln/>
        </p:spPr>
      </p:sp>
      <p:sp>
        <p:nvSpPr>
          <p:cNvPr id="80907" name="Rectangle 3"/>
          <p:cNvSpPr>
            <a:spLocks noGrp="1"/>
          </p:cNvSpPr>
          <p:nvPr>
            <p:ph type="body" idx="1"/>
          </p:nvPr>
        </p:nvSpPr>
        <p:spPr>
          <a:xfrm>
            <a:off x="717551" y="4413251"/>
            <a:ext cx="5732463"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7" tIns="44926" rIns="89847" bIns="44926"/>
          <a:lstStyle/>
          <a:p>
            <a:endParaRPr lang="en-US" altLang="en-US" dirty="0" smtClean="0">
              <a:latin typeface="Arial" charset="0"/>
              <a:cs typeface="Arial" charset="0"/>
            </a:endParaRPr>
          </a:p>
        </p:txBody>
      </p:sp>
      <p:sp>
        <p:nvSpPr>
          <p:cNvPr id="80911" name="Footer Placeholder 1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itchFamily="18" charset="0"/>
                <a:cs typeface="Times New Roman" pitchFamily="18" charset="0"/>
              </a:defRPr>
            </a:lvl1pPr>
            <a:lvl2pPr marL="742950" indent="-285750" defTabSz="911225" eaLnBrk="0" hangingPunct="0">
              <a:spcBef>
                <a:spcPct val="30000"/>
              </a:spcBef>
              <a:defRPr sz="1200">
                <a:solidFill>
                  <a:schemeClr val="tx1"/>
                </a:solidFill>
                <a:latin typeface="Times New Roman" pitchFamily="18" charset="0"/>
                <a:cs typeface="Times New Roman" pitchFamily="18" charset="0"/>
              </a:defRPr>
            </a:lvl2pPr>
            <a:lvl3pPr marL="1143000" indent="-228600" defTabSz="911225" eaLnBrk="0" hangingPunct="0">
              <a:spcBef>
                <a:spcPct val="30000"/>
              </a:spcBef>
              <a:defRPr sz="1200">
                <a:solidFill>
                  <a:schemeClr val="tx1"/>
                </a:solidFill>
                <a:latin typeface="Times New Roman" pitchFamily="18" charset="0"/>
                <a:cs typeface="Times New Roman" pitchFamily="18" charset="0"/>
              </a:defRPr>
            </a:lvl3pPr>
            <a:lvl4pPr marL="1600200" indent="-228600" defTabSz="911225" eaLnBrk="0" hangingPunct="0">
              <a:spcBef>
                <a:spcPct val="30000"/>
              </a:spcBef>
              <a:defRPr sz="1200">
                <a:solidFill>
                  <a:schemeClr val="tx1"/>
                </a:solidFill>
                <a:latin typeface="Times New Roman" pitchFamily="18" charset="0"/>
                <a:cs typeface="Times New Roman" pitchFamily="18" charset="0"/>
              </a:defRPr>
            </a:lvl4pPr>
            <a:lvl5pPr marL="2057400" indent="-228600" defTabSz="911225" eaLnBrk="0" hangingPunct="0">
              <a:spcBef>
                <a:spcPct val="30000"/>
              </a:spcBef>
              <a:defRPr sz="1200">
                <a:solidFill>
                  <a:schemeClr val="tx1"/>
                </a:solidFill>
                <a:latin typeface="Times New Roman" pitchFamily="18" charset="0"/>
                <a:cs typeface="Times New Roman" pitchFamily="18" charset="0"/>
              </a:defRPr>
            </a:lvl5pPr>
            <a:lvl6pPr marL="2514600" indent="-228600" defTabSz="911225"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11225"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11225"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11225"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endParaRPr lang="en-US" altLang="en-US" dirty="0" smtClean="0">
              <a:solidFill>
                <a:srgbClr val="000000"/>
              </a:solidFill>
              <a:latin typeface="Arial" charset="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0" name="Rectangle 2"/>
          <p:cNvSpPr>
            <a:spLocks noGrp="1" noRot="1" noChangeAspect="1" noTextEdit="1"/>
          </p:cNvSpPr>
          <p:nvPr>
            <p:ph type="sldImg"/>
          </p:nvPr>
        </p:nvSpPr>
        <p:spPr>
          <a:ln/>
        </p:spPr>
      </p:sp>
      <p:sp>
        <p:nvSpPr>
          <p:cNvPr id="81931" name="Rectangle 3"/>
          <p:cNvSpPr>
            <a:spLocks noGrp="1"/>
          </p:cNvSpPr>
          <p:nvPr>
            <p:ph type="body" idx="1"/>
          </p:nvPr>
        </p:nvSpPr>
        <p:spPr>
          <a:xfrm>
            <a:off x="717551" y="4413251"/>
            <a:ext cx="5732463"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7" tIns="44926" rIns="89847" bIns="44926"/>
          <a:lstStyle/>
          <a:p>
            <a:endParaRPr lang="en-US" altLang="en-US" dirty="0" smtClean="0">
              <a:latin typeface="Arial" charset="0"/>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4" name="Rectangle 2"/>
          <p:cNvSpPr>
            <a:spLocks noGrp="1" noRot="1" noChangeAspect="1" noTextEdit="1"/>
          </p:cNvSpPr>
          <p:nvPr>
            <p:ph type="sldImg"/>
          </p:nvPr>
        </p:nvSpPr>
        <p:spPr>
          <a:ln/>
        </p:spPr>
      </p:sp>
      <p:sp>
        <p:nvSpPr>
          <p:cNvPr id="82955" name="Rectangle 3"/>
          <p:cNvSpPr>
            <a:spLocks noGrp="1"/>
          </p:cNvSpPr>
          <p:nvPr>
            <p:ph type="body" idx="1"/>
          </p:nvPr>
        </p:nvSpPr>
        <p:spPr>
          <a:xfrm>
            <a:off x="717551" y="4413251"/>
            <a:ext cx="5732463"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7" tIns="44926" rIns="89847" bIns="44926"/>
          <a:lstStyle/>
          <a:p>
            <a:endParaRPr lang="en-US" altLang="en-US" dirty="0" smtClean="0">
              <a:latin typeface="Arial" charset="0"/>
              <a:cs typeface="Arial" charset="0"/>
            </a:endParaRPr>
          </a:p>
        </p:txBody>
      </p:sp>
      <p:sp>
        <p:nvSpPr>
          <p:cNvPr id="82956" name="Date Placeholder 7"/>
          <p:cNvSpPr txBox="1">
            <a:spLocks noGrp="1"/>
          </p:cNvSpPr>
          <p:nvPr/>
        </p:nvSpPr>
        <p:spPr bwMode="auto">
          <a:xfrm>
            <a:off x="4060826" y="0"/>
            <a:ext cx="3103563" cy="4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7" tIns="44926" rIns="89847" bIns="44926"/>
          <a:lstStyle>
            <a:lvl1pPr defTabSz="911225" eaLnBrk="0" hangingPunct="0">
              <a:spcBef>
                <a:spcPct val="30000"/>
              </a:spcBef>
              <a:defRPr sz="1200">
                <a:solidFill>
                  <a:schemeClr val="tx1"/>
                </a:solidFill>
                <a:latin typeface="Times New Roman" pitchFamily="18" charset="0"/>
                <a:cs typeface="Times New Roman" pitchFamily="18" charset="0"/>
              </a:defRPr>
            </a:lvl1pPr>
            <a:lvl2pPr marL="742950" indent="-285750" defTabSz="911225" eaLnBrk="0" hangingPunct="0">
              <a:spcBef>
                <a:spcPct val="30000"/>
              </a:spcBef>
              <a:defRPr sz="1200">
                <a:solidFill>
                  <a:schemeClr val="tx1"/>
                </a:solidFill>
                <a:latin typeface="Times New Roman" pitchFamily="18" charset="0"/>
                <a:cs typeface="Times New Roman" pitchFamily="18" charset="0"/>
              </a:defRPr>
            </a:lvl2pPr>
            <a:lvl3pPr marL="1143000" indent="-228600" defTabSz="911225" eaLnBrk="0" hangingPunct="0">
              <a:spcBef>
                <a:spcPct val="30000"/>
              </a:spcBef>
              <a:defRPr sz="1200">
                <a:solidFill>
                  <a:schemeClr val="tx1"/>
                </a:solidFill>
                <a:latin typeface="Times New Roman" pitchFamily="18" charset="0"/>
                <a:cs typeface="Times New Roman" pitchFamily="18" charset="0"/>
              </a:defRPr>
            </a:lvl3pPr>
            <a:lvl4pPr marL="1600200" indent="-228600" defTabSz="911225" eaLnBrk="0" hangingPunct="0">
              <a:spcBef>
                <a:spcPct val="30000"/>
              </a:spcBef>
              <a:defRPr sz="1200">
                <a:solidFill>
                  <a:schemeClr val="tx1"/>
                </a:solidFill>
                <a:latin typeface="Times New Roman" pitchFamily="18" charset="0"/>
                <a:cs typeface="Times New Roman" pitchFamily="18" charset="0"/>
              </a:defRPr>
            </a:lvl4pPr>
            <a:lvl5pPr marL="2057400" indent="-228600" defTabSz="911225" eaLnBrk="0" hangingPunct="0">
              <a:spcBef>
                <a:spcPct val="30000"/>
              </a:spcBef>
              <a:defRPr sz="1200">
                <a:solidFill>
                  <a:schemeClr val="tx1"/>
                </a:solidFill>
                <a:latin typeface="Times New Roman" pitchFamily="18" charset="0"/>
                <a:cs typeface="Times New Roman" pitchFamily="18" charset="0"/>
              </a:defRPr>
            </a:lvl5pPr>
            <a:lvl6pPr marL="2514600" indent="-228600" defTabSz="911225"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11225"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11225"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11225"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algn="r" eaLnBrk="1" hangingPunct="1">
              <a:spcBef>
                <a:spcPct val="0"/>
              </a:spcBef>
            </a:pPr>
            <a:endParaRPr lang="en-US" altLang="en-US" dirty="0">
              <a:solidFill>
                <a:srgbClr val="000000"/>
              </a:solidFill>
            </a:endParaRPr>
          </a:p>
        </p:txBody>
      </p:sp>
      <p:sp>
        <p:nvSpPr>
          <p:cNvPr id="82957" name="Footer Placeholder 8"/>
          <p:cNvSpPr txBox="1">
            <a:spLocks noGrp="1"/>
          </p:cNvSpPr>
          <p:nvPr/>
        </p:nvSpPr>
        <p:spPr bwMode="auto">
          <a:xfrm>
            <a:off x="0" y="8832850"/>
            <a:ext cx="3105150" cy="4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7" tIns="44926" rIns="89847" bIns="44926" anchor="b"/>
          <a:lstStyle>
            <a:lvl1pPr defTabSz="911225" eaLnBrk="0" hangingPunct="0">
              <a:spcBef>
                <a:spcPct val="30000"/>
              </a:spcBef>
              <a:defRPr sz="1200">
                <a:solidFill>
                  <a:schemeClr val="tx1"/>
                </a:solidFill>
                <a:latin typeface="Times New Roman" pitchFamily="18" charset="0"/>
                <a:cs typeface="Times New Roman" pitchFamily="18" charset="0"/>
              </a:defRPr>
            </a:lvl1pPr>
            <a:lvl2pPr marL="742950" indent="-285750" defTabSz="911225" eaLnBrk="0" hangingPunct="0">
              <a:spcBef>
                <a:spcPct val="30000"/>
              </a:spcBef>
              <a:defRPr sz="1200">
                <a:solidFill>
                  <a:schemeClr val="tx1"/>
                </a:solidFill>
                <a:latin typeface="Times New Roman" pitchFamily="18" charset="0"/>
                <a:cs typeface="Times New Roman" pitchFamily="18" charset="0"/>
              </a:defRPr>
            </a:lvl2pPr>
            <a:lvl3pPr marL="1143000" indent="-228600" defTabSz="911225" eaLnBrk="0" hangingPunct="0">
              <a:spcBef>
                <a:spcPct val="30000"/>
              </a:spcBef>
              <a:defRPr sz="1200">
                <a:solidFill>
                  <a:schemeClr val="tx1"/>
                </a:solidFill>
                <a:latin typeface="Times New Roman" pitchFamily="18" charset="0"/>
                <a:cs typeface="Times New Roman" pitchFamily="18" charset="0"/>
              </a:defRPr>
            </a:lvl3pPr>
            <a:lvl4pPr marL="1600200" indent="-228600" defTabSz="911225" eaLnBrk="0" hangingPunct="0">
              <a:spcBef>
                <a:spcPct val="30000"/>
              </a:spcBef>
              <a:defRPr sz="1200">
                <a:solidFill>
                  <a:schemeClr val="tx1"/>
                </a:solidFill>
                <a:latin typeface="Times New Roman" pitchFamily="18" charset="0"/>
                <a:cs typeface="Times New Roman" pitchFamily="18" charset="0"/>
              </a:defRPr>
            </a:lvl4pPr>
            <a:lvl5pPr marL="2057400" indent="-228600" defTabSz="911225" eaLnBrk="0" hangingPunct="0">
              <a:spcBef>
                <a:spcPct val="30000"/>
              </a:spcBef>
              <a:defRPr sz="1200">
                <a:solidFill>
                  <a:schemeClr val="tx1"/>
                </a:solidFill>
                <a:latin typeface="Times New Roman" pitchFamily="18" charset="0"/>
                <a:cs typeface="Times New Roman" pitchFamily="18" charset="0"/>
              </a:defRPr>
            </a:lvl5pPr>
            <a:lvl6pPr marL="2514600" indent="-228600" defTabSz="911225"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11225"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11225"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11225"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endParaRPr lang="en-US" altLang="en-US" dirty="0">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1790537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6</a:t>
            </a:fld>
            <a:endParaRPr lang="en-US" dirty="0"/>
          </a:p>
        </p:txBody>
      </p:sp>
    </p:spTree>
    <p:extLst>
      <p:ext uri="{BB962C8B-B14F-4D97-AF65-F5344CB8AC3E}">
        <p14:creationId xmlns:p14="http://schemas.microsoft.com/office/powerpoint/2010/main" val="1786301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solidFill>
                  <a:prstClr val="black"/>
                </a:solidFill>
              </a:rPr>
              <a:pPr>
                <a:defRPr/>
              </a:pPr>
              <a:t>60</a:t>
            </a:fld>
            <a:endParaRPr lang="en-US" dirty="0">
              <a:solidFill>
                <a:prstClr val="black"/>
              </a:solidFill>
            </a:endParaRPr>
          </a:p>
        </p:txBody>
      </p:sp>
    </p:spTree>
    <p:extLst>
      <p:ext uri="{BB962C8B-B14F-4D97-AF65-F5344CB8AC3E}">
        <p14:creationId xmlns:p14="http://schemas.microsoft.com/office/powerpoint/2010/main" val="16621433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15330DA1-10EC-47C0-8445-0E49027A29DD}" type="slidenum">
              <a:rPr lang="en-US" altLang="en-US" smtClean="0">
                <a:solidFill>
                  <a:srgbClr val="000000"/>
                </a:solidFill>
              </a:rPr>
              <a:pPr eaLnBrk="1" hangingPunct="1">
                <a:spcBef>
                  <a:spcPct val="0"/>
                </a:spcBef>
              </a:pPr>
              <a:t>61</a:t>
            </a:fld>
            <a:endParaRPr lang="en-US" altLang="en-US" dirty="0" smtClean="0">
              <a:solidFill>
                <a:srgbClr val="000000"/>
              </a:solidFill>
            </a:endParaRPr>
          </a:p>
        </p:txBody>
      </p:sp>
      <p:sp>
        <p:nvSpPr>
          <p:cNvPr id="8397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endParaRPr lang="en-US" altLang="en-US" dirty="0" smtClean="0">
              <a:solidFill>
                <a:srgbClr val="000000"/>
              </a:solidFill>
            </a:endParaRPr>
          </a:p>
        </p:txBody>
      </p:sp>
      <p:sp>
        <p:nvSpPr>
          <p:cNvPr id="8397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endParaRPr lang="en-US" altLang="en-US" dirty="0" smtClean="0">
              <a:solidFill>
                <a:srgbClr val="00000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endParaRPr lang="en-US" altLang="en-US" dirty="0" smtClean="0">
              <a:solidFill>
                <a:srgbClr val="000000"/>
              </a:solidFill>
            </a:endParaRP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endParaRPr lang="en-US" altLang="en-US" dirty="0" smtClean="0">
              <a:solidFill>
                <a:srgbClr val="000000"/>
              </a:solidFill>
            </a:endParaRPr>
          </a:p>
        </p:txBody>
      </p:sp>
      <p:sp>
        <p:nvSpPr>
          <p:cNvPr id="849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endParaRPr lang="en-US" altLang="en-US" dirty="0" smtClean="0">
              <a:solidFill>
                <a:srgbClr val="000000"/>
              </a:solidFill>
            </a:endParaRPr>
          </a:p>
        </p:txBody>
      </p:sp>
      <p:sp>
        <p:nvSpPr>
          <p:cNvPr id="849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6A97FA15-E221-4FF8-B753-76B7B4217A0D}" type="slidenum">
              <a:rPr lang="en-US" altLang="en-US" smtClean="0">
                <a:solidFill>
                  <a:srgbClr val="000000"/>
                </a:solidFill>
              </a:rPr>
              <a:pPr eaLnBrk="1" hangingPunct="1">
                <a:spcBef>
                  <a:spcPct val="0"/>
                </a:spcBef>
              </a:pPr>
              <a:t>62</a:t>
            </a:fld>
            <a:endParaRPr lang="en-US" altLang="en-US" dirty="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5120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1DB91BA6-940F-455F-9009-E23055390732}" type="datetime1">
              <a:rPr lang="en-US" altLang="en-US" smtClean="0">
                <a:latin typeface="Arial" charset="0"/>
                <a:ea typeface="ＭＳ Ｐゴシック" pitchFamily="34" charset="-128"/>
              </a:rPr>
              <a:pPr eaLnBrk="1" hangingPunct="1">
                <a:spcBef>
                  <a:spcPct val="0"/>
                </a:spcBef>
              </a:pPr>
              <a:t>7/5/2017</a:t>
            </a:fld>
            <a:endParaRPr lang="en-US" altLang="en-US" dirty="0">
              <a:latin typeface="Arial" charset="0"/>
              <a:ea typeface="ＭＳ Ｐゴシック" pitchFamily="34" charset="-128"/>
            </a:endParaRPr>
          </a:p>
        </p:txBody>
      </p:sp>
      <p:sp>
        <p:nvSpPr>
          <p:cNvPr id="5120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85194DC0-B3AB-46E3-9E51-4EB1F6B32651}" type="slidenum">
              <a:rPr lang="en-US" altLang="en-US" smtClean="0">
                <a:latin typeface="Arial" charset="0"/>
                <a:ea typeface="ＭＳ Ｐゴシック" pitchFamily="34" charset="-128"/>
              </a:rPr>
              <a:pPr eaLnBrk="1" hangingPunct="1">
                <a:spcBef>
                  <a:spcPct val="0"/>
                </a:spcBef>
              </a:pPr>
              <a:t>7</a:t>
            </a:fld>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1196798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8</a:t>
            </a:fld>
            <a:endParaRPr lang="en-US" dirty="0"/>
          </a:p>
        </p:txBody>
      </p:sp>
    </p:spTree>
    <p:extLst>
      <p:ext uri="{BB962C8B-B14F-4D97-AF65-F5344CB8AC3E}">
        <p14:creationId xmlns:p14="http://schemas.microsoft.com/office/powerpoint/2010/main" val="4004815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fld id="{3152776E-2A98-424F-BFD6-2AA20D37AA19}" type="slidenum">
              <a:rPr lang="en-US" smtClean="0"/>
              <a:pPr>
                <a:defRPr/>
              </a:pPr>
              <a:t>9</a:t>
            </a:fld>
            <a:endParaRPr lang="en-US" dirty="0"/>
          </a:p>
        </p:txBody>
      </p:sp>
    </p:spTree>
    <p:extLst>
      <p:ext uri="{BB962C8B-B14F-4D97-AF65-F5344CB8AC3E}">
        <p14:creationId xmlns:p14="http://schemas.microsoft.com/office/powerpoint/2010/main" val="1273736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Rectangle 2"/>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Rectangle 3"/>
          <p:cNvSpPr/>
          <p:nvPr/>
        </p:nvSpPr>
        <p:spPr>
          <a:xfrm>
            <a:off x="2359025" y="6043613"/>
            <a:ext cx="6784975" cy="714375"/>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22BF3F18-F4CA-4137-AC58-A8FC2960A26B}" type="slidenum">
              <a:rPr lang="en-US" smtClean="0">
                <a:solidFill>
                  <a:schemeClr val="bg1"/>
                </a:solidFill>
              </a:rPr>
              <a:pPr algn="ctr">
                <a:defRPr/>
              </a:pPr>
              <a:t>‹#›</a:t>
            </a:fld>
            <a:endParaRPr lang="en-US" dirty="0">
              <a:solidFill>
                <a:schemeClr val="bg1"/>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6" name="Date Placeholder 27"/>
          <p:cNvSpPr>
            <a:spLocks noGrp="1"/>
          </p:cNvSpPr>
          <p:nvPr>
            <p:ph type="dt" sz="half" idx="10"/>
          </p:nvPr>
        </p:nvSpPr>
        <p:spPr>
          <a:xfrm>
            <a:off x="76200" y="6069013"/>
            <a:ext cx="2057400" cy="685800"/>
          </a:xfrm>
          <a:prstGeom prst="rect">
            <a:avLst/>
          </a:prstGeom>
        </p:spPr>
        <p:txBody>
          <a:bodyPr>
            <a:noAutofit/>
          </a:bodyPr>
          <a:lstStyle>
            <a:lvl1pPr algn="ctr">
              <a:defRPr sz="2000">
                <a:solidFill>
                  <a:srgbClr val="FFFFFF"/>
                </a:solidFill>
              </a:defRPr>
            </a:lvl1pPr>
          </a:lstStyle>
          <a:p>
            <a:pPr>
              <a:defRPr/>
            </a:pPr>
            <a:fld id="{8BF3A80B-89A9-41B5-ACCE-5D68772E0197}" type="datetime1">
              <a:rPr lang="en-US"/>
              <a:pPr>
                <a:defRPr/>
              </a:pPr>
              <a:t>7/5/2017</a:t>
            </a:fld>
            <a:endParaRPr lang="en-US" dirty="0"/>
          </a:p>
        </p:txBody>
      </p:sp>
      <p:sp>
        <p:nvSpPr>
          <p:cNvPr id="7"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dirty="0"/>
          </a:p>
        </p:txBody>
      </p:sp>
      <p:sp>
        <p:nvSpPr>
          <p:cNvPr id="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pPr>
              <a:defRPr/>
            </a:pPr>
            <a:endParaRPr lang="en-US" dirty="0"/>
          </a:p>
        </p:txBody>
      </p:sp>
    </p:spTree>
    <p:extLst>
      <p:ext uri="{BB962C8B-B14F-4D97-AF65-F5344CB8AC3E}">
        <p14:creationId xmlns:p14="http://schemas.microsoft.com/office/powerpoint/2010/main" val="4353637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a:xfrm>
            <a:off x="457200" y="6248400"/>
            <a:ext cx="5573713" cy="365125"/>
          </a:xfrm>
        </p:spPr>
        <p:txBody>
          <a:bodyPr/>
          <a:lstStyle>
            <a:lvl1pPr>
              <a:defRPr/>
            </a:lvl1pPr>
          </a:lstStyle>
          <a:p>
            <a:pPr>
              <a:defRPr/>
            </a:pPr>
            <a:endParaRPr lang="en-US" dirty="0"/>
          </a:p>
        </p:txBody>
      </p:sp>
      <p:sp>
        <p:nvSpPr>
          <p:cNvPr id="8" name="Slide Number Placeholder 5"/>
          <p:cNvSpPr>
            <a:spLocks noGrp="1"/>
          </p:cNvSpPr>
          <p:nvPr>
            <p:ph type="sldNum" sz="quarter" idx="11"/>
          </p:nvPr>
        </p:nvSpPr>
        <p:spPr>
          <a:xfrm rot="5400000">
            <a:off x="5989638" y="144462"/>
            <a:ext cx="533400" cy="244475"/>
          </a:xfrm>
          <a:prstGeom prst="rect">
            <a:avLst/>
          </a:prstGeom>
        </p:spPr>
        <p:txBody>
          <a:bodyPr/>
          <a:lstStyle>
            <a:lvl1pPr>
              <a:defRPr/>
            </a:lvl1pPr>
          </a:lstStyle>
          <a:p>
            <a:pPr>
              <a:defRPr/>
            </a:pPr>
            <a:fld id="{231AE73E-0F20-475E-A175-88F60878F307}" type="slidenum">
              <a:rPr lang="en-US"/>
              <a:pPr>
                <a:defRPr/>
              </a:pPr>
              <a:t>‹#›</a:t>
            </a:fld>
            <a:endParaRPr lang="en-US" dirty="0"/>
          </a:p>
        </p:txBody>
      </p:sp>
    </p:spTree>
    <p:extLst>
      <p:ext uri="{BB962C8B-B14F-4D97-AF65-F5344CB8AC3E}">
        <p14:creationId xmlns:p14="http://schemas.microsoft.com/office/powerpoint/2010/main" val="5672124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Rectangle 2"/>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p:nvSpPr>
        <p:spPr>
          <a:xfrm>
            <a:off x="2359025" y="6043613"/>
            <a:ext cx="6784975" cy="714375"/>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22BF3F18-F4CA-4137-AC58-A8FC2960A26B}" type="slidenum">
              <a:rPr lang="en-US" smtClean="0">
                <a:solidFill>
                  <a:prstClr val="black"/>
                </a:solidFill>
              </a:rPr>
              <a:pPr algn="ctr">
                <a:defRPr/>
              </a:pPr>
              <a:t>‹#›</a:t>
            </a:fld>
            <a:endParaRPr lang="en-US" dirty="0">
              <a:solidFill>
                <a:prstClr val="black"/>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6" name="Date Placeholder 27"/>
          <p:cNvSpPr>
            <a:spLocks noGrp="1"/>
          </p:cNvSpPr>
          <p:nvPr>
            <p:ph type="dt" sz="half" idx="10"/>
          </p:nvPr>
        </p:nvSpPr>
        <p:spPr>
          <a:xfrm>
            <a:off x="76200" y="6069013"/>
            <a:ext cx="2057400" cy="685800"/>
          </a:xfrm>
          <a:prstGeom prst="rect">
            <a:avLst/>
          </a:prstGeom>
        </p:spPr>
        <p:txBody>
          <a:bodyPr>
            <a:noAutofit/>
          </a:bodyPr>
          <a:lstStyle>
            <a:lvl1pPr algn="ctr">
              <a:defRPr sz="2000">
                <a:solidFill>
                  <a:srgbClr val="FFFFFF"/>
                </a:solidFill>
              </a:defRPr>
            </a:lvl1pPr>
          </a:lstStyle>
          <a:p>
            <a:pPr>
              <a:defRPr/>
            </a:pPr>
            <a:fld id="{8BF3A80B-89A9-41B5-ACCE-5D68772E0197}" type="datetime1">
              <a:rPr lang="en-US"/>
              <a:pPr>
                <a:defRPr/>
              </a:pPr>
              <a:t>7/5/2017</a:t>
            </a:fld>
            <a:endParaRPr lang="en-US" dirty="0"/>
          </a:p>
        </p:txBody>
      </p:sp>
      <p:sp>
        <p:nvSpPr>
          <p:cNvPr id="7"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dirty="0">
              <a:solidFill>
                <a:srgbClr val="C6E7FC"/>
              </a:solidFill>
            </a:endParaRPr>
          </a:p>
        </p:txBody>
      </p:sp>
      <p:sp>
        <p:nvSpPr>
          <p:cNvPr id="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pPr>
              <a:defRPr/>
            </a:pPr>
            <a:endParaRPr lang="en-US" dirty="0">
              <a:solidFill>
                <a:srgbClr val="C6E7FC"/>
              </a:solidFill>
            </a:endParaRPr>
          </a:p>
        </p:txBody>
      </p:sp>
    </p:spTree>
    <p:extLst>
      <p:ext uri="{BB962C8B-B14F-4D97-AF65-F5344CB8AC3E}">
        <p14:creationId xmlns:p14="http://schemas.microsoft.com/office/powerpoint/2010/main" val="23795472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92C53583-ABBD-472B-9D5E-E06ADA7076AA}" type="slidenum">
              <a:rPr lang="en-US" smtClean="0">
                <a:solidFill>
                  <a:prstClr val="white"/>
                </a:solidFill>
              </a:rPr>
              <a:pPr algn="ctr">
                <a:defRPr/>
              </a:pPr>
              <a:t>‹#›</a:t>
            </a:fld>
            <a:endParaRPr lang="en-US" dirty="0">
              <a:solidFill>
                <a:prstClr val="white"/>
              </a:solidFill>
            </a:endParaRPr>
          </a:p>
        </p:txBody>
      </p:sp>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endParaRPr lang="en-US" dirty="0">
              <a:solidFill>
                <a:srgbClr val="073E87"/>
              </a:solidFill>
            </a:endParaRPr>
          </a:p>
        </p:txBody>
      </p:sp>
    </p:spTree>
    <p:extLst>
      <p:ext uri="{BB962C8B-B14F-4D97-AF65-F5344CB8AC3E}">
        <p14:creationId xmlns:p14="http://schemas.microsoft.com/office/powerpoint/2010/main" val="405405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15C26074-EB1E-4931-B1C3-8DD6D473F6BA}" type="slidenum">
              <a:rPr lang="en-US" smtClean="0">
                <a:solidFill>
                  <a:prstClr val="white"/>
                </a:solidFill>
              </a:rPr>
              <a:pPr algn="ctr">
                <a:defRPr/>
              </a:pPr>
              <a:t>‹#›</a:t>
            </a:fld>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Slide Number Placeholder 12"/>
          <p:cNvSpPr>
            <a:spLocks noGrp="1"/>
          </p:cNvSpPr>
          <p:nvPr>
            <p:ph type="sldNum" sz="quarter" idx="10"/>
          </p:nvPr>
        </p:nvSpPr>
        <p:spPr>
          <a:xfrm>
            <a:off x="0" y="1752600"/>
            <a:ext cx="1295400" cy="701675"/>
          </a:xfrm>
          <a:prstGeom prst="rect">
            <a:avLst/>
          </a:prstGeom>
        </p:spPr>
        <p:txBody>
          <a:bodyPr>
            <a:noAutofit/>
          </a:bodyPr>
          <a:lstStyle>
            <a:lvl1pPr>
              <a:defRPr sz="2400">
                <a:solidFill>
                  <a:srgbClr val="FFFFFF"/>
                </a:solidFill>
              </a:defRPr>
            </a:lvl1pPr>
          </a:lstStyle>
          <a:p>
            <a:pPr>
              <a:defRPr/>
            </a:pPr>
            <a:fld id="{64B67F0D-5822-45CC-8A0E-9F5435F92D37}" type="slidenum">
              <a:rPr lang="en-US"/>
              <a:pPr>
                <a:defRPr/>
              </a:pPr>
              <a:t>‹#›</a:t>
            </a:fld>
            <a:endParaRPr lang="en-US" dirty="0"/>
          </a:p>
        </p:txBody>
      </p:sp>
      <p:sp>
        <p:nvSpPr>
          <p:cNvPr id="8" name="Footer Placeholder 13"/>
          <p:cNvSpPr>
            <a:spLocks noGrp="1"/>
          </p:cNvSpPr>
          <p:nvPr>
            <p:ph type="ftr" sz="quarter" idx="11"/>
          </p:nvPr>
        </p:nvSpPr>
        <p:spPr/>
        <p:txBody>
          <a:bodyPr/>
          <a:lstStyle>
            <a:lvl1pPr>
              <a:defRPr/>
            </a:lvl1pPr>
          </a:lstStyle>
          <a:p>
            <a:pPr>
              <a:defRPr/>
            </a:pPr>
            <a:endParaRPr lang="en-US" dirty="0">
              <a:solidFill>
                <a:srgbClr val="073E87"/>
              </a:solidFill>
            </a:endParaRPr>
          </a:p>
        </p:txBody>
      </p:sp>
    </p:spTree>
    <p:extLst>
      <p:ext uri="{BB962C8B-B14F-4D97-AF65-F5344CB8AC3E}">
        <p14:creationId xmlns:p14="http://schemas.microsoft.com/office/powerpoint/2010/main" val="141438953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3C6F054C-2DA1-471B-90D3-450210DD3EBB}" type="slidenum">
              <a:rPr lang="en-US" smtClean="0">
                <a:solidFill>
                  <a:prstClr val="white"/>
                </a:solidFill>
              </a:rPr>
              <a:pPr algn="ctr">
                <a:defRPr/>
              </a:pPr>
              <a:t>‹#›</a:t>
            </a:fld>
            <a:endParaRPr lang="en-US" dirty="0">
              <a:solidFill>
                <a:prstClr val="white"/>
              </a:solidFill>
            </a:endParaRP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1"/>
          <p:cNvSpPr>
            <a:spLocks noGrp="1"/>
          </p:cNvSpPr>
          <p:nvPr>
            <p:ph type="ftr" sz="quarter" idx="10"/>
          </p:nvPr>
        </p:nvSpPr>
        <p:spPr/>
        <p:txBody>
          <a:bodyPr rtlCol="0"/>
          <a:lstStyle>
            <a:lvl1pPr>
              <a:defRPr/>
            </a:lvl1pPr>
          </a:lstStyle>
          <a:p>
            <a:pPr>
              <a:defRPr/>
            </a:pPr>
            <a:endParaRPr lang="en-US" dirty="0">
              <a:solidFill>
                <a:srgbClr val="073E87"/>
              </a:solidFill>
            </a:endParaRPr>
          </a:p>
        </p:txBody>
      </p:sp>
    </p:spTree>
    <p:extLst>
      <p:ext uri="{BB962C8B-B14F-4D97-AF65-F5344CB8AC3E}">
        <p14:creationId xmlns:p14="http://schemas.microsoft.com/office/powerpoint/2010/main" val="4208988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4D5462F6-C0F7-419A-BEA1-5E8CC0188C93}" type="slidenum">
              <a:rPr lang="en-US" smtClean="0">
                <a:solidFill>
                  <a:prstClr val="white"/>
                </a:solidFill>
              </a:rPr>
              <a:pPr algn="ctr">
                <a:defRPr/>
              </a:pPr>
              <a:t>‹#›</a:t>
            </a:fld>
            <a:endParaRPr lang="en-US" dirty="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0"/>
          </p:nvPr>
        </p:nvSpPr>
        <p:spPr/>
        <p:txBody>
          <a:bodyPr/>
          <a:lstStyle>
            <a:lvl1pPr>
              <a:defRPr/>
            </a:lvl1pPr>
          </a:lstStyle>
          <a:p>
            <a:pPr>
              <a:defRPr/>
            </a:pPr>
            <a:endParaRPr lang="en-US" dirty="0">
              <a:solidFill>
                <a:srgbClr val="073E87"/>
              </a:solidFill>
            </a:endParaRPr>
          </a:p>
        </p:txBody>
      </p:sp>
    </p:spTree>
    <p:extLst>
      <p:ext uri="{BB962C8B-B14F-4D97-AF65-F5344CB8AC3E}">
        <p14:creationId xmlns:p14="http://schemas.microsoft.com/office/powerpoint/2010/main" val="584884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DB16D61E-101E-4375-B06C-003194884242}" type="slidenum">
              <a:rPr lang="en-US" smtClean="0">
                <a:solidFill>
                  <a:prstClr val="white"/>
                </a:solidFill>
              </a:rPr>
              <a:pPr algn="ctr">
                <a:defRPr/>
              </a:pPr>
              <a:t>‹#›</a:t>
            </a:fld>
            <a:endParaRPr lang="en-US" dirty="0">
              <a:solidFill>
                <a:prstClr val="white"/>
              </a:solidFill>
            </a:endParaRPr>
          </a:p>
        </p:txBody>
      </p:sp>
    </p:spTree>
    <p:extLst>
      <p:ext uri="{BB962C8B-B14F-4D97-AF65-F5344CB8AC3E}">
        <p14:creationId xmlns:p14="http://schemas.microsoft.com/office/powerpoint/2010/main" val="1339824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3841E175-9EFB-4610-AFCA-9CAEEB9D6069}" type="slidenum">
              <a:rPr lang="en-US" smtClean="0">
                <a:solidFill>
                  <a:prstClr val="white"/>
                </a:solidFill>
              </a:rPr>
              <a:pPr algn="ctr">
                <a:defRPr/>
              </a:pPr>
              <a:t>‹#›</a:t>
            </a:fld>
            <a:endParaRPr lang="en-US" dirty="0">
              <a:solidFill>
                <a:prstClr val="white"/>
              </a:solidFill>
            </a:endParaRPr>
          </a:p>
        </p:txBody>
      </p:sp>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p:cNvSpPr>
            <a:spLocks noGrp="1"/>
          </p:cNvSpPr>
          <p:nvPr>
            <p:ph type="ftr" sz="quarter" idx="10"/>
          </p:nvPr>
        </p:nvSpPr>
        <p:spPr/>
        <p:txBody>
          <a:bodyPr/>
          <a:lstStyle>
            <a:lvl1pPr>
              <a:defRPr/>
            </a:lvl1pPr>
          </a:lstStyle>
          <a:p>
            <a:pPr>
              <a:defRPr/>
            </a:pPr>
            <a:endParaRPr lang="en-US" dirty="0">
              <a:solidFill>
                <a:srgbClr val="073E87"/>
              </a:solidFill>
            </a:endParaRPr>
          </a:p>
        </p:txBody>
      </p:sp>
    </p:spTree>
    <p:extLst>
      <p:ext uri="{BB962C8B-B14F-4D97-AF65-F5344CB8AC3E}">
        <p14:creationId xmlns:p14="http://schemas.microsoft.com/office/powerpoint/2010/main" val="2167605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25938340-EAAE-4DD6-8FEE-5C8BCF595A1A}" type="slidenum">
              <a:rPr lang="en-US" smtClean="0">
                <a:solidFill>
                  <a:prstClr val="white"/>
                </a:solidFill>
              </a:rPr>
              <a:pPr algn="ctr">
                <a:defRPr/>
              </a:pPr>
              <a:t>‹#›</a:t>
            </a:fld>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a:t>Click icon to add picture</a:t>
            </a:r>
          </a:p>
        </p:txBody>
      </p:sp>
      <p:sp>
        <p:nvSpPr>
          <p:cNvPr id="10" name="Slide Number Placeholder 12"/>
          <p:cNvSpPr>
            <a:spLocks noGrp="1"/>
          </p:cNvSpPr>
          <p:nvPr>
            <p:ph type="sldNum" sz="quarter" idx="10"/>
          </p:nvPr>
        </p:nvSpPr>
        <p:spPr>
          <a:xfrm>
            <a:off x="0" y="4667250"/>
            <a:ext cx="1447800" cy="663575"/>
          </a:xfrm>
          <a:prstGeom prst="rect">
            <a:avLst/>
          </a:prstGeom>
        </p:spPr>
        <p:txBody>
          <a:bodyPr rtlCol="0"/>
          <a:lstStyle>
            <a:lvl1pPr>
              <a:defRPr sz="2800"/>
            </a:lvl1pPr>
          </a:lstStyle>
          <a:p>
            <a:pPr>
              <a:defRPr/>
            </a:pPr>
            <a:fld id="{5F804403-840E-48D6-B734-16820ADAFA52}" type="slidenum">
              <a:rPr lang="en-US">
                <a:solidFill>
                  <a:prstClr val="black"/>
                </a:solidFill>
              </a:rPr>
              <a:pPr>
                <a:defRPr/>
              </a:pPr>
              <a:t>‹#›</a:t>
            </a:fld>
            <a:endParaRPr lang="en-US" dirty="0">
              <a:solidFill>
                <a:prstClr val="black"/>
              </a:solidFill>
            </a:endParaRPr>
          </a:p>
        </p:txBody>
      </p:sp>
      <p:sp>
        <p:nvSpPr>
          <p:cNvPr id="11" name="Footer Placeholder 13"/>
          <p:cNvSpPr>
            <a:spLocks noGrp="1"/>
          </p:cNvSpPr>
          <p:nvPr>
            <p:ph type="ftr" sz="quarter" idx="11"/>
          </p:nvPr>
        </p:nvSpPr>
        <p:spPr>
          <a:xfrm>
            <a:off x="1600200" y="6248400"/>
            <a:ext cx="4572000" cy="365125"/>
          </a:xfrm>
        </p:spPr>
        <p:txBody>
          <a:bodyPr rtlCol="0"/>
          <a:lstStyle>
            <a:lvl1pPr>
              <a:defRPr/>
            </a:lvl1pPr>
          </a:lstStyle>
          <a:p>
            <a:pPr>
              <a:defRPr/>
            </a:pPr>
            <a:endParaRPr lang="en-US" dirty="0">
              <a:solidFill>
                <a:srgbClr val="073E87"/>
              </a:solidFill>
            </a:endParaRPr>
          </a:p>
        </p:txBody>
      </p:sp>
    </p:spTree>
    <p:extLst>
      <p:ext uri="{BB962C8B-B14F-4D97-AF65-F5344CB8AC3E}">
        <p14:creationId xmlns:p14="http://schemas.microsoft.com/office/powerpoint/2010/main" val="15335908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2075C8A3-A8B2-47E4-8DC5-8A3D0815505B}" type="slidenum">
              <a:rPr lang="en-US" smtClean="0">
                <a:solidFill>
                  <a:prstClr val="white"/>
                </a:solidFill>
              </a:rPr>
              <a:pPr algn="ctr">
                <a:defRPr/>
              </a:pPr>
              <a:t>‹#›</a:t>
            </a:fld>
            <a:endParaRPr lang="en-US" dirty="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endParaRPr lang="en-US" dirty="0">
              <a:solidFill>
                <a:srgbClr val="073E87"/>
              </a:solidFill>
            </a:endParaRPr>
          </a:p>
        </p:txBody>
      </p:sp>
    </p:spTree>
    <p:extLst>
      <p:ext uri="{BB962C8B-B14F-4D97-AF65-F5344CB8AC3E}">
        <p14:creationId xmlns:p14="http://schemas.microsoft.com/office/powerpoint/2010/main" val="266906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92C53583-ABBD-472B-9D5E-E06ADA7076AA}" type="slidenum">
              <a:rPr lang="en-US" smtClean="0">
                <a:solidFill>
                  <a:schemeClr val="bg1"/>
                </a:solidFill>
              </a:rPr>
              <a:pPr algn="ctr">
                <a:defRPr/>
              </a:pPr>
              <a:t>‹#›</a:t>
            </a:fld>
            <a:endParaRPr lang="en-US" dirty="0">
              <a:solidFill>
                <a:schemeClr val="bg1"/>
              </a:solidFill>
            </a:endParaRPr>
          </a:p>
        </p:txBody>
      </p:sp>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4187281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a:xfrm>
            <a:off x="457200" y="6248400"/>
            <a:ext cx="5573713" cy="365125"/>
          </a:xfrm>
        </p:spPr>
        <p:txBody>
          <a:bodyPr/>
          <a:lstStyle>
            <a:lvl1pPr>
              <a:defRPr/>
            </a:lvl1pPr>
          </a:lstStyle>
          <a:p>
            <a:pPr>
              <a:defRPr/>
            </a:pPr>
            <a:endParaRPr lang="en-US" dirty="0">
              <a:solidFill>
                <a:srgbClr val="073E87"/>
              </a:solidFill>
            </a:endParaRPr>
          </a:p>
        </p:txBody>
      </p:sp>
      <p:sp>
        <p:nvSpPr>
          <p:cNvPr id="8" name="Slide Number Placeholder 5"/>
          <p:cNvSpPr>
            <a:spLocks noGrp="1"/>
          </p:cNvSpPr>
          <p:nvPr>
            <p:ph type="sldNum" sz="quarter" idx="11"/>
          </p:nvPr>
        </p:nvSpPr>
        <p:spPr>
          <a:xfrm rot="5400000">
            <a:off x="5989638" y="144462"/>
            <a:ext cx="533400" cy="244475"/>
          </a:xfrm>
          <a:prstGeom prst="rect">
            <a:avLst/>
          </a:prstGeom>
        </p:spPr>
        <p:txBody>
          <a:bodyPr/>
          <a:lstStyle>
            <a:lvl1pPr>
              <a:defRPr/>
            </a:lvl1pPr>
          </a:lstStyle>
          <a:p>
            <a:pPr>
              <a:defRPr/>
            </a:pPr>
            <a:fld id="{231AE73E-0F20-475E-A175-88F60878F30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8949822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9DDA960A-A452-485D-9BE0-C1FB58E13493}" type="slidenum">
              <a:rPr lang="en-US" smtClean="0">
                <a:solidFill>
                  <a:prstClr val="white"/>
                </a:solidFill>
              </a:rPr>
              <a:pPr algn="ctr">
                <a:defRPr/>
              </a:pPr>
              <a:t>‹#›</a:t>
            </a:fld>
            <a:endParaRPr lang="en-US" dirty="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fld id="{3150A835-CCB7-4B78-9880-EB6638EC581C}" type="datetime1">
              <a:rPr lang="en-US">
                <a:solidFill>
                  <a:prstClr val="black"/>
                </a:solidFill>
              </a:rPr>
              <a:pPr>
                <a:defRPr/>
              </a:pPr>
              <a:t>7/5/2017</a:t>
            </a:fld>
            <a:endParaRPr lang="en-US" dirty="0">
              <a:solidFill>
                <a:prstClr val="black"/>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srgbClr val="073E87"/>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28F7CECD-D189-4A7E-ACD3-B9D57418156F}"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087903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139DDB67-CFD4-492F-943D-3B22D50DD04D}" type="datetimeFigureOut">
              <a:rPr lang="en-US">
                <a:solidFill>
                  <a:prstClr val="black"/>
                </a:solidFill>
              </a:rPr>
              <a:pPr>
                <a:defRPr/>
              </a:pPr>
              <a:t>7/5/2017</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73E87"/>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1A5DBC04-C2A7-4BFE-99AD-713E228A813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76711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7C6A90E9-D21C-4A7D-BFC7-E8114718610F}" type="slidenum">
              <a:rPr lang="en-US" smtClean="0">
                <a:solidFill>
                  <a:prstClr val="white"/>
                </a:solidFill>
              </a:rPr>
              <a:pPr algn="ctr">
                <a:defRPr/>
              </a:pPr>
              <a:t>‹#›</a:t>
            </a:fld>
            <a:endParaRPr lang="en-US" dirty="0">
              <a:solidFill>
                <a:prstClr val="white"/>
              </a:solidFill>
            </a:endParaRPr>
          </a:p>
        </p:txBody>
      </p:sp>
      <p:sp>
        <p:nvSpPr>
          <p:cNvPr id="9" name="Subtitle 8"/>
          <p:cNvSpPr>
            <a:spLocks noGrp="1"/>
          </p:cNvSpPr>
          <p:nvPr>
            <p:ph type="subTitle" idx="1"/>
          </p:nvPr>
        </p:nvSpPr>
        <p:spPr>
          <a:xfrm>
            <a:off x="1061720" y="2489200"/>
            <a:ext cx="6400800" cy="2214880"/>
          </a:xfrm>
        </p:spPr>
        <p:txBody>
          <a:bodyPr/>
          <a:lstStyle>
            <a:lvl1pPr marL="0" indent="0" algn="ctr">
              <a:buNone/>
              <a:defRPr sz="20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Tree>
    <p:extLst>
      <p:ext uri="{BB962C8B-B14F-4D97-AF65-F5344CB8AC3E}">
        <p14:creationId xmlns:p14="http://schemas.microsoft.com/office/powerpoint/2010/main" val="38261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703734C7-EDE5-408E-AEDB-FE4B1955D418}" type="slidenum">
              <a:rPr lang="en-US" smtClean="0">
                <a:solidFill>
                  <a:prstClr val="white"/>
                </a:solidFill>
              </a:rPr>
              <a:pPr algn="ctr">
                <a:defRPr/>
              </a:pPr>
              <a:t>‹#›</a:t>
            </a:fld>
            <a:endParaRPr lang="en-US" dirty="0">
              <a:solidFill>
                <a:prstClr val="white"/>
              </a:solidFill>
            </a:endParaRPr>
          </a:p>
        </p:txBody>
      </p:sp>
      <p:sp>
        <p:nvSpPr>
          <p:cNvPr id="2" name="Content Placeholder 1"/>
          <p:cNvSpPr>
            <a:spLocks noGrp="1"/>
          </p:cNvSpPr>
          <p:nvPr>
            <p:ph/>
          </p:nvPr>
        </p:nvSpPr>
        <p:spPr>
          <a:xfrm>
            <a:off x="1370013" y="301625"/>
            <a:ext cx="7315200" cy="5640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53226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rot="19140000">
            <a:off x="201613" y="5870575"/>
            <a:ext cx="2176462" cy="201613"/>
          </a:xfrm>
          <a:prstGeom prst="rect">
            <a:avLst/>
          </a:prstGeom>
        </p:spPr>
        <p:txBody>
          <a:bodyPr/>
          <a:lstStyle>
            <a:lvl1pPr>
              <a:defRPr/>
            </a:lvl1pPr>
          </a:lstStyle>
          <a:p>
            <a:pPr>
              <a:defRPr/>
            </a:pPr>
            <a:fld id="{46657BE0-1A84-498A-9F87-D26CCC91E87B}" type="datetime1">
              <a:rPr lang="en-US" altLang="en-US" smtClean="0">
                <a:solidFill>
                  <a:prstClr val="black"/>
                </a:solidFill>
              </a:rPr>
              <a:pPr>
                <a:defRPr/>
              </a:pPr>
              <a:t>7/5/2017</a:t>
            </a:fld>
            <a:endParaRPr lang="en-US" altLang="en-US" dirty="0">
              <a:solidFill>
                <a:prstClr val="black"/>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srgbClr val="073E87"/>
              </a:solidFill>
            </a:endParaRPr>
          </a:p>
        </p:txBody>
      </p:sp>
      <p:sp>
        <p:nvSpPr>
          <p:cNvPr id="9" name="Slide Number Placeholder 5"/>
          <p:cNvSpPr>
            <a:spLocks noGrp="1"/>
          </p:cNvSpPr>
          <p:nvPr>
            <p:ph type="sldNum" sz="quarter" idx="12"/>
          </p:nvPr>
        </p:nvSpPr>
        <p:spPr>
          <a:xfrm>
            <a:off x="8401050" y="6170613"/>
            <a:ext cx="503238" cy="503237"/>
          </a:xfrm>
          <a:prstGeom prst="ellipse">
            <a:avLst/>
          </a:prstGeom>
          <a:ln/>
        </p:spPr>
        <p:txBody>
          <a:bodyPr/>
          <a:lstStyle>
            <a:lvl1pPr>
              <a:defRPr/>
            </a:lvl1pPr>
          </a:lstStyle>
          <a:p>
            <a:pPr>
              <a:defRPr/>
            </a:pPr>
            <a:fld id="{7EAF8A34-2473-4DE9-A041-CE4E18736B83}"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298610661"/>
      </p:ext>
    </p:extLst>
  </p:cSld>
  <p:clrMapOvr>
    <a:masterClrMapping/>
  </p:clrMapOvr>
  <p:transition>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7B4780-B76A-4480-B736-FB791DCB24C0}" type="datetimeFigureOut">
              <a:rPr lang="en-US">
                <a:solidFill>
                  <a:prstClr val="black">
                    <a:tint val="75000"/>
                  </a:prstClr>
                </a:solidFill>
              </a:rPr>
              <a:pPr/>
              <a:t>7/5/2017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E591E4-B57B-42D3-BADD-E20170F9E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935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B4780-B76A-4480-B736-FB791DCB24C0}" type="datetimeFigureOut">
              <a:rPr lang="en-US">
                <a:solidFill>
                  <a:prstClr val="black">
                    <a:tint val="75000"/>
                  </a:prstClr>
                </a:solidFill>
              </a:rPr>
              <a:pPr/>
              <a:t>7/5/2017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E591E4-B57B-42D3-BADD-E20170F9E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086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7B4780-B76A-4480-B736-FB791DCB24C0}" type="datetimeFigureOut">
              <a:rPr lang="en-US">
                <a:solidFill>
                  <a:prstClr val="black">
                    <a:tint val="75000"/>
                  </a:prstClr>
                </a:solidFill>
              </a:rPr>
              <a:pPr/>
              <a:t>7/5/2017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E591E4-B57B-42D3-BADD-E20170F9E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298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7B4780-B76A-4480-B736-FB791DCB24C0}" type="datetimeFigureOut">
              <a:rPr lang="en-US">
                <a:solidFill>
                  <a:prstClr val="black">
                    <a:tint val="75000"/>
                  </a:prstClr>
                </a:solidFill>
              </a:rPr>
              <a:pPr/>
              <a:t>7/5/2017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E591E4-B57B-42D3-BADD-E20170F9E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274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15C26074-EB1E-4931-B1C3-8DD6D473F6BA}" type="slidenum">
              <a:rPr lang="en-US" smtClean="0">
                <a:solidFill>
                  <a:schemeClr val="bg1"/>
                </a:solidFill>
              </a:rPr>
              <a:pPr algn="ctr">
                <a:defRPr/>
              </a:pPr>
              <a:t>‹#›</a:t>
            </a:fld>
            <a:endParaRPr lang="en-US" dirty="0">
              <a:solidFill>
                <a:schemeClr val="bg1"/>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Slide Number Placeholder 12"/>
          <p:cNvSpPr>
            <a:spLocks noGrp="1"/>
          </p:cNvSpPr>
          <p:nvPr>
            <p:ph type="sldNum" sz="quarter" idx="10"/>
          </p:nvPr>
        </p:nvSpPr>
        <p:spPr>
          <a:xfrm>
            <a:off x="0" y="1752600"/>
            <a:ext cx="1295400" cy="701675"/>
          </a:xfrm>
          <a:prstGeom prst="rect">
            <a:avLst/>
          </a:prstGeom>
        </p:spPr>
        <p:txBody>
          <a:bodyPr>
            <a:noAutofit/>
          </a:bodyPr>
          <a:lstStyle>
            <a:lvl1pPr>
              <a:defRPr sz="2400">
                <a:solidFill>
                  <a:srgbClr val="FFFFFF"/>
                </a:solidFill>
              </a:defRPr>
            </a:lvl1pPr>
          </a:lstStyle>
          <a:p>
            <a:pPr>
              <a:defRPr/>
            </a:pPr>
            <a:fld id="{64B67F0D-5822-45CC-8A0E-9F5435F92D37}" type="slidenum">
              <a:rPr lang="en-US"/>
              <a:pPr>
                <a:defRPr/>
              </a:pPr>
              <a:t>‹#›</a:t>
            </a:fld>
            <a:endParaRPr lang="en-US" dirty="0"/>
          </a:p>
        </p:txBody>
      </p:sp>
      <p:sp>
        <p:nvSpPr>
          <p:cNvPr id="8" name="Footer Placeholder 1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7143154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7B4780-B76A-4480-B736-FB791DCB24C0}" type="datetimeFigureOut">
              <a:rPr lang="en-US">
                <a:solidFill>
                  <a:prstClr val="black">
                    <a:tint val="75000"/>
                  </a:prstClr>
                </a:solidFill>
              </a:rPr>
              <a:pPr/>
              <a:t>7/5/2017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E591E4-B57B-42D3-BADD-E20170F9E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701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7B4780-B76A-4480-B736-FB791DCB24C0}" type="datetimeFigureOut">
              <a:rPr lang="en-US">
                <a:solidFill>
                  <a:prstClr val="black">
                    <a:tint val="75000"/>
                  </a:prstClr>
                </a:solidFill>
              </a:rPr>
              <a:pPr/>
              <a:t>7/5/2017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E591E4-B57B-42D3-BADD-E20170F9E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010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clrChange>
              <a:clrFrom>
                <a:srgbClr val="A6A6A6"/>
              </a:clrFrom>
              <a:clrTo>
                <a:srgbClr val="A6A6A6">
                  <a:alpha val="0"/>
                </a:srgbClr>
              </a:clrTo>
            </a:clrChange>
            <a:duotone>
              <a:prstClr val="black"/>
              <a:schemeClr val="accent1">
                <a:tint val="45000"/>
                <a:satMod val="400000"/>
              </a:schemeClr>
            </a:duotone>
            <a:extLst>
              <a:ext uri="{BEBA8EAE-BF5A-486C-A8C5-ECC9F3942E4B}">
                <a14:imgProps xmlns:a14="http://schemas.microsoft.com/office/drawing/2010/main">
                  <a14:imgLayer r:embed="rId3">
                    <a14:imgEffect>
                      <a14:sharpenSoften amount="-15000"/>
                    </a14:imgEffect>
                    <a14:imgEffect>
                      <a14:colorTemperature colorTemp="5000"/>
                    </a14:imgEffect>
                    <a14:imgEffect>
                      <a14:saturation sat="0"/>
                    </a14:imgEffect>
                    <a14:imgEffect>
                      <a14:brightnessContrast bright="26000" contrast="-76000"/>
                    </a14:imgEffect>
                  </a14:imgLayer>
                </a14:imgProps>
              </a:ext>
              <a:ext uri="{28A0092B-C50C-407E-A947-70E740481C1C}">
                <a14:useLocalDpi xmlns:a14="http://schemas.microsoft.com/office/drawing/2010/main" val="0"/>
              </a:ext>
            </a:extLst>
          </a:blip>
          <a:stretch>
            <a:fillRect/>
          </a:stretch>
        </p:blipFill>
        <p:spPr>
          <a:xfrm>
            <a:off x="-28755" y="-152400"/>
            <a:ext cx="9167004" cy="6875253"/>
          </a:xfrm>
          <a:prstGeom prst="rect">
            <a:avLst/>
          </a:prstGeom>
          <a:effectLst>
            <a:glow rad="12700">
              <a:schemeClr val="accent1"/>
            </a:glow>
          </a:effectLst>
        </p:spPr>
      </p:pic>
      <p:sp>
        <p:nvSpPr>
          <p:cNvPr id="2" name="Date Placeholder 1"/>
          <p:cNvSpPr>
            <a:spLocks noGrp="1"/>
          </p:cNvSpPr>
          <p:nvPr>
            <p:ph type="dt" sz="half" idx="10"/>
          </p:nvPr>
        </p:nvSpPr>
        <p:spPr/>
        <p:txBody>
          <a:bodyPr/>
          <a:lstStyle/>
          <a:p>
            <a:fld id="{897B4780-B76A-4480-B736-FB791DCB24C0}" type="datetimeFigureOut">
              <a:rPr lang="en-US">
                <a:solidFill>
                  <a:prstClr val="white">
                    <a:tint val="75000"/>
                  </a:prstClr>
                </a:solidFill>
              </a:rPr>
              <a:pPr/>
              <a:t>7/5/2017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AE591E4-B57B-42D3-BADD-E20170F9E623}"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665837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7B4780-B76A-4480-B736-FB791DCB24C0}" type="datetimeFigureOut">
              <a:rPr lang="en-US">
                <a:solidFill>
                  <a:prstClr val="black">
                    <a:tint val="75000"/>
                  </a:prstClr>
                </a:solidFill>
              </a:rPr>
              <a:pPr/>
              <a:t>7/5/2017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E591E4-B57B-42D3-BADD-E20170F9E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999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7B4780-B76A-4480-B736-FB791DCB24C0}" type="datetimeFigureOut">
              <a:rPr lang="en-US">
                <a:solidFill>
                  <a:prstClr val="black">
                    <a:tint val="75000"/>
                  </a:prstClr>
                </a:solidFill>
              </a:rPr>
              <a:pPr/>
              <a:t>7/5/2017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E591E4-B57B-42D3-BADD-E20170F9E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719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B4780-B76A-4480-B736-FB791DCB24C0}" type="datetimeFigureOut">
              <a:rPr lang="en-US">
                <a:solidFill>
                  <a:prstClr val="black">
                    <a:tint val="75000"/>
                  </a:prstClr>
                </a:solidFill>
              </a:rPr>
              <a:pPr/>
              <a:t>7/5/2017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E591E4-B57B-42D3-BADD-E20170F9E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762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B4780-B76A-4480-B736-FB791DCB24C0}" type="datetimeFigureOut">
              <a:rPr lang="en-US">
                <a:solidFill>
                  <a:prstClr val="black">
                    <a:tint val="75000"/>
                  </a:prstClr>
                </a:solidFill>
              </a:rPr>
              <a:pPr/>
              <a:t>7/5/2017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E591E4-B57B-42D3-BADD-E20170F9E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853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611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44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3C6F054C-2DA1-471B-90D3-450210DD3EBB}" type="slidenum">
              <a:rPr lang="en-US" smtClean="0">
                <a:solidFill>
                  <a:schemeClr val="bg1"/>
                </a:solidFill>
              </a:rPr>
              <a:pPr algn="ctr">
                <a:defRPr/>
              </a:pPr>
              <a:t>‹#›</a:t>
            </a:fld>
            <a:endParaRPr lang="en-US" dirty="0">
              <a:solidFill>
                <a:schemeClr val="bg1"/>
              </a:solidFill>
            </a:endParaRP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1"/>
          <p:cNvSpPr>
            <a:spLocks noGrp="1"/>
          </p:cNvSpPr>
          <p:nvPr>
            <p:ph type="ftr" sz="quarter" idx="10"/>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17916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4D5462F6-C0F7-419A-BEA1-5E8CC0188C93}" type="slidenum">
              <a:rPr lang="en-US" smtClean="0">
                <a:solidFill>
                  <a:schemeClr val="bg1"/>
                </a:solidFill>
              </a:rPr>
              <a:pPr algn="ctr">
                <a:defRPr/>
              </a:pPr>
              <a:t>‹#›</a:t>
            </a:fld>
            <a:endParaRPr lang="en-US" dirty="0">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340861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DB16D61E-101E-4375-B06C-003194884242}" type="slidenum">
              <a:rPr lang="en-US" smtClean="0">
                <a:solidFill>
                  <a:schemeClr val="bg1"/>
                </a:solidFill>
              </a:rPr>
              <a:pPr algn="ctr">
                <a:defRPr/>
              </a:pPr>
              <a:t>‹#›</a:t>
            </a:fld>
            <a:endParaRPr lang="en-US" dirty="0">
              <a:solidFill>
                <a:schemeClr val="bg1"/>
              </a:solidFill>
            </a:endParaRPr>
          </a:p>
        </p:txBody>
      </p:sp>
    </p:spTree>
    <p:extLst>
      <p:ext uri="{BB962C8B-B14F-4D97-AF65-F5344CB8AC3E}">
        <p14:creationId xmlns:p14="http://schemas.microsoft.com/office/powerpoint/2010/main" val="311852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3841E175-9EFB-4610-AFCA-9CAEEB9D6069}" type="slidenum">
              <a:rPr lang="en-US" smtClean="0">
                <a:solidFill>
                  <a:schemeClr val="bg1"/>
                </a:solidFill>
              </a:rPr>
              <a:pPr algn="ctr">
                <a:defRPr/>
              </a:pPr>
              <a:t>‹#›</a:t>
            </a:fld>
            <a:endParaRPr lang="en-US" dirty="0">
              <a:solidFill>
                <a:schemeClr val="bg1"/>
              </a:solidFill>
            </a:endParaRPr>
          </a:p>
        </p:txBody>
      </p:sp>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3198957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25938340-EAAE-4DD6-8FEE-5C8BCF595A1A}" type="slidenum">
              <a:rPr lang="en-US" smtClean="0">
                <a:solidFill>
                  <a:schemeClr val="bg1"/>
                </a:solidFill>
              </a:rPr>
              <a:pPr algn="ctr">
                <a:defRPr/>
              </a:pPr>
              <a:t>‹#›</a:t>
            </a:fld>
            <a:endParaRPr lang="en-US" dirty="0">
              <a:solidFill>
                <a:schemeClr val="bg1"/>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a:t>Click icon to add picture</a:t>
            </a:r>
          </a:p>
        </p:txBody>
      </p:sp>
      <p:sp>
        <p:nvSpPr>
          <p:cNvPr id="10" name="Slide Number Placeholder 12"/>
          <p:cNvSpPr>
            <a:spLocks noGrp="1"/>
          </p:cNvSpPr>
          <p:nvPr>
            <p:ph type="sldNum" sz="quarter" idx="10"/>
          </p:nvPr>
        </p:nvSpPr>
        <p:spPr>
          <a:xfrm>
            <a:off x="0" y="4667250"/>
            <a:ext cx="1447800" cy="663575"/>
          </a:xfrm>
          <a:prstGeom prst="rect">
            <a:avLst/>
          </a:prstGeom>
        </p:spPr>
        <p:txBody>
          <a:bodyPr rtlCol="0"/>
          <a:lstStyle>
            <a:lvl1pPr>
              <a:defRPr sz="2800"/>
            </a:lvl1pPr>
          </a:lstStyle>
          <a:p>
            <a:pPr>
              <a:defRPr/>
            </a:pPr>
            <a:fld id="{5F804403-840E-48D6-B734-16820ADAFA52}" type="slidenum">
              <a:rPr lang="en-US"/>
              <a:pPr>
                <a:defRPr/>
              </a:pPr>
              <a:t>‹#›</a:t>
            </a:fld>
            <a:endParaRPr lang="en-US" dirty="0"/>
          </a:p>
        </p:txBody>
      </p:sp>
      <p:sp>
        <p:nvSpPr>
          <p:cNvPr id="11" name="Footer Placeholder 13"/>
          <p:cNvSpPr>
            <a:spLocks noGrp="1"/>
          </p:cNvSpPr>
          <p:nvPr>
            <p:ph type="ftr" sz="quarter" idx="11"/>
          </p:nvPr>
        </p:nvSpPr>
        <p:spPr>
          <a:xfrm>
            <a:off x="1600200" y="6248400"/>
            <a:ext cx="4572000" cy="365125"/>
          </a:xfrm>
        </p:spPr>
        <p:txBody>
          <a:bodyPr rtlCol="0"/>
          <a:lstStyle>
            <a:lvl1pPr>
              <a:defRPr/>
            </a:lvl1pPr>
          </a:lstStyle>
          <a:p>
            <a:pPr>
              <a:defRPr/>
            </a:pPr>
            <a:endParaRPr lang="en-US" dirty="0"/>
          </a:p>
        </p:txBody>
      </p:sp>
    </p:spTree>
    <p:extLst>
      <p:ext uri="{BB962C8B-B14F-4D97-AF65-F5344CB8AC3E}">
        <p14:creationId xmlns:p14="http://schemas.microsoft.com/office/powerpoint/2010/main" val="318019648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lide Number Placeholder 3"/>
          <p:cNvSpPr txBox="1">
            <a:spLocks/>
          </p:cNvSpPr>
          <p:nvPr userDrawn="1"/>
        </p:nvSpPr>
        <p:spPr>
          <a:xfrm>
            <a:off x="0" y="1271588"/>
            <a:ext cx="533400" cy="244475"/>
          </a:xfrm>
          <a:prstGeom prst="rect">
            <a:avLst/>
          </a:prstGeom>
        </p:spPr>
        <p:txBody>
          <a:bodyPr>
            <a:normAutofit fontScale="47500" lnSpcReduction="20000"/>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a:defRPr/>
            </a:pPr>
            <a:fld id="{2075C8A3-A8B2-47E4-8DC5-8A3D0815505B}" type="slidenum">
              <a:rPr lang="en-US" smtClean="0">
                <a:solidFill>
                  <a:schemeClr val="bg1"/>
                </a:solidFill>
              </a:rPr>
              <a:pPr algn="ctr">
                <a:defRPr/>
              </a:pPr>
              <a:t>‹#›</a:t>
            </a:fld>
            <a:endParaRPr lang="en-US" dirty="0">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75959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609600" y="6248400"/>
            <a:ext cx="5410200"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B58B8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3986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Footer Placeholder 2"/>
          <p:cNvSpPr>
            <a:spLocks noGrp="1"/>
          </p:cNvSpPr>
          <p:nvPr>
            <p:ph type="ftr" sz="quarter" idx="3"/>
          </p:nvPr>
        </p:nvSpPr>
        <p:spPr>
          <a:xfrm>
            <a:off x="609600" y="6248400"/>
            <a:ext cx="5410200"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solidFill>
                <a:srgbClr val="073E87"/>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799082897"/>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 id="2147484660" r:id="rId12"/>
    <p:sldLayoutId id="2147484661" r:id="rId13"/>
    <p:sldLayoutId id="2147484662" r:id="rId14"/>
    <p:sldLayoutId id="2147484663" r:id="rId15"/>
  </p:sldLayoutIdLst>
  <p:hf sldNum="0"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B58B8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3986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97B4780-B76A-4480-B736-FB791DCB24C0}" type="datetimeFigureOut">
              <a:rPr lang="en-US" smtClean="0">
                <a:solidFill>
                  <a:prstClr val="black">
                    <a:tint val="75000"/>
                  </a:prstClr>
                </a:solidFill>
                <a:latin typeface="Calibri"/>
                <a:cs typeface="+mn-cs"/>
              </a:rPr>
              <a:pPr fontAlgn="auto">
                <a:spcBef>
                  <a:spcPts val="0"/>
                </a:spcBef>
                <a:spcAft>
                  <a:spcPts val="0"/>
                </a:spcAft>
              </a:pPr>
              <a:t>7/5/2017</a:t>
            </a:fld>
            <a:endParaRPr lang="en-US" smtClean="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smtClean="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AE591E4-B57B-42D3-BADD-E20170F9E623}" type="slidenum">
              <a:rPr lang="en-US" smtClean="0">
                <a:solidFill>
                  <a:prstClr val="black">
                    <a:tint val="75000"/>
                  </a:prstClr>
                </a:solidFill>
                <a:latin typeface="Calibri"/>
                <a:cs typeface="+mn-cs"/>
              </a:rPr>
              <a:pPr fontAlgn="auto">
                <a:spcBef>
                  <a:spcPts val="0"/>
                </a:spcBef>
                <a:spcAft>
                  <a:spcPts val="0"/>
                </a:spcAft>
              </a:pPr>
              <a:t>‹#›</a:t>
            </a:fld>
            <a:endParaRPr lang="en-US" smtClean="0">
              <a:solidFill>
                <a:prstClr val="black">
                  <a:tint val="75000"/>
                </a:prstClr>
              </a:solidFill>
              <a:latin typeface="Calibri"/>
              <a:cs typeface="+mn-cs"/>
            </a:endParaRPr>
          </a:p>
        </p:txBody>
      </p:sp>
    </p:spTree>
    <p:extLst>
      <p:ext uri="{BB962C8B-B14F-4D97-AF65-F5344CB8AC3E}">
        <p14:creationId xmlns:p14="http://schemas.microsoft.com/office/powerpoint/2010/main" val="485477714"/>
      </p:ext>
    </p:extLst>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 id="2147484683" r:id="rId12"/>
    <p:sldLayoutId id="214748468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hyperlink" Target="https://www.sba.gov/tools/sba-learning-center/search/train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hyperlink" Target="https://www.fpds.gov/wiki/index.php/V1.4_SP_33.0" TargetMode="External"/><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hyperlink" Target="http://www.aptac-us.org/for-contracting-officer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www.aptac-us.org/" TargetMode="External"/><Relationship Id="rId4" Type="http://schemas.openxmlformats.org/officeDocument/2006/relationships/hyperlink" Target="http://www.aptac-us.org/federal-partner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hyperlink" Target="http://www.sba.gov/content/sub-net" TargetMode="External"/><Relationship Id="rId2" Type="http://schemas.openxmlformats.org/officeDocument/2006/relationships/notesSlide" Target="../notesSlides/notesSlide55.xml"/><Relationship Id="rId1" Type="http://schemas.openxmlformats.org/officeDocument/2006/relationships/slideLayout" Target="../slideLayouts/slideLayout15.xml"/><Relationship Id="rId6" Type="http://schemas.openxmlformats.org/officeDocument/2006/relationships/hyperlink" Target="https://www.sba.gov/content/cmr-directory" TargetMode="External"/><Relationship Id="rId5" Type="http://schemas.openxmlformats.org/officeDocument/2006/relationships/hyperlink" Target="http://www.sba.gov/content/small-business-liaison-officer-handbook" TargetMode="External"/><Relationship Id="rId4" Type="http://schemas.openxmlformats.org/officeDocument/2006/relationships/hyperlink" Target="http://www.sba.gov/subcontracting-directory"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sba.gov/about-offices-list/3" TargetMode="External"/><Relationship Id="rId2" Type="http://schemas.openxmlformats.org/officeDocument/2006/relationships/notesSlide" Target="../notesSlides/notesSlide56.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16.xml"/><Relationship Id="rId5" Type="http://schemas.openxmlformats.org/officeDocument/2006/relationships/hyperlink" Target="http://www.sba.gov/about-offices-list/2" TargetMode="External"/><Relationship Id="rId4" Type="http://schemas.openxmlformats.org/officeDocument/2006/relationships/hyperlink" Target="http://dsbs.sba.gov/dsbs/search/dsp_dsbs.cfm"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mailto:sbalearning@sb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hyperlink" Target="mailto:nmrwaivers@sba.gov" TargetMode="External"/><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hyperlink" Target="https://www.sba.gov/content/pcr-directo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pening Doors"/>
          <p:cNvPicPr>
            <a:picLocks noGrp="1" noChangeAspect="1"/>
          </p:cNvPicPr>
          <p:nvPr>
            <p:ph idx="1"/>
          </p:nvPr>
        </p:nvPicPr>
        <p:blipFill>
          <a:blip r:embed="rId3" cstate="print"/>
          <a:stretch>
            <a:fillRect/>
          </a:stretch>
        </p:blipFill>
        <p:spPr>
          <a:xfrm>
            <a:off x="457200" y="228600"/>
            <a:ext cx="3773657" cy="2798263"/>
          </a:xfrm>
          <a:effectLst>
            <a:glow rad="127000">
              <a:srgbClr val="00B0F0"/>
            </a:glow>
            <a:outerShdw blurRad="50800" dist="38100" dir="5400000" algn="t" rotWithShape="0">
              <a:prstClr val="black">
                <a:alpha val="40000"/>
              </a:prstClr>
            </a:outerShdw>
          </a:effectLst>
        </p:spPr>
      </p:pic>
      <p:sp>
        <p:nvSpPr>
          <p:cNvPr id="9" name="Title 8"/>
          <p:cNvSpPr>
            <a:spLocks noGrp="1"/>
          </p:cNvSpPr>
          <p:nvPr>
            <p:ph type="title"/>
          </p:nvPr>
        </p:nvSpPr>
        <p:spPr>
          <a:xfrm>
            <a:off x="-21771" y="5334000"/>
            <a:ext cx="8839200" cy="1114898"/>
          </a:xfrm>
          <a:extLst/>
        </p:spPr>
        <p:txBody>
          <a:bodyPr/>
          <a:lstStyle/>
          <a:p>
            <a:pPr algn="r">
              <a:defRPr/>
            </a:pPr>
            <a:r>
              <a:rPr lang="en-US" sz="2800" b="1" dirty="0">
                <a:ln w="12700">
                  <a:solidFill>
                    <a:schemeClr val="accent1"/>
                  </a:solidFill>
                  <a:prstDash val="solid"/>
                </a:ln>
                <a:solidFill>
                  <a:srgbClr val="0070C0"/>
                </a:solidFill>
                <a:effectLst>
                  <a:outerShdw dist="38100" dir="2640000" algn="bl" rotWithShape="0">
                    <a:schemeClr val="accent1"/>
                  </a:outerShdw>
                </a:effectLst>
                <a:latin typeface="Arial" charset="0"/>
              </a:rPr>
              <a:t>SBA 1</a:t>
            </a:r>
            <a:r>
              <a:rPr lang="en-US" sz="2800" b="1" baseline="30000" dirty="0">
                <a:ln w="12700">
                  <a:solidFill>
                    <a:schemeClr val="accent1"/>
                  </a:solidFill>
                  <a:prstDash val="solid"/>
                </a:ln>
                <a:solidFill>
                  <a:srgbClr val="0070C0"/>
                </a:solidFill>
                <a:effectLst>
                  <a:outerShdw dist="38100" dir="2640000" algn="bl" rotWithShape="0">
                    <a:schemeClr val="accent1"/>
                  </a:outerShdw>
                </a:effectLst>
                <a:latin typeface="Arial" charset="0"/>
              </a:rPr>
              <a:t>st</a:t>
            </a:r>
            <a:r>
              <a:rPr lang="en-US" sz="2800" b="1" dirty="0">
                <a:ln w="12700">
                  <a:solidFill>
                    <a:schemeClr val="accent1"/>
                  </a:solidFill>
                  <a:prstDash val="solid"/>
                </a:ln>
                <a:solidFill>
                  <a:srgbClr val="0070C0"/>
                </a:solidFill>
                <a:effectLst>
                  <a:outerShdw dist="38100" dir="2640000" algn="bl" rotWithShape="0">
                    <a:schemeClr val="accent1"/>
                  </a:outerShdw>
                </a:effectLst>
                <a:latin typeface="Arial" charset="0"/>
              </a:rPr>
              <a:t> First Wednesday Virtual Learning 2017</a:t>
            </a:r>
          </a:p>
        </p:txBody>
      </p:sp>
      <p:sp>
        <p:nvSpPr>
          <p:cNvPr id="14339" name="TextBox 7"/>
          <p:cNvSpPr txBox="1">
            <a:spLocks noChangeArrowheads="1"/>
          </p:cNvSpPr>
          <p:nvPr/>
        </p:nvSpPr>
        <p:spPr bwMode="auto">
          <a:xfrm>
            <a:off x="293914" y="3429000"/>
            <a:ext cx="845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B58B80"/>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C3986D"/>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9pPr>
          </a:lstStyle>
          <a:p>
            <a:pPr algn="ctr" eaLnBrk="1" hangingPunct="1">
              <a:spcBef>
                <a:spcPct val="0"/>
              </a:spcBef>
              <a:buClrTx/>
              <a:buSzTx/>
              <a:buFontTx/>
              <a:buNone/>
            </a:pPr>
            <a:r>
              <a:rPr lang="en-US" altLang="en-US" sz="3600" b="1" dirty="0">
                <a:solidFill>
                  <a:srgbClr val="FF0000"/>
                </a:solidFill>
                <a:latin typeface="Arial" charset="0"/>
                <a:cs typeface="Arial" charset="0"/>
              </a:rPr>
              <a:t>“Contract Bundling”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565970"/>
            <a:ext cx="8610600" cy="3970318"/>
          </a:xfrm>
          <a:prstGeom prst="rect">
            <a:avLst/>
          </a:prstGeom>
        </p:spPr>
        <p:txBody>
          <a:bodyPr wrap="square">
            <a:spAutoFit/>
          </a:bodyPr>
          <a:lstStyle/>
          <a:p>
            <a:pPr>
              <a:spcBef>
                <a:spcPts val="0"/>
              </a:spcBef>
            </a:pPr>
            <a:r>
              <a:rPr lang="en-US" sz="2800" dirty="0">
                <a:solidFill>
                  <a:srgbClr val="000000"/>
                </a:solidFill>
                <a:latin typeface="+mn-lt"/>
              </a:rPr>
              <a:t>FAR </a:t>
            </a:r>
            <a:r>
              <a:rPr lang="en-US" sz="2800" dirty="0" smtClean="0">
                <a:solidFill>
                  <a:srgbClr val="000000"/>
                </a:solidFill>
                <a:latin typeface="+mn-lt"/>
              </a:rPr>
              <a:t>Part 2:		Definitions </a:t>
            </a:r>
            <a:r>
              <a:rPr lang="en-US" sz="2800" dirty="0">
                <a:solidFill>
                  <a:srgbClr val="000000"/>
                </a:solidFill>
                <a:latin typeface="+mn-lt"/>
              </a:rPr>
              <a:t>of Words and </a:t>
            </a:r>
            <a:r>
              <a:rPr lang="en-US" sz="2800" dirty="0" smtClean="0">
                <a:solidFill>
                  <a:srgbClr val="000000"/>
                </a:solidFill>
                <a:latin typeface="+mn-lt"/>
              </a:rPr>
              <a:t>Terms</a:t>
            </a:r>
            <a:endParaRPr lang="en-US" sz="2800" dirty="0">
              <a:solidFill>
                <a:srgbClr val="000000"/>
              </a:solidFill>
              <a:latin typeface="+mn-lt"/>
            </a:endParaRPr>
          </a:p>
          <a:p>
            <a:pPr>
              <a:spcBef>
                <a:spcPts val="0"/>
              </a:spcBef>
            </a:pPr>
            <a:r>
              <a:rPr lang="en-US" sz="2800" dirty="0" smtClean="0">
                <a:solidFill>
                  <a:srgbClr val="000000"/>
                </a:solidFill>
                <a:latin typeface="+mn-lt"/>
              </a:rPr>
              <a:t>DFARS Part 205:		Publicizing Contract Actions</a:t>
            </a:r>
          </a:p>
          <a:p>
            <a:pPr>
              <a:spcBef>
                <a:spcPts val="0"/>
              </a:spcBef>
            </a:pPr>
            <a:r>
              <a:rPr lang="en-US" sz="2800" dirty="0" smtClean="0">
                <a:solidFill>
                  <a:srgbClr val="000000"/>
                </a:solidFill>
                <a:latin typeface="+mn-lt"/>
              </a:rPr>
              <a:t>FAR / DFARS Part 7:  	Acquisition Planning</a:t>
            </a:r>
          </a:p>
          <a:p>
            <a:pPr>
              <a:spcBef>
                <a:spcPts val="0"/>
              </a:spcBef>
            </a:pPr>
            <a:r>
              <a:rPr lang="en-US" sz="2800" dirty="0" smtClean="0">
                <a:solidFill>
                  <a:srgbClr val="000000"/>
                </a:solidFill>
                <a:latin typeface="+mn-lt"/>
              </a:rPr>
              <a:t>FAR Part 8:  		Federal Supply Schedules</a:t>
            </a:r>
            <a:endParaRPr lang="en-US" sz="2800" dirty="0">
              <a:solidFill>
                <a:srgbClr val="000000"/>
              </a:solidFill>
              <a:latin typeface="+mn-lt"/>
            </a:endParaRPr>
          </a:p>
          <a:p>
            <a:pPr>
              <a:spcBef>
                <a:spcPts val="0"/>
              </a:spcBef>
            </a:pPr>
            <a:r>
              <a:rPr lang="en-US" sz="2800" dirty="0" smtClean="0">
                <a:solidFill>
                  <a:srgbClr val="000000"/>
                </a:solidFill>
                <a:latin typeface="+mn-lt"/>
              </a:rPr>
              <a:t>FAR / DFARS Part 10:  	Market Research</a:t>
            </a:r>
            <a:endParaRPr lang="en-US" sz="2800" dirty="0">
              <a:solidFill>
                <a:srgbClr val="000000"/>
              </a:solidFill>
              <a:latin typeface="+mn-lt"/>
            </a:endParaRPr>
          </a:p>
          <a:p>
            <a:pPr>
              <a:spcBef>
                <a:spcPts val="0"/>
              </a:spcBef>
            </a:pPr>
            <a:r>
              <a:rPr lang="en-US" sz="2800" dirty="0">
                <a:solidFill>
                  <a:srgbClr val="000000"/>
                </a:solidFill>
                <a:latin typeface="+mn-lt"/>
              </a:rPr>
              <a:t>FAR </a:t>
            </a:r>
            <a:r>
              <a:rPr lang="en-US" sz="2800" dirty="0" smtClean="0">
                <a:solidFill>
                  <a:srgbClr val="000000"/>
                </a:solidFill>
                <a:latin typeface="+mn-lt"/>
              </a:rPr>
              <a:t>Part 15:  		Contracting </a:t>
            </a:r>
            <a:r>
              <a:rPr lang="en-US" sz="2800" dirty="0">
                <a:solidFill>
                  <a:srgbClr val="000000"/>
                </a:solidFill>
                <a:latin typeface="+mn-lt"/>
              </a:rPr>
              <a:t>by </a:t>
            </a:r>
            <a:r>
              <a:rPr lang="en-US" sz="2800" dirty="0" smtClean="0">
                <a:solidFill>
                  <a:srgbClr val="000000"/>
                </a:solidFill>
                <a:latin typeface="+mn-lt"/>
              </a:rPr>
              <a:t>Negotiation</a:t>
            </a:r>
            <a:endParaRPr lang="en-US" sz="2800" dirty="0">
              <a:solidFill>
                <a:srgbClr val="000000"/>
              </a:solidFill>
              <a:latin typeface="+mn-lt"/>
            </a:endParaRPr>
          </a:p>
          <a:p>
            <a:pPr>
              <a:spcBef>
                <a:spcPts val="0"/>
              </a:spcBef>
            </a:pPr>
            <a:r>
              <a:rPr lang="en-US" sz="2800" dirty="0">
                <a:solidFill>
                  <a:srgbClr val="000000"/>
                </a:solidFill>
                <a:latin typeface="+mn-lt"/>
              </a:rPr>
              <a:t>FAR </a:t>
            </a:r>
            <a:r>
              <a:rPr lang="en-US" sz="2800" dirty="0" smtClean="0">
                <a:solidFill>
                  <a:srgbClr val="000000"/>
                </a:solidFill>
                <a:latin typeface="+mn-lt"/>
              </a:rPr>
              <a:t>Part 16:  		Types </a:t>
            </a:r>
            <a:r>
              <a:rPr lang="en-US" sz="2800" dirty="0">
                <a:solidFill>
                  <a:srgbClr val="000000"/>
                </a:solidFill>
                <a:latin typeface="+mn-lt"/>
              </a:rPr>
              <a:t>of </a:t>
            </a:r>
            <a:r>
              <a:rPr lang="en-US" sz="2800" dirty="0" smtClean="0">
                <a:solidFill>
                  <a:srgbClr val="000000"/>
                </a:solidFill>
                <a:latin typeface="+mn-lt"/>
              </a:rPr>
              <a:t>Contracts</a:t>
            </a:r>
            <a:endParaRPr lang="en-US" sz="2800" dirty="0">
              <a:solidFill>
                <a:srgbClr val="000000"/>
              </a:solidFill>
              <a:latin typeface="+mn-lt"/>
            </a:endParaRPr>
          </a:p>
          <a:p>
            <a:pPr>
              <a:spcBef>
                <a:spcPts val="0"/>
              </a:spcBef>
            </a:pPr>
            <a:r>
              <a:rPr lang="en-US" sz="2800" dirty="0">
                <a:solidFill>
                  <a:srgbClr val="000000"/>
                </a:solidFill>
                <a:latin typeface="+mn-lt"/>
              </a:rPr>
              <a:t>FAR </a:t>
            </a:r>
            <a:r>
              <a:rPr lang="en-US" sz="2800" dirty="0" smtClean="0">
                <a:solidFill>
                  <a:srgbClr val="000000"/>
                </a:solidFill>
                <a:latin typeface="+mn-lt"/>
              </a:rPr>
              <a:t>/ DFARS Part 19:  	Small </a:t>
            </a:r>
            <a:r>
              <a:rPr lang="en-US" sz="2800" dirty="0">
                <a:solidFill>
                  <a:srgbClr val="000000"/>
                </a:solidFill>
                <a:latin typeface="+mn-lt"/>
              </a:rPr>
              <a:t>Business </a:t>
            </a:r>
            <a:r>
              <a:rPr lang="en-US" sz="2800" dirty="0" smtClean="0">
                <a:solidFill>
                  <a:srgbClr val="000000"/>
                </a:solidFill>
                <a:latin typeface="+mn-lt"/>
              </a:rPr>
              <a:t>Programs</a:t>
            </a:r>
          </a:p>
          <a:p>
            <a:pPr>
              <a:spcBef>
                <a:spcPts val="0"/>
              </a:spcBef>
            </a:pPr>
            <a:r>
              <a:rPr lang="en-US" sz="2800" dirty="0" smtClean="0">
                <a:solidFill>
                  <a:srgbClr val="000000"/>
                </a:solidFill>
                <a:latin typeface="+mn-lt"/>
              </a:rPr>
              <a:t>13 C.F.R 125.2</a:t>
            </a:r>
            <a:endParaRPr lang="en-US" sz="2800" dirty="0">
              <a:solidFill>
                <a:srgbClr val="000000"/>
              </a:solidFill>
              <a:latin typeface="+mn-lt"/>
            </a:endParaRPr>
          </a:p>
        </p:txBody>
      </p:sp>
      <p:sp>
        <p:nvSpPr>
          <p:cNvPr id="2" name="Title 1"/>
          <p:cNvSpPr>
            <a:spLocks noGrp="1"/>
          </p:cNvSpPr>
          <p:nvPr>
            <p:ph type="title"/>
          </p:nvPr>
        </p:nvSpPr>
        <p:spPr/>
        <p:txBody>
          <a:bodyPr/>
          <a:lstStyle/>
          <a:p>
            <a:pPr algn="ctr"/>
            <a:r>
              <a:rPr lang="en-US" sz="3600" dirty="0" smtClean="0">
                <a:latin typeface="+mn-lt"/>
              </a:rPr>
              <a:t>References</a:t>
            </a: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10</a:t>
            </a:fld>
            <a:endParaRPr lang="en-US" dirty="0">
              <a:solidFill>
                <a:srgbClr val="1F497D">
                  <a:lumMod val="50000"/>
                </a:srgbClr>
              </a:solidFill>
            </a:endParaRPr>
          </a:p>
        </p:txBody>
      </p:sp>
    </p:spTree>
    <p:extLst>
      <p:ext uri="{BB962C8B-B14F-4D97-AF65-F5344CB8AC3E}">
        <p14:creationId xmlns:p14="http://schemas.microsoft.com/office/powerpoint/2010/main" val="384500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title="Pie Chart Illustrating one slice of whole pie that is bundling"/>
          <p:cNvGraphicFramePr>
            <a:graphicFrameLocks noGrp="1"/>
          </p:cNvGraphicFramePr>
          <p:nvPr>
            <p:ph idx="1"/>
            <p:extLst>
              <p:ext uri="{D42A27DB-BD31-4B8C-83A1-F6EECF244321}">
                <p14:modId xmlns:p14="http://schemas.microsoft.com/office/powerpoint/2010/main" val="398508197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457200" y="381000"/>
            <a:ext cx="8229600" cy="1143000"/>
          </a:xfrm>
        </p:spPr>
        <p:txBody>
          <a:bodyPr>
            <a:normAutofit fontScale="90000"/>
          </a:bodyPr>
          <a:lstStyle/>
          <a:p>
            <a:r>
              <a:rPr lang="fr-FR" b="1" dirty="0" err="1">
                <a:solidFill>
                  <a:prstClr val="black"/>
                </a:solidFill>
              </a:rPr>
              <a:t>Bundling</a:t>
            </a:r>
            <a:r>
              <a:rPr lang="fr-FR" b="1" dirty="0">
                <a:solidFill>
                  <a:prstClr val="black"/>
                </a:solidFill>
              </a:rPr>
              <a:t> vs Consolidation</a:t>
            </a:r>
            <a:br>
              <a:rPr lang="fr-FR" b="1" dirty="0">
                <a:solidFill>
                  <a:prstClr val="black"/>
                </a:solidFill>
              </a:rPr>
            </a:br>
            <a:endParaRPr lang="en-US" dirty="0"/>
          </a:p>
        </p:txBody>
      </p:sp>
    </p:spTree>
    <p:extLst>
      <p:ext uri="{BB962C8B-B14F-4D97-AF65-F5344CB8AC3E}">
        <p14:creationId xmlns:p14="http://schemas.microsoft.com/office/powerpoint/2010/main" val="4172266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565970"/>
            <a:ext cx="8610600" cy="5262979"/>
          </a:xfrm>
          <a:prstGeom prst="rect">
            <a:avLst/>
          </a:prstGeom>
        </p:spPr>
        <p:txBody>
          <a:bodyPr wrap="square">
            <a:spAutoFit/>
          </a:bodyPr>
          <a:lstStyle/>
          <a:p>
            <a:pPr>
              <a:spcBef>
                <a:spcPts val="0"/>
              </a:spcBef>
            </a:pPr>
            <a:r>
              <a:rPr lang="en-US" sz="2800" dirty="0"/>
              <a:t>Soliciting a single contract (including MACs) to satisfy two or more requirements for supplies or services valued in excess of $2M that have been provided to or performed for the Federal Agency under two or more separate contracts lower in cost than the contract for which offers were solicited  </a:t>
            </a:r>
            <a:r>
              <a:rPr lang="en-US" sz="2800" dirty="0" smtClean="0"/>
              <a:t>OR</a:t>
            </a:r>
          </a:p>
          <a:p>
            <a:pPr>
              <a:spcBef>
                <a:spcPts val="0"/>
              </a:spcBef>
            </a:pPr>
            <a:endParaRPr lang="en-US" sz="2800" dirty="0"/>
          </a:p>
          <a:p>
            <a:pPr>
              <a:spcBef>
                <a:spcPts val="0"/>
              </a:spcBef>
            </a:pPr>
            <a:r>
              <a:rPr lang="en-US" sz="2800" dirty="0"/>
              <a:t>To satisfy requirements of a Federal Agency for construction projects to be performed at two or more discrete sites.</a:t>
            </a:r>
          </a:p>
          <a:p>
            <a:pPr>
              <a:spcBef>
                <a:spcPts val="0"/>
              </a:spcBef>
            </a:pPr>
            <a:endParaRPr lang="en-US" sz="2800" dirty="0" smtClean="0"/>
          </a:p>
          <a:p>
            <a:pPr>
              <a:spcBef>
                <a:spcPts val="0"/>
              </a:spcBef>
            </a:pPr>
            <a:endParaRPr lang="en-US" sz="2800" dirty="0">
              <a:solidFill>
                <a:srgbClr val="000000"/>
              </a:solidFill>
              <a:latin typeface="+mn-lt"/>
            </a:endParaRPr>
          </a:p>
        </p:txBody>
      </p:sp>
      <p:sp>
        <p:nvSpPr>
          <p:cNvPr id="2" name="Title 1"/>
          <p:cNvSpPr>
            <a:spLocks noGrp="1"/>
          </p:cNvSpPr>
          <p:nvPr>
            <p:ph type="title"/>
          </p:nvPr>
        </p:nvSpPr>
        <p:spPr/>
        <p:txBody>
          <a:bodyPr/>
          <a:lstStyle/>
          <a:p>
            <a:pPr algn="ctr"/>
            <a:r>
              <a:rPr lang="en-US" sz="3600" dirty="0" smtClean="0">
                <a:latin typeface="+mn-lt"/>
              </a:rPr>
              <a:t>Consolidation</a:t>
            </a: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12</a:t>
            </a:fld>
            <a:endParaRPr lang="en-US" dirty="0">
              <a:solidFill>
                <a:srgbClr val="1F497D">
                  <a:lumMod val="50000"/>
                </a:srgbClr>
              </a:solidFill>
            </a:endParaRPr>
          </a:p>
        </p:txBody>
      </p:sp>
    </p:spTree>
    <p:extLst>
      <p:ext uri="{BB962C8B-B14F-4D97-AF65-F5344CB8AC3E}">
        <p14:creationId xmlns:p14="http://schemas.microsoft.com/office/powerpoint/2010/main" val="3014434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565970"/>
            <a:ext cx="8610600" cy="3108543"/>
          </a:xfrm>
          <a:prstGeom prst="rect">
            <a:avLst/>
          </a:prstGeom>
        </p:spPr>
        <p:txBody>
          <a:bodyPr wrap="square">
            <a:spAutoFit/>
          </a:bodyPr>
          <a:lstStyle/>
          <a:p>
            <a:pPr>
              <a:spcBef>
                <a:spcPts val="0"/>
              </a:spcBef>
            </a:pPr>
            <a:r>
              <a:rPr lang="en-US" sz="2800" dirty="0">
                <a:solidFill>
                  <a:srgbClr val="000000"/>
                </a:solidFill>
                <a:latin typeface="+mn-lt"/>
              </a:rPr>
              <a:t>Consolidating two or more requirements for supplies or services, previously provided or performed by a small business under separate small contracts, into a solicitation for a single contract (including MACs) that is likely to be unsuitable for award to a small business concern</a:t>
            </a:r>
          </a:p>
          <a:p>
            <a:pPr>
              <a:spcBef>
                <a:spcPts val="0"/>
              </a:spcBef>
            </a:pPr>
            <a:endParaRPr lang="en-US" sz="2800" dirty="0">
              <a:solidFill>
                <a:srgbClr val="000000"/>
              </a:solidFill>
              <a:latin typeface="+mn-lt"/>
            </a:endParaRPr>
          </a:p>
        </p:txBody>
      </p:sp>
      <p:sp>
        <p:nvSpPr>
          <p:cNvPr id="2" name="Title 1"/>
          <p:cNvSpPr>
            <a:spLocks noGrp="1"/>
          </p:cNvSpPr>
          <p:nvPr>
            <p:ph type="title"/>
          </p:nvPr>
        </p:nvSpPr>
        <p:spPr/>
        <p:txBody>
          <a:bodyPr/>
          <a:lstStyle/>
          <a:p>
            <a:pPr algn="ctr"/>
            <a:r>
              <a:rPr lang="en-US" sz="3600" dirty="0" smtClean="0">
                <a:latin typeface="+mn-lt"/>
              </a:rPr>
              <a:t>Bundling</a:t>
            </a: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13</a:t>
            </a:fld>
            <a:endParaRPr lang="en-US" dirty="0">
              <a:solidFill>
                <a:srgbClr val="1F497D">
                  <a:lumMod val="50000"/>
                </a:srgbClr>
              </a:solidFill>
            </a:endParaRPr>
          </a:p>
        </p:txBody>
      </p:sp>
    </p:spTree>
    <p:extLst>
      <p:ext uri="{BB962C8B-B14F-4D97-AF65-F5344CB8AC3E}">
        <p14:creationId xmlns:p14="http://schemas.microsoft.com/office/powerpoint/2010/main" val="8620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565970"/>
            <a:ext cx="8610600" cy="3970318"/>
          </a:xfrm>
          <a:prstGeom prst="rect">
            <a:avLst/>
          </a:prstGeom>
        </p:spPr>
        <p:txBody>
          <a:bodyPr wrap="square">
            <a:spAutoFit/>
          </a:bodyPr>
          <a:lstStyle/>
          <a:p>
            <a:pPr>
              <a:spcBef>
                <a:spcPts val="0"/>
              </a:spcBef>
            </a:pPr>
            <a:r>
              <a:rPr lang="en-US" sz="2800" dirty="0" smtClean="0"/>
              <a:t>DoD</a:t>
            </a:r>
          </a:p>
          <a:p>
            <a:pPr lvl="1">
              <a:spcBef>
                <a:spcPts val="0"/>
              </a:spcBef>
            </a:pPr>
            <a:r>
              <a:rPr lang="en-US" sz="2800" dirty="0" smtClean="0"/>
              <a:t>any bundling whose estimated contract or order value is $8M or more</a:t>
            </a:r>
          </a:p>
          <a:p>
            <a:pPr marL="457200" lvl="1" indent="0">
              <a:spcBef>
                <a:spcPts val="0"/>
              </a:spcBef>
              <a:buNone/>
            </a:pPr>
            <a:endParaRPr lang="en-US" sz="2800" dirty="0" smtClean="0"/>
          </a:p>
          <a:p>
            <a:pPr>
              <a:spcBef>
                <a:spcPts val="0"/>
              </a:spcBef>
            </a:pPr>
            <a:r>
              <a:rPr lang="en-US" sz="2800" dirty="0" smtClean="0">
                <a:solidFill>
                  <a:srgbClr val="000000"/>
                </a:solidFill>
                <a:latin typeface="+mn-lt"/>
              </a:rPr>
              <a:t>NASA / GSA / DoE</a:t>
            </a:r>
          </a:p>
          <a:p>
            <a:pPr lvl="1">
              <a:spcBef>
                <a:spcPts val="0"/>
              </a:spcBef>
            </a:pPr>
            <a:r>
              <a:rPr lang="en-US" sz="2800" dirty="0" smtClean="0">
                <a:solidFill>
                  <a:srgbClr val="000000"/>
                </a:solidFill>
                <a:latin typeface="+mn-lt"/>
              </a:rPr>
              <a:t>$6M or more</a:t>
            </a:r>
          </a:p>
          <a:p>
            <a:pPr marL="457200" lvl="1" indent="0">
              <a:spcBef>
                <a:spcPts val="0"/>
              </a:spcBef>
              <a:buNone/>
            </a:pPr>
            <a:endParaRPr lang="en-US" sz="2800" dirty="0" smtClean="0">
              <a:solidFill>
                <a:srgbClr val="000000"/>
              </a:solidFill>
              <a:latin typeface="+mn-lt"/>
            </a:endParaRPr>
          </a:p>
          <a:p>
            <a:pPr>
              <a:spcBef>
                <a:spcPts val="0"/>
              </a:spcBef>
            </a:pPr>
            <a:r>
              <a:rPr lang="en-US" sz="2800" dirty="0" smtClean="0">
                <a:solidFill>
                  <a:srgbClr val="000000"/>
                </a:solidFill>
                <a:latin typeface="+mn-lt"/>
              </a:rPr>
              <a:t>Other Federal Agencies</a:t>
            </a:r>
          </a:p>
          <a:p>
            <a:pPr lvl="1">
              <a:spcBef>
                <a:spcPts val="0"/>
              </a:spcBef>
            </a:pPr>
            <a:r>
              <a:rPr lang="en-US" sz="2800" dirty="0" smtClean="0">
                <a:solidFill>
                  <a:srgbClr val="000000"/>
                </a:solidFill>
                <a:latin typeface="+mn-lt"/>
              </a:rPr>
              <a:t>$2.5M or more   </a:t>
            </a:r>
            <a:endParaRPr lang="en-US" sz="2800" dirty="0">
              <a:solidFill>
                <a:srgbClr val="000000"/>
              </a:solidFill>
              <a:latin typeface="+mn-lt"/>
            </a:endParaRPr>
          </a:p>
        </p:txBody>
      </p:sp>
      <p:sp>
        <p:nvSpPr>
          <p:cNvPr id="2" name="Title 1"/>
          <p:cNvSpPr>
            <a:spLocks noGrp="1"/>
          </p:cNvSpPr>
          <p:nvPr>
            <p:ph type="title"/>
          </p:nvPr>
        </p:nvSpPr>
        <p:spPr/>
        <p:txBody>
          <a:bodyPr/>
          <a:lstStyle/>
          <a:p>
            <a:pPr algn="ctr"/>
            <a:r>
              <a:rPr lang="en-US" sz="3600" dirty="0" smtClean="0">
                <a:latin typeface="+mn-lt"/>
              </a:rPr>
              <a:t>Substantial Bundling</a:t>
            </a: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14</a:t>
            </a:fld>
            <a:endParaRPr lang="en-US" dirty="0">
              <a:solidFill>
                <a:srgbClr val="1F497D">
                  <a:lumMod val="50000"/>
                </a:srgbClr>
              </a:solidFill>
            </a:endParaRPr>
          </a:p>
        </p:txBody>
      </p:sp>
    </p:spTree>
    <p:extLst>
      <p:ext uri="{BB962C8B-B14F-4D97-AF65-F5344CB8AC3E}">
        <p14:creationId xmlns:p14="http://schemas.microsoft.com/office/powerpoint/2010/main" val="812835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066800"/>
            <a:ext cx="8610600" cy="3108543"/>
          </a:xfrm>
          <a:prstGeom prst="rect">
            <a:avLst/>
          </a:prstGeom>
        </p:spPr>
        <p:txBody>
          <a:bodyPr wrap="square">
            <a:spAutoFit/>
          </a:bodyPr>
          <a:lstStyle/>
          <a:p>
            <a:pPr>
              <a:spcBef>
                <a:spcPts val="0"/>
              </a:spcBef>
            </a:pPr>
            <a:r>
              <a:rPr lang="en-US" sz="2800" dirty="0" smtClean="0"/>
              <a:t>FAR 7.103(u):  Agency-Head is responsible for ensuring that acquisition planners, to the maximum extent practicable,</a:t>
            </a:r>
          </a:p>
          <a:p>
            <a:pPr marL="914400" lvl="1" indent="-457200">
              <a:spcBef>
                <a:spcPts val="0"/>
              </a:spcBef>
              <a:buFont typeface="+mj-lt"/>
              <a:buAutoNum type="arabicPeriod"/>
            </a:pPr>
            <a:r>
              <a:rPr lang="en-US" sz="2800" dirty="0" smtClean="0"/>
              <a:t>Structure contract requirements to facilitate competition by and among SB concerns and </a:t>
            </a:r>
          </a:p>
          <a:p>
            <a:pPr marL="914400" lvl="1" indent="-457200">
              <a:spcBef>
                <a:spcPts val="0"/>
              </a:spcBef>
              <a:buFont typeface="+mj-lt"/>
              <a:buAutoNum type="arabicPeriod"/>
            </a:pPr>
            <a:r>
              <a:rPr lang="en-US" sz="2800" dirty="0" smtClean="0"/>
              <a:t>Avoid unnecessary and unjustified consolidation or bundling</a:t>
            </a:r>
          </a:p>
        </p:txBody>
      </p:sp>
      <p:sp>
        <p:nvSpPr>
          <p:cNvPr id="2" name="Title 1"/>
          <p:cNvSpPr>
            <a:spLocks noGrp="1"/>
          </p:cNvSpPr>
          <p:nvPr>
            <p:ph type="title"/>
          </p:nvPr>
        </p:nvSpPr>
        <p:spPr/>
        <p:txBody>
          <a:bodyPr/>
          <a:lstStyle/>
          <a:p>
            <a:pPr algn="ctr"/>
            <a:r>
              <a:rPr lang="en-US" sz="3600" dirty="0" smtClean="0">
                <a:latin typeface="+mn-lt"/>
              </a:rPr>
              <a:t>Acquisition Planning Requirements</a:t>
            </a: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15</a:t>
            </a:fld>
            <a:endParaRPr lang="en-US" dirty="0">
              <a:solidFill>
                <a:srgbClr val="1F497D">
                  <a:lumMod val="50000"/>
                </a:srgbClr>
              </a:solidFill>
            </a:endParaRPr>
          </a:p>
        </p:txBody>
      </p:sp>
    </p:spTree>
    <p:extLst>
      <p:ext uri="{BB962C8B-B14F-4D97-AF65-F5344CB8AC3E}">
        <p14:creationId xmlns:p14="http://schemas.microsoft.com/office/powerpoint/2010/main" val="2758214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389995"/>
            <a:ext cx="8610600" cy="4401205"/>
          </a:xfrm>
          <a:prstGeom prst="rect">
            <a:avLst/>
          </a:prstGeom>
        </p:spPr>
        <p:txBody>
          <a:bodyPr wrap="square">
            <a:spAutoFit/>
          </a:bodyPr>
          <a:lstStyle/>
          <a:p>
            <a:pPr marL="514350" indent="-457200">
              <a:spcBef>
                <a:spcPts val="0"/>
              </a:spcBef>
            </a:pPr>
            <a:r>
              <a:rPr lang="en-US" sz="2800" dirty="0" smtClean="0"/>
              <a:t>FAR 7.104(d):  Planner coordinates acquisition plan/strategy with SB specialist for acquisition meeting threshold for substantial bundling.  SB specialist notifies Agency OSBP/OSDBU if bundling is unnecessary/unjustified or the bundled or consolidated requirement is not identified as such</a:t>
            </a:r>
          </a:p>
          <a:p>
            <a:pPr marL="514350" indent="-457200">
              <a:spcBef>
                <a:spcPts val="0"/>
              </a:spcBef>
            </a:pPr>
            <a:r>
              <a:rPr lang="en-US" sz="2800" dirty="0" smtClean="0"/>
              <a:t>FAR 7.105(b):  Acquisition plan must consider impact of consolidation/bundling for acquisition; if bundled, must identify incumbent contractors and contracts affected.</a:t>
            </a:r>
          </a:p>
        </p:txBody>
      </p:sp>
      <p:sp>
        <p:nvSpPr>
          <p:cNvPr id="2" name="Title 1"/>
          <p:cNvSpPr>
            <a:spLocks noGrp="1"/>
          </p:cNvSpPr>
          <p:nvPr>
            <p:ph type="title"/>
          </p:nvPr>
        </p:nvSpPr>
        <p:spPr/>
        <p:txBody>
          <a:bodyPr/>
          <a:lstStyle/>
          <a:p>
            <a:pPr algn="ctr"/>
            <a:r>
              <a:rPr lang="en-US" sz="3600" dirty="0" smtClean="0">
                <a:latin typeface="+mn-lt"/>
              </a:rPr>
              <a:t>Acquisition Planning Requirements</a:t>
            </a: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16</a:t>
            </a:fld>
            <a:endParaRPr lang="en-US" dirty="0">
              <a:solidFill>
                <a:srgbClr val="1F497D">
                  <a:lumMod val="50000"/>
                </a:srgbClr>
              </a:solidFill>
            </a:endParaRPr>
          </a:p>
        </p:txBody>
      </p:sp>
    </p:spTree>
    <p:extLst>
      <p:ext uri="{BB962C8B-B14F-4D97-AF65-F5344CB8AC3E}">
        <p14:creationId xmlns:p14="http://schemas.microsoft.com/office/powerpoint/2010/main" val="1209715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358205"/>
            <a:ext cx="8610600" cy="4893647"/>
          </a:xfrm>
          <a:prstGeom prst="rect">
            <a:avLst/>
          </a:prstGeom>
        </p:spPr>
        <p:txBody>
          <a:bodyPr wrap="square">
            <a:spAutoFit/>
          </a:bodyPr>
          <a:lstStyle/>
          <a:p>
            <a:pPr>
              <a:spcBef>
                <a:spcPts val="0"/>
              </a:spcBef>
            </a:pPr>
            <a:r>
              <a:rPr lang="en-US" sz="2600" dirty="0" smtClean="0"/>
              <a:t>FAR 7.107-2(a):  Agencies </a:t>
            </a:r>
            <a:r>
              <a:rPr lang="en-US" sz="2600" dirty="0"/>
              <a:t>shall not consolidate contract requirements with an estimated total value exceeding $2M unless the </a:t>
            </a:r>
            <a:r>
              <a:rPr lang="en-US" sz="2600" dirty="0" smtClean="0"/>
              <a:t>agency:</a:t>
            </a:r>
          </a:p>
          <a:p>
            <a:pPr marL="914400" lvl="1" indent="-457200">
              <a:spcBef>
                <a:spcPts val="0"/>
              </a:spcBef>
              <a:buFont typeface="+mj-lt"/>
              <a:buAutoNum type="arabicPeriod"/>
            </a:pPr>
            <a:r>
              <a:rPr lang="en-US" sz="2600" dirty="0" smtClean="0"/>
              <a:t>Conducts </a:t>
            </a:r>
            <a:r>
              <a:rPr lang="en-US" sz="2600" dirty="0"/>
              <a:t>adequate market </a:t>
            </a:r>
            <a:r>
              <a:rPr lang="en-US" sz="2600" dirty="0" smtClean="0"/>
              <a:t>research</a:t>
            </a:r>
          </a:p>
          <a:p>
            <a:pPr marL="914400" lvl="1" indent="-457200">
              <a:spcBef>
                <a:spcPts val="0"/>
              </a:spcBef>
              <a:buFont typeface="+mj-lt"/>
              <a:buAutoNum type="arabicPeriod"/>
            </a:pPr>
            <a:r>
              <a:rPr lang="en-US" sz="2600" dirty="0" smtClean="0"/>
              <a:t>Identification </a:t>
            </a:r>
            <a:r>
              <a:rPr lang="en-US" sz="2600" dirty="0"/>
              <a:t>of any alternative contracting approaches that would involve a lesser degree of </a:t>
            </a:r>
            <a:r>
              <a:rPr lang="en-US" sz="2600" dirty="0" smtClean="0"/>
              <a:t>consolidation;</a:t>
            </a:r>
          </a:p>
          <a:p>
            <a:pPr marL="914400" lvl="1" indent="-457200">
              <a:spcBef>
                <a:spcPts val="0"/>
              </a:spcBef>
              <a:buFont typeface="+mj-lt"/>
              <a:buAutoNum type="arabicPeriod"/>
            </a:pPr>
            <a:r>
              <a:rPr lang="en-US" sz="2600" dirty="0" smtClean="0"/>
              <a:t>Makes </a:t>
            </a:r>
            <a:r>
              <a:rPr lang="en-US" sz="2600" dirty="0"/>
              <a:t>a written determination signed by the SPE that is coordinated with the OSDBU/OSBP that the consolidation is necessary and </a:t>
            </a:r>
            <a:r>
              <a:rPr lang="en-US" sz="2600" dirty="0" smtClean="0"/>
              <a:t>justified</a:t>
            </a:r>
          </a:p>
          <a:p>
            <a:pPr marL="914400" lvl="1" indent="-457200">
              <a:spcBef>
                <a:spcPts val="0"/>
              </a:spcBef>
              <a:buFont typeface="+mj-lt"/>
              <a:buAutoNum type="arabicPeriod"/>
            </a:pPr>
            <a:r>
              <a:rPr lang="en-US" sz="2600" dirty="0" smtClean="0"/>
              <a:t>Identify </a:t>
            </a:r>
            <a:r>
              <a:rPr lang="en-US" sz="2600" dirty="0"/>
              <a:t>any negative impact on small business </a:t>
            </a:r>
            <a:r>
              <a:rPr lang="en-US" sz="2600" dirty="0" smtClean="0"/>
              <a:t>concerns</a:t>
            </a:r>
          </a:p>
          <a:p>
            <a:pPr marL="914400" lvl="1" indent="-457200">
              <a:spcBef>
                <a:spcPts val="0"/>
              </a:spcBef>
              <a:buFont typeface="+mj-lt"/>
              <a:buAutoNum type="arabicPeriod"/>
            </a:pPr>
            <a:r>
              <a:rPr lang="en-US" sz="2600" dirty="0" smtClean="0"/>
              <a:t>Ensure </a:t>
            </a:r>
            <a:r>
              <a:rPr lang="en-US" sz="2600" dirty="0"/>
              <a:t>steps will be taken to include small business </a:t>
            </a:r>
            <a:r>
              <a:rPr lang="en-US" sz="2600" dirty="0" smtClean="0"/>
              <a:t>concerns</a:t>
            </a:r>
          </a:p>
        </p:txBody>
      </p:sp>
      <p:sp>
        <p:nvSpPr>
          <p:cNvPr id="2" name="Title 1"/>
          <p:cNvSpPr>
            <a:spLocks noGrp="1"/>
          </p:cNvSpPr>
          <p:nvPr>
            <p:ph type="title"/>
          </p:nvPr>
        </p:nvSpPr>
        <p:spPr/>
        <p:txBody>
          <a:bodyPr>
            <a:normAutofit fontScale="90000"/>
          </a:bodyPr>
          <a:lstStyle/>
          <a:p>
            <a:pPr algn="ctr"/>
            <a:r>
              <a:rPr lang="en-US" sz="3600" dirty="0" smtClean="0">
                <a:latin typeface="+mn-lt"/>
              </a:rPr>
              <a:t>Acquisition Planning Requirements:  Consolidation</a:t>
            </a: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17</a:t>
            </a:fld>
            <a:endParaRPr lang="en-US" dirty="0">
              <a:solidFill>
                <a:srgbClr val="1F497D">
                  <a:lumMod val="50000"/>
                </a:srgbClr>
              </a:solidFill>
            </a:endParaRPr>
          </a:p>
        </p:txBody>
      </p:sp>
    </p:spTree>
    <p:extLst>
      <p:ext uri="{BB962C8B-B14F-4D97-AF65-F5344CB8AC3E}">
        <p14:creationId xmlns:p14="http://schemas.microsoft.com/office/powerpoint/2010/main" val="2813902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358205"/>
            <a:ext cx="8610600" cy="5262979"/>
          </a:xfrm>
          <a:prstGeom prst="rect">
            <a:avLst/>
          </a:prstGeom>
        </p:spPr>
        <p:txBody>
          <a:bodyPr wrap="square">
            <a:spAutoFit/>
          </a:bodyPr>
          <a:lstStyle/>
          <a:p>
            <a:pPr>
              <a:spcBef>
                <a:spcPts val="0"/>
              </a:spcBef>
            </a:pPr>
            <a:r>
              <a:rPr lang="en-US" sz="2800" dirty="0" smtClean="0"/>
              <a:t>FAR 7.107-2(b):  Market Research must </a:t>
            </a:r>
            <a:r>
              <a:rPr lang="en-US" sz="2800" dirty="0"/>
              <a:t>demonstrate that the benefits of the acquisition strategy substantially exceed the benefits of each of the possible alternative contracting approaches</a:t>
            </a:r>
            <a:r>
              <a:rPr lang="en-US" sz="2800" dirty="0" smtClean="0"/>
              <a:t>.</a:t>
            </a:r>
          </a:p>
          <a:p>
            <a:pPr>
              <a:spcBef>
                <a:spcPts val="0"/>
              </a:spcBef>
            </a:pPr>
            <a:r>
              <a:rPr lang="en-US" sz="2800" dirty="0" smtClean="0"/>
              <a:t>FAR 7.107-2(c):  Benefits may include cost savings or price reduction and, regardless of whether quantifiable in $ amounts</a:t>
            </a:r>
          </a:p>
          <a:p>
            <a:pPr marL="971550" lvl="1" indent="-514350">
              <a:spcBef>
                <a:spcPts val="0"/>
              </a:spcBef>
              <a:buFont typeface="+mj-lt"/>
              <a:buAutoNum type="arabicPeriod"/>
            </a:pPr>
            <a:r>
              <a:rPr lang="en-US" sz="2800" dirty="0" smtClean="0"/>
              <a:t>Quality improvements (save time or improve/enhance performance/efficiency</a:t>
            </a:r>
          </a:p>
          <a:p>
            <a:pPr marL="971550" lvl="1" indent="-514350">
              <a:spcBef>
                <a:spcPts val="0"/>
              </a:spcBef>
              <a:buFont typeface="+mj-lt"/>
              <a:buAutoNum type="arabicPeriod"/>
            </a:pPr>
            <a:r>
              <a:rPr lang="en-US" sz="2800" dirty="0" smtClean="0"/>
              <a:t>Reduction in acquisition cycle times</a:t>
            </a:r>
          </a:p>
          <a:p>
            <a:pPr marL="971550" lvl="1" indent="-514350">
              <a:spcBef>
                <a:spcPts val="0"/>
              </a:spcBef>
              <a:buFont typeface="+mj-lt"/>
              <a:buAutoNum type="arabicPeriod"/>
            </a:pPr>
            <a:r>
              <a:rPr lang="en-US" sz="2800" dirty="0" smtClean="0"/>
              <a:t>Better terms </a:t>
            </a:r>
            <a:r>
              <a:rPr lang="en-US" sz="2800" dirty="0"/>
              <a:t>and </a:t>
            </a:r>
            <a:r>
              <a:rPr lang="en-US" sz="2800" dirty="0" smtClean="0"/>
              <a:t>conditions or</a:t>
            </a:r>
          </a:p>
          <a:p>
            <a:pPr marL="971550" lvl="1" indent="-514350">
              <a:spcBef>
                <a:spcPts val="0"/>
              </a:spcBef>
              <a:buFont typeface="+mj-lt"/>
              <a:buAutoNum type="arabicPeriod"/>
            </a:pPr>
            <a:r>
              <a:rPr lang="en-US" sz="2800" dirty="0" smtClean="0"/>
              <a:t>Any other benefit</a:t>
            </a:r>
          </a:p>
        </p:txBody>
      </p:sp>
      <p:sp>
        <p:nvSpPr>
          <p:cNvPr id="2" name="Title 1"/>
          <p:cNvSpPr>
            <a:spLocks noGrp="1"/>
          </p:cNvSpPr>
          <p:nvPr>
            <p:ph type="title"/>
          </p:nvPr>
        </p:nvSpPr>
        <p:spPr/>
        <p:txBody>
          <a:bodyPr>
            <a:normAutofit fontScale="90000"/>
          </a:bodyPr>
          <a:lstStyle/>
          <a:p>
            <a:pPr algn="ctr"/>
            <a:r>
              <a:rPr lang="en-US" sz="3600" dirty="0">
                <a:latin typeface="+mn-lt"/>
              </a:rPr>
              <a:t>Acquisition Planning Requirements:  Consolidation</a:t>
            </a: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18</a:t>
            </a:fld>
            <a:endParaRPr lang="en-US" dirty="0">
              <a:solidFill>
                <a:srgbClr val="1F497D">
                  <a:lumMod val="50000"/>
                </a:srgbClr>
              </a:solidFill>
            </a:endParaRPr>
          </a:p>
        </p:txBody>
      </p:sp>
    </p:spTree>
    <p:extLst>
      <p:ext uri="{BB962C8B-B14F-4D97-AF65-F5344CB8AC3E}">
        <p14:creationId xmlns:p14="http://schemas.microsoft.com/office/powerpoint/2010/main" val="49878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358205"/>
            <a:ext cx="8610600" cy="4832092"/>
          </a:xfrm>
          <a:prstGeom prst="rect">
            <a:avLst/>
          </a:prstGeom>
        </p:spPr>
        <p:txBody>
          <a:bodyPr wrap="square">
            <a:spAutoFit/>
          </a:bodyPr>
          <a:lstStyle/>
          <a:p>
            <a:pPr>
              <a:spcBef>
                <a:spcPts val="0"/>
              </a:spcBef>
            </a:pPr>
            <a:r>
              <a:rPr lang="en-US" sz="2800" dirty="0" smtClean="0"/>
              <a:t>FAR 7.107-2(d): </a:t>
            </a:r>
          </a:p>
          <a:p>
            <a:pPr marL="971550" lvl="1" indent="-514350">
              <a:spcBef>
                <a:spcPts val="0"/>
              </a:spcBef>
              <a:buFont typeface="+mj-lt"/>
              <a:buAutoNum type="arabicPeriod"/>
            </a:pPr>
            <a:r>
              <a:rPr lang="en-US" sz="2800" dirty="0" smtClean="0"/>
              <a:t>Quantifiable ($) benefits that individually or combined lead to benefits equivalent to </a:t>
            </a:r>
          </a:p>
          <a:p>
            <a:pPr lvl="2">
              <a:spcBef>
                <a:spcPts val="0"/>
              </a:spcBef>
            </a:pPr>
            <a:r>
              <a:rPr lang="en-US" sz="2800" dirty="0" smtClean="0"/>
              <a:t>If the award value is $94M or less:  10% savings</a:t>
            </a:r>
          </a:p>
          <a:p>
            <a:pPr lvl="2">
              <a:spcBef>
                <a:spcPts val="0"/>
              </a:spcBef>
            </a:pPr>
            <a:r>
              <a:rPr lang="en-US" sz="2800" dirty="0" smtClean="0"/>
              <a:t>If the award value is greater than $94M</a:t>
            </a:r>
          </a:p>
          <a:p>
            <a:pPr lvl="3">
              <a:spcBef>
                <a:spcPts val="0"/>
              </a:spcBef>
            </a:pPr>
            <a:r>
              <a:rPr lang="en-US" sz="2800" dirty="0" smtClean="0"/>
              <a:t>$9.4M or 5% of the award value (whichever is greater)</a:t>
            </a:r>
          </a:p>
          <a:p>
            <a:pPr marL="971550" lvl="1" indent="-514350">
              <a:spcBef>
                <a:spcPts val="0"/>
              </a:spcBef>
              <a:buFont typeface="+mj-lt"/>
              <a:buAutoNum type="arabicPeriod"/>
            </a:pPr>
            <a:r>
              <a:rPr lang="en-US" sz="2800" dirty="0" smtClean="0"/>
              <a:t>Non-quantifiable ($) benefits must be identified and quantified to the extent feasible</a:t>
            </a:r>
          </a:p>
          <a:p>
            <a:pPr marL="971550" lvl="1" indent="-514350">
              <a:spcBef>
                <a:spcPts val="0"/>
              </a:spcBef>
              <a:buFont typeface="+mj-lt"/>
              <a:buAutoNum type="arabicPeriod"/>
            </a:pPr>
            <a:r>
              <a:rPr lang="en-US" sz="2800" dirty="0" smtClean="0"/>
              <a:t>Administrative cost savings alone are considered to be substantial alone if they are at least 10%.</a:t>
            </a:r>
          </a:p>
        </p:txBody>
      </p:sp>
      <p:sp>
        <p:nvSpPr>
          <p:cNvPr id="2" name="Title 1"/>
          <p:cNvSpPr>
            <a:spLocks noGrp="1"/>
          </p:cNvSpPr>
          <p:nvPr>
            <p:ph type="title"/>
          </p:nvPr>
        </p:nvSpPr>
        <p:spPr/>
        <p:txBody>
          <a:bodyPr>
            <a:normAutofit fontScale="90000"/>
          </a:bodyPr>
          <a:lstStyle/>
          <a:p>
            <a:pPr algn="ctr"/>
            <a:r>
              <a:rPr lang="en-US" sz="3600" dirty="0">
                <a:latin typeface="+mn-lt"/>
              </a:rPr>
              <a:t>Acquisition Planning Requirements:  Consolidation</a:t>
            </a: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19</a:t>
            </a:fld>
            <a:endParaRPr lang="en-US" dirty="0">
              <a:solidFill>
                <a:srgbClr val="1F497D">
                  <a:lumMod val="50000"/>
                </a:srgbClr>
              </a:solidFill>
            </a:endParaRPr>
          </a:p>
        </p:txBody>
      </p:sp>
    </p:spTree>
    <p:extLst>
      <p:ext uri="{BB962C8B-B14F-4D97-AF65-F5344CB8AC3E}">
        <p14:creationId xmlns:p14="http://schemas.microsoft.com/office/powerpoint/2010/main" val="497534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76200" y="1447800"/>
            <a:ext cx="883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593725"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B58B80"/>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C3986D"/>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9pPr>
          </a:lstStyle>
          <a:p>
            <a:pPr lvl="2" eaLnBrk="1" hangingPunct="1">
              <a:spcBef>
                <a:spcPct val="0"/>
              </a:spcBef>
              <a:buClrTx/>
              <a:buSzTx/>
              <a:buFontTx/>
              <a:buNone/>
              <a:defRPr/>
            </a:pPr>
            <a:endParaRPr lang="en-US" altLang="en-US" sz="2000" b="1" dirty="0">
              <a:latin typeface="+mn-lt"/>
            </a:endParaRPr>
          </a:p>
          <a:p>
            <a:pPr lvl="2" eaLnBrk="1" hangingPunct="1">
              <a:spcBef>
                <a:spcPct val="0"/>
              </a:spcBef>
              <a:buClrTx/>
              <a:buSzTx/>
              <a:buFontTx/>
              <a:buNone/>
            </a:pPr>
            <a:r>
              <a:rPr lang="en-US" altLang="en-US" sz="2000" dirty="0">
                <a:latin typeface="+mn-lt"/>
                <a:cs typeface="Arial" charset="0"/>
              </a:rPr>
              <a:t>Jan Kaiser, Procurement Center Representative	</a:t>
            </a:r>
          </a:p>
          <a:p>
            <a:pPr lvl="2" eaLnBrk="1" hangingPunct="1">
              <a:spcBef>
                <a:spcPct val="0"/>
              </a:spcBef>
              <a:buClrTx/>
              <a:buSzTx/>
              <a:buFontTx/>
              <a:buNone/>
            </a:pPr>
            <a:r>
              <a:rPr lang="en-US" altLang="en-US" sz="2000" dirty="0">
                <a:latin typeface="+mn-lt"/>
                <a:cs typeface="Arial" charset="0"/>
              </a:rPr>
              <a:t>	SBA Office of Government Contracting, Area IV, Chicago</a:t>
            </a:r>
          </a:p>
          <a:p>
            <a:pPr lvl="2" eaLnBrk="1" hangingPunct="1">
              <a:spcBef>
                <a:spcPct val="0"/>
              </a:spcBef>
              <a:buClrTx/>
              <a:buSzTx/>
              <a:buFontTx/>
              <a:buNone/>
            </a:pPr>
            <a:r>
              <a:rPr lang="en-US" altLang="en-US" sz="2000" dirty="0">
                <a:latin typeface="+mn-lt"/>
                <a:cs typeface="Arial" charset="0"/>
              </a:rPr>
              <a:t>	janis.kaiser@sba.gov</a:t>
            </a:r>
          </a:p>
          <a:p>
            <a:pPr lvl="2" eaLnBrk="1" hangingPunct="1">
              <a:spcBef>
                <a:spcPct val="0"/>
              </a:spcBef>
              <a:buClrTx/>
              <a:buSzTx/>
              <a:buFontTx/>
              <a:buNone/>
            </a:pPr>
            <a:r>
              <a:rPr lang="en-US" altLang="en-US" sz="2000" dirty="0">
                <a:latin typeface="+mn-lt"/>
                <a:cs typeface="Arial" charset="0"/>
              </a:rPr>
              <a:t>	(312) 353-7442</a:t>
            </a:r>
          </a:p>
          <a:p>
            <a:pPr lvl="2" eaLnBrk="1" hangingPunct="1">
              <a:spcBef>
                <a:spcPct val="0"/>
              </a:spcBef>
              <a:buClrTx/>
              <a:buSzTx/>
              <a:buFontTx/>
              <a:buNone/>
              <a:defRPr/>
            </a:pPr>
            <a:endParaRPr lang="en-US" altLang="en-US" sz="2000" dirty="0">
              <a:latin typeface="+mn-lt"/>
              <a:cs typeface="Arial" charset="0"/>
            </a:endParaRPr>
          </a:p>
          <a:p>
            <a:pPr eaLnBrk="1" hangingPunct="1">
              <a:spcBef>
                <a:spcPct val="0"/>
              </a:spcBef>
              <a:buClrTx/>
              <a:buSzTx/>
              <a:buFontTx/>
              <a:buNone/>
              <a:defRPr/>
            </a:pPr>
            <a:r>
              <a:rPr lang="en-US" altLang="en-US" sz="2000" dirty="0">
                <a:latin typeface="+mn-lt"/>
              </a:rPr>
              <a:t>        Deborah Crumity, Procurement Center Representative </a:t>
            </a:r>
          </a:p>
          <a:p>
            <a:pPr eaLnBrk="1" hangingPunct="1">
              <a:spcBef>
                <a:spcPct val="0"/>
              </a:spcBef>
              <a:buClrTx/>
              <a:buSzTx/>
              <a:buFontTx/>
              <a:buNone/>
              <a:defRPr/>
            </a:pPr>
            <a:r>
              <a:rPr lang="en-US" altLang="en-US" sz="2000" dirty="0">
                <a:latin typeface="+mn-lt"/>
              </a:rPr>
              <a:t>	</a:t>
            </a:r>
            <a:r>
              <a:rPr lang="en-US" altLang="en-US" sz="2000" dirty="0" smtClean="0">
                <a:latin typeface="+mn-lt"/>
              </a:rPr>
              <a:t>SBA </a:t>
            </a:r>
            <a:r>
              <a:rPr lang="en-US" altLang="en-US" sz="2000" dirty="0">
                <a:latin typeface="+mn-lt"/>
              </a:rPr>
              <a:t>Office of Government Contracting, Area IV, Rock Island Arsenal</a:t>
            </a:r>
          </a:p>
          <a:p>
            <a:pPr eaLnBrk="1" hangingPunct="1">
              <a:spcBef>
                <a:spcPct val="0"/>
              </a:spcBef>
              <a:buClrTx/>
              <a:buSzTx/>
              <a:buFontTx/>
              <a:buNone/>
              <a:defRPr/>
            </a:pPr>
            <a:r>
              <a:rPr lang="en-US" altLang="en-US" sz="2000" dirty="0">
                <a:latin typeface="+mn-lt"/>
              </a:rPr>
              <a:t>	deborah.d.crumity.civ@mail.mil</a:t>
            </a:r>
          </a:p>
          <a:p>
            <a:pPr eaLnBrk="1" hangingPunct="1">
              <a:spcBef>
                <a:spcPct val="0"/>
              </a:spcBef>
              <a:buClrTx/>
              <a:buSzTx/>
              <a:buFontTx/>
              <a:buNone/>
              <a:defRPr/>
            </a:pPr>
            <a:r>
              <a:rPr lang="en-US" altLang="en-US" sz="2000" dirty="0">
                <a:latin typeface="+mn-lt"/>
              </a:rPr>
              <a:t>	(309) 782-5734</a:t>
            </a:r>
          </a:p>
          <a:p>
            <a:pPr eaLnBrk="1" hangingPunct="1">
              <a:spcBef>
                <a:spcPct val="0"/>
              </a:spcBef>
              <a:buClrTx/>
              <a:buSzTx/>
              <a:buFontTx/>
              <a:buNone/>
              <a:defRPr/>
            </a:pPr>
            <a:endParaRPr lang="en-US" altLang="en-US" sz="2000" dirty="0">
              <a:latin typeface="Arial" charset="0"/>
            </a:endParaRPr>
          </a:p>
          <a:p>
            <a:pPr eaLnBrk="1" hangingPunct="1">
              <a:spcBef>
                <a:spcPct val="0"/>
              </a:spcBef>
              <a:buClrTx/>
              <a:buSzTx/>
              <a:buFontTx/>
              <a:buNone/>
              <a:defRPr/>
            </a:pPr>
            <a:endParaRPr lang="en-US" altLang="en-US" sz="2000" dirty="0">
              <a:latin typeface="Arial" charset="0"/>
            </a:endParaRPr>
          </a:p>
        </p:txBody>
      </p:sp>
      <p:sp>
        <p:nvSpPr>
          <p:cNvPr id="15363" name="Title 8"/>
          <p:cNvSpPr>
            <a:spLocks noGrp="1"/>
          </p:cNvSpPr>
          <p:nvPr>
            <p:ph type="title" idx="4294967295"/>
          </p:nvPr>
        </p:nvSpPr>
        <p:spPr>
          <a:xfrm>
            <a:off x="609600" y="228600"/>
            <a:ext cx="8686800" cy="990600"/>
          </a:xfrm>
        </p:spPr>
        <p:txBody>
          <a:bodyPr/>
          <a:lstStyle/>
          <a:p>
            <a:r>
              <a:rPr lang="en-US" altLang="en-US" sz="2800" dirty="0"/>
              <a:t/>
            </a:r>
            <a:br>
              <a:rPr lang="en-US" altLang="en-US" sz="2800" dirty="0"/>
            </a:br>
            <a:r>
              <a:rPr lang="en-US" altLang="en-US" sz="2800" dirty="0">
                <a:cs typeface="Arial" charset="0"/>
              </a:rPr>
              <a:t>Hosts</a:t>
            </a:r>
            <a:r>
              <a:rPr lang="en-US" altLang="en-US" sz="2800" dirty="0"/>
              <a:t/>
            </a:r>
            <a:br>
              <a:rPr lang="en-US" altLang="en-US" sz="2800" dirty="0"/>
            </a:br>
            <a:endParaRPr lang="en-US" alt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358205"/>
            <a:ext cx="8610600" cy="5262979"/>
          </a:xfrm>
          <a:prstGeom prst="rect">
            <a:avLst/>
          </a:prstGeom>
        </p:spPr>
        <p:txBody>
          <a:bodyPr wrap="square">
            <a:spAutoFit/>
          </a:bodyPr>
          <a:lstStyle/>
          <a:p>
            <a:pPr>
              <a:spcBef>
                <a:spcPts val="0"/>
              </a:spcBef>
            </a:pPr>
            <a:r>
              <a:rPr lang="en-US" sz="2800" dirty="0" smtClean="0"/>
              <a:t>FAR 7.107-3(a):  </a:t>
            </a:r>
            <a:r>
              <a:rPr lang="en-US" sz="2800" dirty="0"/>
              <a:t>MR must demonstrate that the </a:t>
            </a:r>
            <a:r>
              <a:rPr lang="en-US" sz="2800" dirty="0" smtClean="0"/>
              <a:t>agency would obtain measurably substantial benefits as compared to meeting its agency’s requirements through separate smaller contracts or orders.</a:t>
            </a:r>
          </a:p>
          <a:p>
            <a:pPr>
              <a:spcBef>
                <a:spcPts val="0"/>
              </a:spcBef>
            </a:pPr>
            <a:r>
              <a:rPr lang="en-US" sz="2800" dirty="0"/>
              <a:t>FAR </a:t>
            </a:r>
            <a:r>
              <a:rPr lang="en-US" sz="2800" dirty="0" smtClean="0"/>
              <a:t>7.107-3(b</a:t>
            </a:r>
            <a:r>
              <a:rPr lang="en-US" sz="2800" dirty="0"/>
              <a:t>): </a:t>
            </a:r>
            <a:r>
              <a:rPr lang="en-US" sz="2800" dirty="0" smtClean="0"/>
              <a:t>Agency must quantify specific benefits identified through MR and other techniques</a:t>
            </a:r>
          </a:p>
          <a:p>
            <a:pPr>
              <a:spcBef>
                <a:spcPts val="0"/>
              </a:spcBef>
            </a:pPr>
            <a:r>
              <a:rPr lang="en-US" sz="2800" dirty="0" smtClean="0"/>
              <a:t>FAR 7.107-3(c):  Benefits may include cost savings, price reduction </a:t>
            </a:r>
          </a:p>
          <a:p>
            <a:pPr marL="971550" lvl="1" indent="-514350">
              <a:spcBef>
                <a:spcPts val="0"/>
              </a:spcBef>
              <a:buFont typeface="+mj-lt"/>
              <a:buAutoNum type="arabicPeriod"/>
            </a:pPr>
            <a:r>
              <a:rPr lang="en-US" sz="2800" dirty="0" smtClean="0"/>
              <a:t>Quality improvements (save time or improve/enhance performance/efficiency)</a:t>
            </a:r>
          </a:p>
          <a:p>
            <a:pPr marL="971550" lvl="1" indent="-514350">
              <a:spcBef>
                <a:spcPts val="0"/>
              </a:spcBef>
              <a:buFont typeface="+mj-lt"/>
              <a:buAutoNum type="arabicPeriod"/>
            </a:pPr>
            <a:r>
              <a:rPr lang="en-US" sz="2800" dirty="0" smtClean="0"/>
              <a:t>Reduction in acquisition cycle times or</a:t>
            </a:r>
          </a:p>
          <a:p>
            <a:pPr marL="971550" lvl="1" indent="-514350">
              <a:spcBef>
                <a:spcPts val="0"/>
              </a:spcBef>
              <a:buFont typeface="+mj-lt"/>
              <a:buAutoNum type="arabicPeriod"/>
            </a:pPr>
            <a:r>
              <a:rPr lang="en-US" sz="2800" dirty="0" smtClean="0"/>
              <a:t>Better terms </a:t>
            </a:r>
            <a:r>
              <a:rPr lang="en-US" sz="2800" dirty="0"/>
              <a:t>and </a:t>
            </a:r>
            <a:r>
              <a:rPr lang="en-US" sz="2800" dirty="0" smtClean="0"/>
              <a:t>conditions.</a:t>
            </a:r>
          </a:p>
        </p:txBody>
      </p:sp>
      <p:sp>
        <p:nvSpPr>
          <p:cNvPr id="2" name="Title 1"/>
          <p:cNvSpPr>
            <a:spLocks noGrp="1"/>
          </p:cNvSpPr>
          <p:nvPr>
            <p:ph type="title"/>
          </p:nvPr>
        </p:nvSpPr>
        <p:spPr/>
        <p:txBody>
          <a:bodyPr>
            <a:normAutofit fontScale="90000"/>
          </a:bodyPr>
          <a:lstStyle/>
          <a:p>
            <a:pPr algn="ctr"/>
            <a:r>
              <a:rPr lang="en-US" sz="3600" dirty="0">
                <a:latin typeface="+mn-lt"/>
              </a:rPr>
              <a:t>Acquisition Planning Requirements:  </a:t>
            </a:r>
            <a:r>
              <a:rPr lang="en-US" sz="3600" dirty="0" smtClean="0">
                <a:latin typeface="+mn-lt"/>
              </a:rPr>
              <a:t>Bundling</a:t>
            </a: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20</a:t>
            </a:fld>
            <a:endParaRPr lang="en-US" dirty="0">
              <a:solidFill>
                <a:srgbClr val="1F497D">
                  <a:lumMod val="50000"/>
                </a:srgbClr>
              </a:solidFill>
            </a:endParaRPr>
          </a:p>
        </p:txBody>
      </p:sp>
    </p:spTree>
    <p:extLst>
      <p:ext uri="{BB962C8B-B14F-4D97-AF65-F5344CB8AC3E}">
        <p14:creationId xmlns:p14="http://schemas.microsoft.com/office/powerpoint/2010/main" val="1417916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latin typeface="+mn-lt"/>
              </a:rPr>
              <a:t>Acquisition Planning Requirements:  </a:t>
            </a:r>
            <a:r>
              <a:rPr lang="en-US" sz="3600" dirty="0" smtClean="0">
                <a:latin typeface="+mn-lt"/>
              </a:rPr>
              <a:t>Bundling</a:t>
            </a: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21</a:t>
            </a:fld>
            <a:endParaRPr lang="en-US" dirty="0">
              <a:solidFill>
                <a:srgbClr val="1F497D">
                  <a:lumMod val="50000"/>
                </a:srgbClr>
              </a:solidFill>
            </a:endParaRPr>
          </a:p>
        </p:txBody>
      </p:sp>
      <p:sp>
        <p:nvSpPr>
          <p:cNvPr id="5" name="Content Placeholder 4"/>
          <p:cNvSpPr>
            <a:spLocks noGrp="1"/>
          </p:cNvSpPr>
          <p:nvPr>
            <p:ph idx="1"/>
          </p:nvPr>
        </p:nvSpPr>
        <p:spPr>
          <a:xfrm>
            <a:off x="381000" y="1358205"/>
            <a:ext cx="8610600" cy="4616648"/>
          </a:xfrm>
          <a:prstGeom prst="rect">
            <a:avLst/>
          </a:prstGeom>
        </p:spPr>
        <p:txBody>
          <a:bodyPr wrap="square">
            <a:spAutoFit/>
          </a:bodyPr>
          <a:lstStyle/>
          <a:p>
            <a:pPr marL="571500" indent="-514350">
              <a:spcBef>
                <a:spcPts val="0"/>
              </a:spcBef>
            </a:pPr>
            <a:r>
              <a:rPr lang="en-US" sz="3200" dirty="0" smtClean="0"/>
              <a:t>FAR 7.107-3(d) Quantifiable ($), measurable, substantial benefits </a:t>
            </a:r>
            <a:r>
              <a:rPr lang="en-US" sz="2800" dirty="0" smtClean="0"/>
              <a:t>that </a:t>
            </a:r>
            <a:r>
              <a:rPr lang="en-US" sz="2800" dirty="0"/>
              <a:t>individually or combined lead to benefits equivalent to </a:t>
            </a:r>
          </a:p>
          <a:p>
            <a:pPr lvl="2">
              <a:spcBef>
                <a:spcPts val="0"/>
              </a:spcBef>
            </a:pPr>
            <a:r>
              <a:rPr lang="en-US" sz="2800" dirty="0"/>
              <a:t>If the award value is $94M or less:  10% savings</a:t>
            </a:r>
          </a:p>
          <a:p>
            <a:pPr lvl="2">
              <a:spcBef>
                <a:spcPts val="0"/>
              </a:spcBef>
            </a:pPr>
            <a:r>
              <a:rPr lang="en-US" sz="2800" dirty="0"/>
              <a:t>If the award value is greater than $94M</a:t>
            </a:r>
          </a:p>
          <a:p>
            <a:pPr lvl="3">
              <a:spcBef>
                <a:spcPts val="0"/>
              </a:spcBef>
            </a:pPr>
            <a:r>
              <a:rPr lang="en-US" sz="2800" dirty="0"/>
              <a:t>$9.4M or 5% of the award value (whichever is </a:t>
            </a:r>
            <a:r>
              <a:rPr lang="en-US" sz="2800" dirty="0" smtClean="0"/>
              <a:t>greater)</a:t>
            </a:r>
          </a:p>
          <a:p>
            <a:pPr lvl="2">
              <a:spcBef>
                <a:spcPts val="0"/>
              </a:spcBef>
            </a:pPr>
            <a:r>
              <a:rPr lang="en-US" sz="3000" dirty="0" smtClean="0"/>
              <a:t>Administrative convenience alone can be classified as cost </a:t>
            </a:r>
            <a:r>
              <a:rPr lang="en-US" sz="3000" dirty="0"/>
              <a:t>savings alone are considered to be substantial alone if they are at least 10</a:t>
            </a:r>
            <a:r>
              <a:rPr lang="en-US" sz="3000" dirty="0" smtClean="0"/>
              <a:t>%.</a:t>
            </a:r>
            <a:endParaRPr lang="en-US" sz="2800" dirty="0" smtClean="0"/>
          </a:p>
        </p:txBody>
      </p:sp>
    </p:spTree>
    <p:extLst>
      <p:ext uri="{BB962C8B-B14F-4D97-AF65-F5344CB8AC3E}">
        <p14:creationId xmlns:p14="http://schemas.microsoft.com/office/powerpoint/2010/main" val="333907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latin typeface="+mn-lt"/>
              </a:rPr>
              <a:t>Acquisition Planning Requirements:  </a:t>
            </a:r>
            <a:r>
              <a:rPr lang="en-US" sz="3600" dirty="0" smtClean="0">
                <a:latin typeface="+mn-lt"/>
              </a:rPr>
              <a:t>Substantial Bundling</a:t>
            </a: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22</a:t>
            </a:fld>
            <a:endParaRPr lang="en-US" dirty="0">
              <a:solidFill>
                <a:srgbClr val="1F497D">
                  <a:lumMod val="50000"/>
                </a:srgbClr>
              </a:solidFill>
            </a:endParaRPr>
          </a:p>
        </p:txBody>
      </p:sp>
      <p:sp>
        <p:nvSpPr>
          <p:cNvPr id="5" name="Content Placeholder 4"/>
          <p:cNvSpPr>
            <a:spLocks noGrp="1"/>
          </p:cNvSpPr>
          <p:nvPr>
            <p:ph idx="1"/>
          </p:nvPr>
        </p:nvSpPr>
        <p:spPr>
          <a:xfrm>
            <a:off x="381000" y="1358205"/>
            <a:ext cx="8610600" cy="4832092"/>
          </a:xfrm>
          <a:prstGeom prst="rect">
            <a:avLst/>
          </a:prstGeom>
        </p:spPr>
        <p:txBody>
          <a:bodyPr wrap="square">
            <a:spAutoFit/>
          </a:bodyPr>
          <a:lstStyle/>
          <a:p>
            <a:pPr marL="571500" lvl="0" indent="-514350">
              <a:spcBef>
                <a:spcPts val="0"/>
              </a:spcBef>
            </a:pPr>
            <a:r>
              <a:rPr lang="en-US" sz="2800" dirty="0" smtClean="0">
                <a:latin typeface="+mn-lt"/>
              </a:rPr>
              <a:t>FAR 7.107-4(b):  </a:t>
            </a:r>
            <a:r>
              <a:rPr lang="en-US" sz="2800" dirty="0">
                <a:solidFill>
                  <a:srgbClr val="000000"/>
                </a:solidFill>
                <a:latin typeface="+mn-lt"/>
              </a:rPr>
              <a:t>When the proposed acquisition strategy involves substantial bundling, the acquisition strategy must additionally</a:t>
            </a:r>
            <a:r>
              <a:rPr lang="en-US" sz="2800" dirty="0" smtClean="0">
                <a:solidFill>
                  <a:srgbClr val="000000"/>
                </a:solidFill>
                <a:latin typeface="+mn-lt"/>
              </a:rPr>
              <a:t>:</a:t>
            </a:r>
            <a:endParaRPr lang="en-US" dirty="0" smtClean="0">
              <a:solidFill>
                <a:srgbClr val="000000"/>
              </a:solidFill>
              <a:latin typeface="+mn-lt"/>
            </a:endParaRPr>
          </a:p>
          <a:p>
            <a:pPr marL="971550" lvl="1" indent="-514350">
              <a:spcBef>
                <a:spcPts val="0"/>
              </a:spcBef>
              <a:buFont typeface="+mj-lt"/>
              <a:buAutoNum type="arabicPeriod"/>
            </a:pPr>
            <a:r>
              <a:rPr lang="en-US" sz="2800" dirty="0">
                <a:solidFill>
                  <a:srgbClr val="000000"/>
                </a:solidFill>
                <a:latin typeface="+mn-lt"/>
              </a:rPr>
              <a:t>Identify the specific benefits anticipated to be derived from bundling;</a:t>
            </a:r>
          </a:p>
          <a:p>
            <a:pPr marL="971550" lvl="1" indent="-514350">
              <a:spcBef>
                <a:spcPts val="0"/>
              </a:spcBef>
              <a:buFont typeface="+mj-lt"/>
              <a:buAutoNum type="arabicPeriod"/>
            </a:pPr>
            <a:r>
              <a:rPr lang="en-US" sz="2800" dirty="0">
                <a:solidFill>
                  <a:srgbClr val="000000"/>
                </a:solidFill>
                <a:latin typeface="+mn-lt"/>
              </a:rPr>
              <a:t>Include an assessment of the specific impediments to participation by small business concerns as contractors that result from bundling;</a:t>
            </a:r>
          </a:p>
          <a:p>
            <a:pPr marL="971550" lvl="1" indent="-514350">
              <a:spcBef>
                <a:spcPts val="0"/>
              </a:spcBef>
              <a:buFont typeface="+mj-lt"/>
              <a:buAutoNum type="arabicPeriod"/>
            </a:pPr>
            <a:r>
              <a:rPr lang="en-US" sz="2800" dirty="0">
                <a:solidFill>
                  <a:srgbClr val="000000"/>
                </a:solidFill>
                <a:latin typeface="+mn-lt"/>
              </a:rPr>
              <a:t>Specify actions designed to maximize small business participation as contractors, including provisions that encourage small business teaming</a:t>
            </a:r>
            <a:r>
              <a:rPr lang="en-US" sz="2800" dirty="0" smtClean="0">
                <a:solidFill>
                  <a:srgbClr val="000000"/>
                </a:solidFill>
                <a:latin typeface="+mn-lt"/>
              </a:rPr>
              <a:t>;</a:t>
            </a:r>
          </a:p>
        </p:txBody>
      </p:sp>
    </p:spTree>
    <p:extLst>
      <p:ext uri="{BB962C8B-B14F-4D97-AF65-F5344CB8AC3E}">
        <p14:creationId xmlns:p14="http://schemas.microsoft.com/office/powerpoint/2010/main" val="3558713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358205"/>
            <a:ext cx="8610600" cy="5262979"/>
          </a:xfrm>
          <a:prstGeom prst="rect">
            <a:avLst/>
          </a:prstGeom>
        </p:spPr>
        <p:txBody>
          <a:bodyPr wrap="square">
            <a:spAutoFit/>
          </a:bodyPr>
          <a:lstStyle/>
          <a:p>
            <a:pPr marL="571500" lvl="0" indent="-514350">
              <a:spcBef>
                <a:spcPts val="0"/>
              </a:spcBef>
            </a:pPr>
            <a:r>
              <a:rPr lang="en-US" sz="2800" dirty="0" smtClean="0">
                <a:latin typeface="+mn-lt"/>
              </a:rPr>
              <a:t>FAR 7.107-4(B) (cont):  </a:t>
            </a:r>
          </a:p>
          <a:p>
            <a:pPr marL="971550" lvl="1" indent="-514350">
              <a:spcBef>
                <a:spcPts val="0"/>
              </a:spcBef>
              <a:buFont typeface="+mj-lt"/>
              <a:buAutoNum type="arabicPeriod" startAt="4"/>
            </a:pPr>
            <a:r>
              <a:rPr lang="en-US" sz="2800" dirty="0" smtClean="0">
                <a:solidFill>
                  <a:srgbClr val="000000"/>
                </a:solidFill>
                <a:latin typeface="+mn-lt"/>
              </a:rPr>
              <a:t>Specify </a:t>
            </a:r>
            <a:r>
              <a:rPr lang="en-US" sz="2800" dirty="0">
                <a:solidFill>
                  <a:srgbClr val="000000"/>
                </a:solidFill>
                <a:latin typeface="+mn-lt"/>
              </a:rPr>
              <a:t>actions designed to maximize small business participation as subcontractors (including suppliers) at any tier under the contract, or order</a:t>
            </a:r>
            <a:r>
              <a:rPr lang="en-US" sz="2800" dirty="0" smtClean="0">
                <a:solidFill>
                  <a:srgbClr val="000000"/>
                </a:solidFill>
                <a:latin typeface="+mn-lt"/>
              </a:rPr>
              <a:t>;</a:t>
            </a:r>
            <a:endParaRPr lang="en-US" sz="2800" dirty="0">
              <a:solidFill>
                <a:srgbClr val="000000"/>
              </a:solidFill>
              <a:latin typeface="+mn-lt"/>
            </a:endParaRPr>
          </a:p>
          <a:p>
            <a:pPr marL="971550" lvl="1" indent="-514350">
              <a:spcBef>
                <a:spcPts val="0"/>
              </a:spcBef>
              <a:buFont typeface="+mj-lt"/>
              <a:buAutoNum type="arabicPeriod" startAt="4"/>
            </a:pPr>
            <a:r>
              <a:rPr lang="en-US" sz="2800" dirty="0">
                <a:solidFill>
                  <a:srgbClr val="000000"/>
                </a:solidFill>
                <a:latin typeface="+mn-lt"/>
              </a:rPr>
              <a:t>Include a specific determination that the anticipated benefits of the proposed bundled contract or order justify its use; </a:t>
            </a:r>
            <a:r>
              <a:rPr lang="en-US" sz="2800" dirty="0" smtClean="0">
                <a:solidFill>
                  <a:srgbClr val="000000"/>
                </a:solidFill>
                <a:latin typeface="+mn-lt"/>
              </a:rPr>
              <a:t>and</a:t>
            </a:r>
            <a:endParaRPr lang="en-US" sz="2800" dirty="0">
              <a:solidFill>
                <a:srgbClr val="000000"/>
              </a:solidFill>
              <a:latin typeface="+mn-lt"/>
            </a:endParaRPr>
          </a:p>
          <a:p>
            <a:pPr marL="971550" lvl="1" indent="-514350">
              <a:spcBef>
                <a:spcPts val="0"/>
              </a:spcBef>
              <a:buFont typeface="+mj-lt"/>
              <a:buAutoNum type="arabicPeriod" startAt="4"/>
            </a:pPr>
            <a:r>
              <a:rPr lang="en-US" sz="2800" dirty="0">
                <a:solidFill>
                  <a:srgbClr val="000000"/>
                </a:solidFill>
                <a:latin typeface="+mn-lt"/>
              </a:rPr>
              <a:t>Identify alternative strategies that would reduce or minimize the scope of the bundling, and the rationale for not choosing those </a:t>
            </a:r>
            <a:r>
              <a:rPr lang="en-US" sz="2800" dirty="0" smtClean="0">
                <a:solidFill>
                  <a:srgbClr val="000000"/>
                </a:solidFill>
                <a:latin typeface="+mn-lt"/>
              </a:rPr>
              <a:t>alternatives</a:t>
            </a:r>
          </a:p>
          <a:p>
            <a:pPr marL="971550" lvl="1" indent="-514350">
              <a:spcBef>
                <a:spcPts val="0"/>
              </a:spcBef>
              <a:buFont typeface="+mj-lt"/>
              <a:buAutoNum type="arabicPeriod" startAt="4"/>
            </a:pPr>
            <a:endParaRPr lang="en-US" sz="2800" dirty="0" smtClean="0">
              <a:solidFill>
                <a:srgbClr val="000000"/>
              </a:solidFill>
              <a:latin typeface="+mn-lt"/>
            </a:endParaRPr>
          </a:p>
          <a:p>
            <a:pPr marL="571500" indent="-514350">
              <a:spcBef>
                <a:spcPts val="0"/>
              </a:spcBef>
            </a:pPr>
            <a:endParaRPr lang="en-US" sz="2800" dirty="0" smtClean="0">
              <a:latin typeface="+mn-lt"/>
            </a:endParaRPr>
          </a:p>
        </p:txBody>
      </p:sp>
      <p:sp>
        <p:nvSpPr>
          <p:cNvPr id="2" name="Title 1"/>
          <p:cNvSpPr>
            <a:spLocks noGrp="1"/>
          </p:cNvSpPr>
          <p:nvPr>
            <p:ph type="title"/>
          </p:nvPr>
        </p:nvSpPr>
        <p:spPr/>
        <p:txBody>
          <a:bodyPr>
            <a:normAutofit fontScale="90000"/>
          </a:bodyPr>
          <a:lstStyle/>
          <a:p>
            <a:pPr algn="ctr"/>
            <a:r>
              <a:rPr lang="en-US" sz="3600" dirty="0">
                <a:latin typeface="+mn-lt"/>
              </a:rPr>
              <a:t>Acquisition Planning Requirements:  </a:t>
            </a:r>
            <a:r>
              <a:rPr lang="en-US" sz="3600" dirty="0" smtClean="0">
                <a:latin typeface="+mn-lt"/>
              </a:rPr>
              <a:t>Substantial Bundling</a:t>
            </a: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23</a:t>
            </a:fld>
            <a:endParaRPr lang="en-US" dirty="0">
              <a:solidFill>
                <a:srgbClr val="1F497D">
                  <a:lumMod val="50000"/>
                </a:srgbClr>
              </a:solidFill>
            </a:endParaRPr>
          </a:p>
        </p:txBody>
      </p:sp>
    </p:spTree>
    <p:extLst>
      <p:ext uri="{BB962C8B-B14F-4D97-AF65-F5344CB8AC3E}">
        <p14:creationId xmlns:p14="http://schemas.microsoft.com/office/powerpoint/2010/main" val="3714406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6019800"/>
            <a:ext cx="7673896"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cs typeface="+mn-cs"/>
              </a:rPr>
              <a:t>* Engages OSDBU when bundling unnecessary/unjustified or unidentified</a:t>
            </a:r>
            <a:endParaRPr lang="en-US" sz="1800" dirty="0">
              <a:solidFill>
                <a:prstClr val="black"/>
              </a:solidFill>
              <a:latin typeface="Calibri"/>
              <a:cs typeface="+mn-cs"/>
            </a:endParaRPr>
          </a:p>
        </p:txBody>
      </p:sp>
      <p:graphicFrame>
        <p:nvGraphicFramePr>
          <p:cNvPr id="6" name="Table 5" descr="Chart illustrating timelines for actons to be taken for bundled procurements" title="Bundling Notification Requirements Chart"/>
          <p:cNvGraphicFramePr>
            <a:graphicFrameLocks noGrp="1"/>
          </p:cNvGraphicFramePr>
          <p:nvPr>
            <p:extLst>
              <p:ext uri="{D42A27DB-BD31-4B8C-83A1-F6EECF244321}">
                <p14:modId xmlns:p14="http://schemas.microsoft.com/office/powerpoint/2010/main" val="3423443509"/>
              </p:ext>
            </p:extLst>
          </p:nvPr>
        </p:nvGraphicFramePr>
        <p:xfrm>
          <a:off x="652272" y="1048186"/>
          <a:ext cx="7729729" cy="4971614"/>
        </p:xfrm>
        <a:graphic>
          <a:graphicData uri="http://schemas.openxmlformats.org/drawingml/2006/table">
            <a:tbl>
              <a:tblPr firstRow="1" bandRow="1">
                <a:tableStyleId>{5C22544A-7EE6-4342-B048-85BDC9FD1C3A}</a:tableStyleId>
              </a:tblPr>
              <a:tblGrid>
                <a:gridCol w="1557528"/>
                <a:gridCol w="1219200"/>
                <a:gridCol w="1295400"/>
                <a:gridCol w="1219200"/>
                <a:gridCol w="1219200"/>
                <a:gridCol w="1219201"/>
              </a:tblGrid>
              <a:tr h="704414">
                <a:tc>
                  <a:txBody>
                    <a:bodyPr/>
                    <a:lstStyle/>
                    <a:p>
                      <a:r>
                        <a:rPr lang="en-US" dirty="0" smtClean="0">
                          <a:solidFill>
                            <a:schemeClr val="tx2"/>
                          </a:solidFill>
                        </a:rPr>
                        <a:t>Notification</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solidFill>
                            <a:schemeClr val="tx2"/>
                          </a:solidFill>
                        </a:rPr>
                        <a:t>Incumbent SBC </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solidFill>
                            <a:schemeClr val="tx2"/>
                          </a:solidFill>
                        </a:rPr>
                        <a:t>SBA PCR</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FBO</a:t>
                      </a:r>
                    </a:p>
                    <a:p>
                      <a:pPr algn="ct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solidFill>
                            <a:schemeClr val="tx2"/>
                          </a:solidFill>
                        </a:rPr>
                        <a:t>FBO</a:t>
                      </a:r>
                    </a:p>
                    <a:p>
                      <a:pPr algn="ctr"/>
                      <a:r>
                        <a:rPr lang="en-US" dirty="0" smtClean="0">
                          <a:solidFill>
                            <a:schemeClr val="tx2"/>
                          </a:solidFill>
                        </a:rPr>
                        <a:t>(Annually)</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SB Specialist*</a:t>
                      </a:r>
                    </a:p>
                    <a:p>
                      <a:pPr algn="ct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431633">
                <a:tc>
                  <a:txBody>
                    <a:bodyPr/>
                    <a:lstStyle/>
                    <a:p>
                      <a:r>
                        <a:rPr lang="en-US" dirty="0" smtClean="0">
                          <a:solidFill>
                            <a:schemeClr val="tx2"/>
                          </a:solidFill>
                        </a:rPr>
                        <a:t>Initial</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solidFill>
                            <a:schemeClr val="tx2"/>
                          </a:solidFill>
                        </a:rPr>
                        <a:t>X</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solidFill>
                            <a:schemeClr val="tx2"/>
                          </a:solidFill>
                        </a:rPr>
                        <a:t>X</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solidFill>
                            <a:schemeClr val="tx2"/>
                          </a:solidFill>
                        </a:rPr>
                        <a:t>X</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solidFill>
                            <a:schemeClr val="tx2"/>
                          </a:solidFill>
                        </a:rPr>
                        <a:t>X</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solidFill>
                            <a:schemeClr val="tx2"/>
                          </a:solidFill>
                        </a:rPr>
                        <a:t>X</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473367">
                <a:tc>
                  <a:txBody>
                    <a:bodyPr/>
                    <a:lstStyle/>
                    <a:p>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solidFill>
                            <a:schemeClr val="tx2"/>
                          </a:solidFill>
                        </a:rPr>
                        <a:t>30 days prior to solicitation</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solidFill>
                            <a:schemeClr val="tx2"/>
                          </a:solidFill>
                        </a:rPr>
                        <a:t>30 days prior to solicitation</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solidFill>
                            <a:schemeClr val="tx2"/>
                          </a:solidFill>
                        </a:rPr>
                        <a:t>Rationale : Before issuance  of solicitation</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List and Rationale</a:t>
                      </a:r>
                      <a:r>
                        <a:rPr lang="en-US" baseline="0" dirty="0" smtClean="0">
                          <a:solidFill>
                            <a:schemeClr val="tx2"/>
                          </a:solidFill>
                        </a:rPr>
                        <a:t> : </a:t>
                      </a:r>
                      <a:r>
                        <a:rPr lang="en-US" dirty="0" smtClean="0">
                          <a:solidFill>
                            <a:schemeClr val="tx2"/>
                          </a:solidFill>
                        </a:rPr>
                        <a:t>30 days within V&amp;V </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solidFill>
                            <a:schemeClr val="tx2"/>
                          </a:solidFill>
                        </a:rPr>
                        <a:t>Planning:</a:t>
                      </a:r>
                      <a:r>
                        <a:rPr lang="en-US" baseline="0" dirty="0" smtClean="0">
                          <a:solidFill>
                            <a:schemeClr val="tx2"/>
                          </a:solidFill>
                        </a:rPr>
                        <a:t> </a:t>
                      </a:r>
                      <a:r>
                        <a:rPr lang="en-US" dirty="0" smtClean="0">
                          <a:solidFill>
                            <a:schemeClr val="tx2"/>
                          </a:solidFill>
                        </a:rPr>
                        <a:t>Thresholds for Substantial</a:t>
                      </a:r>
                    </a:p>
                    <a:p>
                      <a:pPr algn="ctr"/>
                      <a:r>
                        <a:rPr lang="en-US" dirty="0" smtClean="0">
                          <a:solidFill>
                            <a:schemeClr val="tx2"/>
                          </a:solidFill>
                        </a:rPr>
                        <a:t>Bundling </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237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Each Follow-On Bundled or Consolidated Requirement</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solidFill>
                            <a:schemeClr val="tx2"/>
                          </a:solidFill>
                        </a:rPr>
                        <a:t>X</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431633">
                <a:tc>
                  <a:txBody>
                    <a:bodyPr/>
                    <a:lstStyle/>
                    <a:p>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solidFill>
                            <a:schemeClr val="tx2"/>
                          </a:solidFill>
                        </a:rPr>
                        <a:t>30 days prior  to solicitation</a:t>
                      </a: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2" name="Title 1"/>
          <p:cNvSpPr>
            <a:spLocks noGrp="1"/>
          </p:cNvSpPr>
          <p:nvPr>
            <p:ph type="title"/>
          </p:nvPr>
        </p:nvSpPr>
        <p:spPr/>
        <p:txBody>
          <a:bodyPr/>
          <a:lstStyle/>
          <a:p>
            <a:pPr algn="ctr"/>
            <a:r>
              <a:rPr lang="en-US" sz="3600" dirty="0" smtClean="0">
                <a:latin typeface="+mn-lt"/>
              </a:rPr>
              <a:t>Bundling Notification Requirements</a:t>
            </a: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24</a:t>
            </a:fld>
            <a:endParaRPr lang="en-US" dirty="0">
              <a:solidFill>
                <a:srgbClr val="1F497D">
                  <a:lumMod val="50000"/>
                </a:srgbClr>
              </a:solidFill>
            </a:endParaRPr>
          </a:p>
        </p:txBody>
      </p:sp>
    </p:spTree>
    <p:extLst>
      <p:ext uri="{BB962C8B-B14F-4D97-AF65-F5344CB8AC3E}">
        <p14:creationId xmlns:p14="http://schemas.microsoft.com/office/powerpoint/2010/main" val="4017211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358205"/>
            <a:ext cx="8610600" cy="3970318"/>
          </a:xfrm>
          <a:prstGeom prst="rect">
            <a:avLst/>
          </a:prstGeom>
        </p:spPr>
        <p:txBody>
          <a:bodyPr wrap="square">
            <a:spAutoFit/>
          </a:bodyPr>
          <a:lstStyle/>
          <a:p>
            <a:pPr marL="571500" lvl="0" indent="-514350">
              <a:spcBef>
                <a:spcPts val="0"/>
              </a:spcBef>
            </a:pPr>
            <a:r>
              <a:rPr lang="en-US" sz="2800" dirty="0" smtClean="0">
                <a:latin typeface="+mn-lt"/>
              </a:rPr>
              <a:t>FAR 7.107-5(a):  Notification provided to a</a:t>
            </a:r>
            <a:r>
              <a:rPr lang="en-US" sz="2800" dirty="0" smtClean="0">
                <a:solidFill>
                  <a:srgbClr val="000000"/>
                </a:solidFill>
                <a:latin typeface="+mn-lt"/>
              </a:rPr>
              <a:t>ffected </a:t>
            </a:r>
            <a:r>
              <a:rPr lang="en-US" sz="2800" dirty="0">
                <a:solidFill>
                  <a:srgbClr val="000000"/>
                </a:solidFill>
                <a:latin typeface="+mn-lt"/>
              </a:rPr>
              <a:t>incumbent small business </a:t>
            </a:r>
            <a:r>
              <a:rPr lang="en-US" sz="2800" dirty="0" smtClean="0">
                <a:solidFill>
                  <a:srgbClr val="000000"/>
                </a:solidFill>
                <a:latin typeface="+mn-lt"/>
              </a:rPr>
              <a:t>concerns</a:t>
            </a:r>
            <a:endParaRPr lang="en-US" sz="2800" dirty="0">
              <a:latin typeface="+mn-lt"/>
            </a:endParaRPr>
          </a:p>
          <a:p>
            <a:pPr marL="971550" lvl="1" indent="-514350">
              <a:spcBef>
                <a:spcPts val="0"/>
              </a:spcBef>
              <a:buFont typeface="+mj-lt"/>
              <a:buAutoNum type="arabicPeriod"/>
            </a:pPr>
            <a:r>
              <a:rPr lang="en-US" sz="2800" dirty="0">
                <a:solidFill>
                  <a:srgbClr val="000000"/>
                </a:solidFill>
              </a:rPr>
              <a:t>At least 30 days before release of the solicitation, </a:t>
            </a:r>
            <a:r>
              <a:rPr lang="en-US" sz="2800" dirty="0" smtClean="0">
                <a:solidFill>
                  <a:srgbClr val="000000"/>
                </a:solidFill>
              </a:rPr>
              <a:t>n</a:t>
            </a:r>
            <a:r>
              <a:rPr lang="en-US" sz="2800" dirty="0" smtClean="0">
                <a:solidFill>
                  <a:srgbClr val="000000"/>
                </a:solidFill>
                <a:latin typeface="+mn-lt"/>
              </a:rPr>
              <a:t>otify any affected incumbent small business concern of Government’s intention to bundle the requirement and provide name and POC information of applicable SBA PCR or SBA Area Office of Government Contracting Area Office</a:t>
            </a:r>
          </a:p>
          <a:p>
            <a:pPr marL="971550" lvl="1" indent="-514350">
              <a:spcBef>
                <a:spcPts val="0"/>
              </a:spcBef>
              <a:buFont typeface="+mj-lt"/>
              <a:buAutoNum type="arabicPeriod"/>
            </a:pPr>
            <a:r>
              <a:rPr lang="en-US" sz="2800" dirty="0" smtClean="0">
                <a:solidFill>
                  <a:srgbClr val="000000"/>
                </a:solidFill>
                <a:latin typeface="+mn-lt"/>
              </a:rPr>
              <a:t>Document contract file</a:t>
            </a:r>
            <a:endParaRPr lang="en-US" sz="2800" dirty="0" smtClean="0">
              <a:latin typeface="+mn-lt"/>
            </a:endParaRPr>
          </a:p>
        </p:txBody>
      </p:sp>
      <p:sp>
        <p:nvSpPr>
          <p:cNvPr id="2" name="Title 1"/>
          <p:cNvSpPr>
            <a:spLocks noGrp="1"/>
          </p:cNvSpPr>
          <p:nvPr>
            <p:ph type="title"/>
          </p:nvPr>
        </p:nvSpPr>
        <p:spPr/>
        <p:txBody>
          <a:bodyPr/>
          <a:lstStyle/>
          <a:p>
            <a:pPr algn="ctr"/>
            <a:r>
              <a:rPr lang="en-US" sz="3600" dirty="0" smtClean="0">
                <a:latin typeface="+mn-lt"/>
              </a:rPr>
              <a:t>Acquisition Planning:  Notifications</a:t>
            </a: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25</a:t>
            </a:fld>
            <a:endParaRPr lang="en-US" dirty="0">
              <a:solidFill>
                <a:srgbClr val="1F497D">
                  <a:lumMod val="50000"/>
                </a:srgbClr>
              </a:solidFill>
            </a:endParaRPr>
          </a:p>
        </p:txBody>
      </p:sp>
    </p:spTree>
    <p:extLst>
      <p:ext uri="{BB962C8B-B14F-4D97-AF65-F5344CB8AC3E}">
        <p14:creationId xmlns:p14="http://schemas.microsoft.com/office/powerpoint/2010/main" val="3830114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358205"/>
            <a:ext cx="8610600" cy="4832092"/>
          </a:xfrm>
          <a:prstGeom prst="rect">
            <a:avLst/>
          </a:prstGeom>
        </p:spPr>
        <p:txBody>
          <a:bodyPr wrap="square">
            <a:spAutoFit/>
          </a:bodyPr>
          <a:lstStyle/>
          <a:p>
            <a:pPr marL="571500" lvl="0" indent="-514350">
              <a:spcBef>
                <a:spcPts val="0"/>
              </a:spcBef>
            </a:pPr>
            <a:r>
              <a:rPr lang="en-US" sz="2800" dirty="0" smtClean="0">
                <a:latin typeface="+mn-lt"/>
              </a:rPr>
              <a:t>FAR 7.107-5(b):  Notification provided to public</a:t>
            </a:r>
          </a:p>
          <a:p>
            <a:pPr marL="971550" lvl="1" indent="-514350">
              <a:spcBef>
                <a:spcPts val="0"/>
              </a:spcBef>
              <a:buFont typeface="+mj-lt"/>
              <a:buAutoNum type="arabicPeriod"/>
            </a:pPr>
            <a:r>
              <a:rPr lang="en-US" sz="2800" dirty="0" smtClean="0">
                <a:solidFill>
                  <a:srgbClr val="000000"/>
                </a:solidFill>
                <a:latin typeface="+mn-lt"/>
              </a:rPr>
              <a:t>Agency must publish on its website list and rationale for bundled requirement for which agency solicited offers or issued an award.  Provide this notification within 30 </a:t>
            </a:r>
            <a:r>
              <a:rPr lang="en-US" sz="2800" dirty="0">
                <a:solidFill>
                  <a:srgbClr val="000000"/>
                </a:solidFill>
                <a:latin typeface="+mn-lt"/>
              </a:rPr>
              <a:t>days </a:t>
            </a:r>
            <a:r>
              <a:rPr lang="en-US" sz="2800" dirty="0" smtClean="0">
                <a:solidFill>
                  <a:srgbClr val="000000"/>
                </a:solidFill>
                <a:latin typeface="+mn-lt"/>
              </a:rPr>
              <a:t>of agency’s certification of contract data in Federal Procurement Data System to OFPP.</a:t>
            </a:r>
          </a:p>
          <a:p>
            <a:pPr marL="971550" lvl="1" indent="-514350">
              <a:spcBef>
                <a:spcPts val="0"/>
              </a:spcBef>
              <a:buFont typeface="+mj-lt"/>
              <a:buAutoNum type="arabicPeriod"/>
            </a:pPr>
            <a:r>
              <a:rPr lang="en-US" sz="2800" dirty="0" smtClean="0">
                <a:solidFill>
                  <a:srgbClr val="000000"/>
                </a:solidFill>
                <a:latin typeface="+mn-lt"/>
              </a:rPr>
              <a:t>Agency is encouraged to provide notification of rationale for any bundled requirement to GPE, prior to issuance of the solicitation</a:t>
            </a:r>
          </a:p>
          <a:p>
            <a:pPr marL="971550" lvl="1" indent="-514350">
              <a:spcBef>
                <a:spcPts val="0"/>
              </a:spcBef>
              <a:buFont typeface="+mj-lt"/>
              <a:buAutoNum type="arabicPeriod"/>
            </a:pPr>
            <a:endParaRPr lang="en-US" sz="2800" dirty="0" smtClean="0">
              <a:latin typeface="+mn-lt"/>
            </a:endParaRPr>
          </a:p>
        </p:txBody>
      </p:sp>
      <p:sp>
        <p:nvSpPr>
          <p:cNvPr id="2" name="Title 1"/>
          <p:cNvSpPr>
            <a:spLocks noGrp="1"/>
          </p:cNvSpPr>
          <p:nvPr>
            <p:ph type="title"/>
          </p:nvPr>
        </p:nvSpPr>
        <p:spPr/>
        <p:txBody>
          <a:bodyPr/>
          <a:lstStyle/>
          <a:p>
            <a:pPr algn="ctr"/>
            <a:r>
              <a:rPr lang="en-US" sz="3600" dirty="0" smtClean="0">
                <a:latin typeface="+mn-lt"/>
              </a:rPr>
              <a:t>Acquisition Planning:  Notifications</a:t>
            </a: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26</a:t>
            </a:fld>
            <a:endParaRPr lang="en-US" dirty="0">
              <a:solidFill>
                <a:srgbClr val="1F497D">
                  <a:lumMod val="50000"/>
                </a:srgbClr>
              </a:solidFill>
            </a:endParaRPr>
          </a:p>
        </p:txBody>
      </p:sp>
    </p:spTree>
    <p:extLst>
      <p:ext uri="{BB962C8B-B14F-4D97-AF65-F5344CB8AC3E}">
        <p14:creationId xmlns:p14="http://schemas.microsoft.com/office/powerpoint/2010/main" val="497818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358205"/>
            <a:ext cx="8610600" cy="5416868"/>
          </a:xfrm>
          <a:prstGeom prst="rect">
            <a:avLst/>
          </a:prstGeom>
        </p:spPr>
        <p:txBody>
          <a:bodyPr wrap="square">
            <a:spAutoFit/>
          </a:bodyPr>
          <a:lstStyle/>
          <a:p>
            <a:pPr marL="571500" lvl="0" indent="-514350">
              <a:spcBef>
                <a:spcPts val="0"/>
              </a:spcBef>
            </a:pPr>
            <a:r>
              <a:rPr lang="en-US" sz="2800" dirty="0" smtClean="0">
                <a:latin typeface="+mn-lt"/>
              </a:rPr>
              <a:t>FAR 7.107-5(c):  Notification provided to SBA </a:t>
            </a:r>
          </a:p>
          <a:p>
            <a:pPr marL="971550" lvl="1" indent="-514350">
              <a:spcBef>
                <a:spcPts val="0"/>
              </a:spcBef>
              <a:buFont typeface="+mj-lt"/>
              <a:buAutoNum type="arabicPeriod"/>
            </a:pPr>
            <a:r>
              <a:rPr lang="en-US" sz="2800" dirty="0" smtClean="0">
                <a:solidFill>
                  <a:srgbClr val="000000"/>
                </a:solidFill>
                <a:latin typeface="+mn-lt"/>
              </a:rPr>
              <a:t>For follow-on bundled or consolidated requirements, the CO notify / provide SBA PCR within 30 days before release of solicitation </a:t>
            </a:r>
          </a:p>
          <a:p>
            <a:pPr marL="1371600" lvl="2" indent="-514350">
              <a:spcBef>
                <a:spcPts val="0"/>
              </a:spcBef>
            </a:pPr>
            <a:r>
              <a:rPr lang="en-US" sz="2600" dirty="0" smtClean="0">
                <a:latin typeface="+mn-lt"/>
              </a:rPr>
              <a:t>Amount of savings &amp; benefits achieved under prior consolidation or bundling</a:t>
            </a:r>
          </a:p>
          <a:p>
            <a:pPr marL="1371600" lvl="2" indent="-514350">
              <a:spcBef>
                <a:spcPts val="0"/>
              </a:spcBef>
            </a:pPr>
            <a:r>
              <a:rPr lang="en-US" sz="2600" dirty="0" smtClean="0">
                <a:latin typeface="+mn-lt"/>
              </a:rPr>
              <a:t>Whether savings &amp; benefits will continue to be realized if contract remains consolidated or bundled</a:t>
            </a:r>
          </a:p>
          <a:p>
            <a:pPr marL="1371600" lvl="2" indent="-514350">
              <a:spcBef>
                <a:spcPts val="0"/>
              </a:spcBef>
            </a:pPr>
            <a:r>
              <a:rPr lang="en-US" sz="2600" dirty="0" smtClean="0">
                <a:latin typeface="+mn-lt"/>
              </a:rPr>
              <a:t>Whether such savings and benefits would be greater if procurement requirements were divided into separate solicitations suitable for award to SB concerns</a:t>
            </a:r>
          </a:p>
          <a:p>
            <a:pPr marL="1371600" lvl="2" indent="-514350">
              <a:spcBef>
                <a:spcPts val="0"/>
              </a:spcBef>
            </a:pPr>
            <a:r>
              <a:rPr lang="en-US" sz="2600" dirty="0" smtClean="0">
                <a:latin typeface="+mn-lt"/>
              </a:rPr>
              <a:t>List of requirements that have been added/deleted</a:t>
            </a:r>
          </a:p>
        </p:txBody>
      </p:sp>
      <p:sp>
        <p:nvSpPr>
          <p:cNvPr id="2" name="Title 1"/>
          <p:cNvSpPr>
            <a:spLocks noGrp="1"/>
          </p:cNvSpPr>
          <p:nvPr>
            <p:ph type="title"/>
          </p:nvPr>
        </p:nvSpPr>
        <p:spPr/>
        <p:txBody>
          <a:bodyPr/>
          <a:lstStyle/>
          <a:p>
            <a:pPr algn="ctr"/>
            <a:r>
              <a:rPr lang="en-US" sz="3600" dirty="0" smtClean="0">
                <a:latin typeface="+mn-lt"/>
              </a:rPr>
              <a:t>Acquisition Planning:  Notifications</a:t>
            </a: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27</a:t>
            </a:fld>
            <a:endParaRPr lang="en-US" dirty="0">
              <a:solidFill>
                <a:srgbClr val="1F497D">
                  <a:lumMod val="50000"/>
                </a:srgbClr>
              </a:solidFill>
            </a:endParaRPr>
          </a:p>
        </p:txBody>
      </p:sp>
    </p:spTree>
    <p:extLst>
      <p:ext uri="{BB962C8B-B14F-4D97-AF65-F5344CB8AC3E}">
        <p14:creationId xmlns:p14="http://schemas.microsoft.com/office/powerpoint/2010/main" val="2353752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358205"/>
            <a:ext cx="8610600" cy="3970318"/>
          </a:xfrm>
          <a:prstGeom prst="rect">
            <a:avLst/>
          </a:prstGeom>
        </p:spPr>
        <p:txBody>
          <a:bodyPr wrap="square">
            <a:spAutoFit/>
          </a:bodyPr>
          <a:lstStyle/>
          <a:p>
            <a:pPr marL="571500" lvl="0" indent="-514350">
              <a:spcBef>
                <a:spcPts val="0"/>
              </a:spcBef>
            </a:pPr>
            <a:r>
              <a:rPr lang="en-US" sz="2800" dirty="0" smtClean="0">
                <a:latin typeface="+mn-lt"/>
              </a:rPr>
              <a:t>FAR 7.107-5(d):  Agency must publish Government-wide policy regarding contract bundling, including the solicitation of teaming and JVs, on agency’s website</a:t>
            </a:r>
          </a:p>
          <a:p>
            <a:pPr marL="57150" lvl="0" indent="0">
              <a:spcBef>
                <a:spcPts val="0"/>
              </a:spcBef>
              <a:buNone/>
            </a:pPr>
            <a:endParaRPr lang="en-US" sz="2800" dirty="0" smtClean="0">
              <a:latin typeface="+mn-lt"/>
            </a:endParaRPr>
          </a:p>
          <a:p>
            <a:pPr marL="571500" lvl="0" indent="-514350">
              <a:spcBef>
                <a:spcPts val="0"/>
              </a:spcBef>
            </a:pPr>
            <a:r>
              <a:rPr lang="en-US" sz="2800" dirty="0" smtClean="0">
                <a:latin typeface="+mn-lt"/>
              </a:rPr>
              <a:t>FAR 7.107-6:  In solicitations for multiple-award contracts above substantial bundling threshold of the agency, CO must insert FAR 52.207-6 (Solicitation of Offers from SB concerns and SB Teaming Arrangements or JVs (Multiple-Award Contracts)</a:t>
            </a:r>
            <a:endParaRPr lang="en-US" sz="2600" dirty="0" smtClean="0">
              <a:latin typeface="+mn-lt"/>
            </a:endParaRPr>
          </a:p>
        </p:txBody>
      </p:sp>
      <p:sp>
        <p:nvSpPr>
          <p:cNvPr id="2" name="Title 1"/>
          <p:cNvSpPr>
            <a:spLocks noGrp="1"/>
          </p:cNvSpPr>
          <p:nvPr>
            <p:ph type="title"/>
          </p:nvPr>
        </p:nvSpPr>
        <p:spPr/>
        <p:txBody>
          <a:bodyPr/>
          <a:lstStyle/>
          <a:p>
            <a:pPr algn="ctr"/>
            <a:r>
              <a:rPr lang="en-US" sz="3600" dirty="0" smtClean="0">
                <a:latin typeface="+mn-lt"/>
              </a:rPr>
              <a:t>Acquisition Planning:  Notifications</a:t>
            </a: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28</a:t>
            </a:fld>
            <a:endParaRPr lang="en-US" dirty="0">
              <a:solidFill>
                <a:srgbClr val="1F497D">
                  <a:lumMod val="50000"/>
                </a:srgbClr>
              </a:solidFill>
            </a:endParaRPr>
          </a:p>
        </p:txBody>
      </p:sp>
    </p:spTree>
    <p:extLst>
      <p:ext uri="{BB962C8B-B14F-4D97-AF65-F5344CB8AC3E}">
        <p14:creationId xmlns:p14="http://schemas.microsoft.com/office/powerpoint/2010/main" val="2524094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533400" y="1066800"/>
            <a:ext cx="8610600" cy="5403850"/>
          </a:xfrm>
          <a:prstGeom prst="rect">
            <a:avLst/>
          </a:prstGeom>
        </p:spPr>
        <p:txBody>
          <a:bodyPr wrap="square">
            <a:spAutoFit/>
          </a:bodyPr>
          <a:lstStyle/>
          <a:p>
            <a:pPr marL="400050" indent="-400050"/>
            <a:r>
              <a:rPr lang="en-US" sz="2800" dirty="0">
                <a:solidFill>
                  <a:srgbClr val="000000"/>
                </a:solidFill>
              </a:rPr>
              <a:t>Focus on initial justification for substantial bundling</a:t>
            </a:r>
          </a:p>
          <a:p>
            <a:pPr marL="857250" lvl="1" indent="-400050">
              <a:buFont typeface="Arial" panose="020B0604020202020204" pitchFamily="34" charset="0"/>
              <a:buChar char="•"/>
            </a:pPr>
            <a:r>
              <a:rPr lang="en-US" sz="2800" dirty="0">
                <a:solidFill>
                  <a:srgbClr val="000000"/>
                </a:solidFill>
              </a:rPr>
              <a:t>$8 million or more for the Department of Defense</a:t>
            </a:r>
          </a:p>
          <a:p>
            <a:pPr marL="857250" lvl="1" indent="-400050">
              <a:buFont typeface="Arial" panose="020B0604020202020204" pitchFamily="34" charset="0"/>
              <a:buChar char="•"/>
            </a:pPr>
            <a:endParaRPr lang="en-US" sz="2800" dirty="0">
              <a:solidFill>
                <a:srgbClr val="000000"/>
              </a:solidFill>
            </a:endParaRPr>
          </a:p>
          <a:p>
            <a:pPr marL="400050" indent="-400050"/>
            <a:r>
              <a:rPr lang="en-US" sz="2800" dirty="0">
                <a:solidFill>
                  <a:srgbClr val="000000"/>
                </a:solidFill>
              </a:rPr>
              <a:t>Visibility of contract file documentation to support continued bundling</a:t>
            </a:r>
          </a:p>
          <a:p>
            <a:endParaRPr lang="en-US" sz="2800" dirty="0">
              <a:solidFill>
                <a:srgbClr val="000000"/>
              </a:solidFill>
            </a:endParaRPr>
          </a:p>
          <a:p>
            <a:pPr marL="400050" indent="-400050"/>
            <a:r>
              <a:rPr lang="en-US" sz="2800" dirty="0">
                <a:solidFill>
                  <a:srgbClr val="000000"/>
                </a:solidFill>
              </a:rPr>
              <a:t>Lack of definition for </a:t>
            </a:r>
          </a:p>
          <a:p>
            <a:pPr marL="857250" lvl="1" indent="-400050">
              <a:buFont typeface="Arial" panose="020B0604020202020204" pitchFamily="34" charset="0"/>
              <a:buChar char="•"/>
            </a:pPr>
            <a:r>
              <a:rPr lang="en-US" sz="2800" dirty="0">
                <a:solidFill>
                  <a:srgbClr val="000000"/>
                </a:solidFill>
              </a:rPr>
              <a:t>Cost savings realized by bundling the contract requirements over the life of the contract; </a:t>
            </a:r>
          </a:p>
          <a:p>
            <a:pPr marL="857250" lvl="1" indent="-400050">
              <a:buFont typeface="Arial" panose="020B0604020202020204" pitchFamily="34" charset="0"/>
              <a:buChar char="•"/>
            </a:pPr>
            <a:r>
              <a:rPr lang="en-US" sz="2800" dirty="0">
                <a:solidFill>
                  <a:srgbClr val="000000"/>
                </a:solidFill>
              </a:rPr>
              <a:t>Projections of continued cost savings</a:t>
            </a:r>
          </a:p>
          <a:p>
            <a:pPr marL="57150" lvl="0" indent="0">
              <a:spcBef>
                <a:spcPts val="0"/>
              </a:spcBef>
              <a:buNone/>
            </a:pPr>
            <a:endParaRPr lang="en-US" sz="2600" dirty="0" smtClean="0">
              <a:latin typeface="+mn-lt"/>
            </a:endParaRPr>
          </a:p>
        </p:txBody>
      </p:sp>
      <p:sp>
        <p:nvSpPr>
          <p:cNvPr id="2" name="Title 1"/>
          <p:cNvSpPr>
            <a:spLocks noGrp="1"/>
          </p:cNvSpPr>
          <p:nvPr>
            <p:ph type="title"/>
          </p:nvPr>
        </p:nvSpPr>
        <p:spPr/>
        <p:txBody>
          <a:bodyPr>
            <a:normAutofit fontScale="90000"/>
          </a:bodyPr>
          <a:lstStyle/>
          <a:p>
            <a:pPr algn="l"/>
            <a:r>
              <a:rPr lang="fr-FR" sz="4000" b="1" dirty="0" err="1">
                <a:solidFill>
                  <a:srgbClr val="3F3F3F"/>
                </a:solidFill>
              </a:rPr>
              <a:t>Contract</a:t>
            </a:r>
            <a:r>
              <a:rPr lang="fr-FR" sz="4000" b="1" dirty="0">
                <a:solidFill>
                  <a:srgbClr val="3F3F3F"/>
                </a:solidFill>
              </a:rPr>
              <a:t> </a:t>
            </a:r>
            <a:r>
              <a:rPr lang="fr-FR" sz="4000" b="1" dirty="0" err="1">
                <a:solidFill>
                  <a:srgbClr val="3F3F3F"/>
                </a:solidFill>
              </a:rPr>
              <a:t>Bundling</a:t>
            </a:r>
            <a:r>
              <a:rPr lang="fr-FR" sz="4000" b="1" dirty="0">
                <a:solidFill>
                  <a:srgbClr val="3F3F3F"/>
                </a:solidFill>
              </a:rPr>
              <a:t> - </a:t>
            </a:r>
            <a:r>
              <a:rPr lang="fr-FR" sz="4000" b="1" dirty="0" err="1">
                <a:solidFill>
                  <a:srgbClr val="3F3F3F"/>
                </a:solidFill>
              </a:rPr>
              <a:t>Concerns</a:t>
            </a:r>
            <a:r>
              <a:rPr lang="fr-FR" b="1" dirty="0">
                <a:solidFill>
                  <a:srgbClr val="3F3F3F"/>
                </a:solidFill>
              </a:rPr>
              <a:t/>
            </a:r>
            <a:br>
              <a:rPr lang="fr-FR" b="1" dirty="0">
                <a:solidFill>
                  <a:srgbClr val="3F3F3F"/>
                </a:solidFill>
              </a:rPr>
            </a:br>
            <a:endParaRPr lang="en-US" dirty="0"/>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29</a:t>
            </a:fld>
            <a:endParaRPr lang="en-US" dirty="0">
              <a:solidFill>
                <a:srgbClr val="1F497D">
                  <a:lumMod val="50000"/>
                </a:srgbClr>
              </a:solidFill>
            </a:endParaRPr>
          </a:p>
        </p:txBody>
      </p:sp>
    </p:spTree>
    <p:extLst>
      <p:ext uri="{BB962C8B-B14F-4D97-AF65-F5344CB8AC3E}">
        <p14:creationId xmlns:p14="http://schemas.microsoft.com/office/powerpoint/2010/main" val="1879369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76400"/>
            <a:ext cx="8470900" cy="4724400"/>
          </a:xfrm>
        </p:spPr>
        <p:txBody>
          <a:bodyPr>
            <a:noAutofit/>
          </a:bodyPr>
          <a:lstStyle/>
          <a:p>
            <a:pPr marL="457200" indent="-457200">
              <a:buSzPct val="115000"/>
              <a:buFont typeface="+mj-lt"/>
              <a:buAutoNum type="arabicPeriod"/>
              <a:defRPr/>
            </a:pPr>
            <a:r>
              <a:rPr lang="en-US" sz="2000" dirty="0">
                <a:latin typeface="Arial" panose="020B0604020202020204" pitchFamily="34" charset="0"/>
                <a:cs typeface="Arial" panose="020B0604020202020204" pitchFamily="34" charset="0"/>
              </a:rPr>
              <a:t>Questions answered during the final 10 minutes.</a:t>
            </a:r>
          </a:p>
          <a:p>
            <a:pPr marL="457200" indent="-457200">
              <a:buSzPct val="115000"/>
              <a:buFont typeface="+mj-lt"/>
              <a:buAutoNum type="arabicPeriod"/>
              <a:defRPr/>
            </a:pPr>
            <a:endParaRPr lang="en-US" sz="2000" dirty="0">
              <a:latin typeface="Arial" panose="020B0604020202020204" pitchFamily="34" charset="0"/>
              <a:cs typeface="Arial" panose="020B0604020202020204" pitchFamily="34" charset="0"/>
            </a:endParaRPr>
          </a:p>
          <a:p>
            <a:pPr marL="457200" indent="-457200">
              <a:buSzPct val="115000"/>
              <a:buFont typeface="+mj-lt"/>
              <a:buAutoNum type="arabicPeriod"/>
              <a:defRPr/>
            </a:pPr>
            <a:r>
              <a:rPr lang="en-US" sz="2000" dirty="0">
                <a:latin typeface="Arial" panose="020B0604020202020204" pitchFamily="34" charset="0"/>
                <a:cs typeface="Arial" panose="020B0604020202020204" pitchFamily="34" charset="0"/>
              </a:rPr>
              <a:t>Technical problems:  Contact the moderator with a note or call </a:t>
            </a:r>
            <a:r>
              <a:rPr lang="en-US" sz="2000" dirty="0">
                <a:effectLst>
                  <a:outerShdw blurRad="38100" dist="38100" dir="2700000" algn="tl">
                    <a:srgbClr val="C0C0C0"/>
                  </a:outerShdw>
                </a:effectLst>
                <a:latin typeface="Arial" panose="020B0604020202020204" pitchFamily="34" charset="0"/>
                <a:cs typeface="Arial" panose="020B0604020202020204" pitchFamily="34" charset="0"/>
              </a:rPr>
              <a:t>AT&amp;T Connect Support at 1-888-796-6118</a:t>
            </a:r>
            <a:r>
              <a:rPr lang="en-US" sz="2000" dirty="0">
                <a:latin typeface="Arial" panose="020B0604020202020204" pitchFamily="34" charset="0"/>
                <a:cs typeface="Arial" panose="020B0604020202020204" pitchFamily="34" charset="0"/>
              </a:rPr>
              <a:t>.</a:t>
            </a:r>
          </a:p>
          <a:p>
            <a:pPr marL="457200" indent="-457200">
              <a:buSzPct val="115000"/>
              <a:buFont typeface="+mj-lt"/>
              <a:buAutoNum type="arabicPeriod"/>
              <a:defRPr/>
            </a:pPr>
            <a:endParaRPr lang="en-US" sz="2000" dirty="0">
              <a:latin typeface="Arial" panose="020B0604020202020204" pitchFamily="34" charset="0"/>
              <a:cs typeface="Arial" panose="020B0604020202020204" pitchFamily="34" charset="0"/>
            </a:endParaRPr>
          </a:p>
          <a:p>
            <a:pPr marL="457200" indent="-457200">
              <a:buSzPct val="115000"/>
              <a:buFont typeface="+mj-lt"/>
              <a:buAutoNum type="arabicPeriod"/>
              <a:defRPr/>
            </a:pPr>
            <a:r>
              <a:rPr lang="en-US" sz="2000" dirty="0">
                <a:latin typeface="Arial" panose="020B0604020202020204" pitchFamily="34" charset="0"/>
                <a:cs typeface="Arial" panose="020B0604020202020204" pitchFamily="34" charset="0"/>
              </a:rPr>
              <a:t>Page numbers stated for those working off hard copies of the program.</a:t>
            </a:r>
          </a:p>
          <a:p>
            <a:pPr marL="457200" indent="-457200">
              <a:buSzPct val="115000"/>
              <a:buFont typeface="+mj-lt"/>
              <a:buAutoNum type="arabicPeriod"/>
              <a:defRPr/>
            </a:pPr>
            <a:endParaRPr lang="en-US" sz="2000" dirty="0">
              <a:latin typeface="Arial" panose="020B0604020202020204" pitchFamily="34" charset="0"/>
              <a:cs typeface="Arial" panose="020B0604020202020204" pitchFamily="34" charset="0"/>
            </a:endParaRPr>
          </a:p>
          <a:p>
            <a:pPr marL="457200" indent="-457200">
              <a:buSzPct val="115000"/>
              <a:buFont typeface="+mj-lt"/>
              <a:buAutoNum type="arabicPeriod"/>
              <a:defRPr/>
            </a:pPr>
            <a:r>
              <a:rPr lang="en-US" sz="2000" dirty="0">
                <a:latin typeface="Arial" panose="020B0604020202020204" pitchFamily="34" charset="0"/>
                <a:cs typeface="Arial" panose="020B0604020202020204" pitchFamily="34" charset="0"/>
              </a:rPr>
              <a:t>We cover the </a:t>
            </a:r>
            <a:r>
              <a:rPr lang="en-US" sz="2000" b="1" dirty="0">
                <a:solidFill>
                  <a:schemeClr val="accent1"/>
                </a:solidFill>
                <a:latin typeface="Arial" panose="020B0604020202020204" pitchFamily="34" charset="0"/>
                <a:cs typeface="Arial" panose="020B0604020202020204" pitchFamily="34" charset="0"/>
              </a:rPr>
              <a:t>“SBA Quick Reference” </a:t>
            </a:r>
            <a:r>
              <a:rPr lang="en-US" sz="2000" dirty="0">
                <a:latin typeface="Arial" panose="020B0604020202020204" pitchFamily="34" charset="0"/>
                <a:cs typeface="Arial" panose="020B0604020202020204" pitchFamily="34" charset="0"/>
              </a:rPr>
              <a:t>as time allows.</a:t>
            </a:r>
          </a:p>
          <a:p>
            <a:pPr marL="457200" indent="-457200">
              <a:buSzPct val="115000"/>
              <a:buFont typeface="+mj-lt"/>
              <a:buAutoNum type="arabicPeriod"/>
              <a:defRPr/>
            </a:pPr>
            <a:endParaRPr lang="en-US" sz="2000" dirty="0">
              <a:latin typeface="Arial" panose="020B0604020202020204" pitchFamily="34" charset="0"/>
              <a:cs typeface="Arial" panose="020B0604020202020204" pitchFamily="34" charset="0"/>
            </a:endParaRPr>
          </a:p>
          <a:p>
            <a:pPr marL="457200" indent="-457200">
              <a:buSzPct val="115000"/>
              <a:buFont typeface="+mj-lt"/>
              <a:buAutoNum type="arabicPeriod"/>
              <a:defRPr/>
            </a:pPr>
            <a:r>
              <a:rPr lang="en-US" sz="2000" dirty="0">
                <a:latin typeface="Arial" panose="020B0604020202020204" pitchFamily="34" charset="0"/>
                <a:cs typeface="Arial" panose="020B0604020202020204" pitchFamily="34" charset="0"/>
              </a:rPr>
              <a:t>For more SBA training visit the SBA Learning Center website </a:t>
            </a:r>
            <a:r>
              <a:rPr lang="en-US" sz="2000" dirty="0">
                <a:latin typeface="Arial" panose="020B0604020202020204" pitchFamily="34" charset="0"/>
                <a:cs typeface="Arial" panose="020B0604020202020204" pitchFamily="34" charset="0"/>
                <a:hlinkClick r:id="rId3"/>
              </a:rPr>
              <a:t>https://www.sba.gov/tools/sba-learning-center/search/training</a:t>
            </a:r>
            <a:r>
              <a:rPr lang="en-US" sz="2000" dirty="0">
                <a:latin typeface="Arial" panose="020B0604020202020204" pitchFamily="34" charset="0"/>
                <a:cs typeface="Arial" panose="020B0604020202020204" pitchFamily="34" charset="0"/>
              </a:rPr>
              <a:t> </a:t>
            </a:r>
          </a:p>
          <a:p>
            <a:pPr marL="457200" indent="-457200">
              <a:buClr>
                <a:schemeClr val="accent3"/>
              </a:buClr>
              <a:buSzPct val="115000"/>
              <a:buFont typeface="+mj-lt"/>
              <a:buAutoNum type="arabicPeriod"/>
              <a:defRPr/>
            </a:pPr>
            <a:endParaRPr lang="en-US" sz="2000" dirty="0"/>
          </a:p>
          <a:p>
            <a:pPr marL="457200" indent="-457200">
              <a:buClr>
                <a:schemeClr val="accent3"/>
              </a:buClr>
              <a:buSzPct val="115000"/>
              <a:buFont typeface="+mj-lt"/>
              <a:buAutoNum type="arabicPeriod"/>
              <a:defRPr/>
            </a:pPr>
            <a:endParaRPr lang="en-US" sz="2000" dirty="0"/>
          </a:p>
          <a:p>
            <a:pPr marL="457200" indent="-457200">
              <a:buClr>
                <a:schemeClr val="accent3"/>
              </a:buClr>
              <a:buFont typeface="+mj-lt"/>
              <a:buAutoNum type="arabicPeriod"/>
              <a:defRPr/>
            </a:pPr>
            <a:endParaRPr lang="en-US" sz="2000" dirty="0"/>
          </a:p>
        </p:txBody>
      </p:sp>
      <p:sp>
        <p:nvSpPr>
          <p:cNvPr id="17411" name="Title 1"/>
          <p:cNvSpPr>
            <a:spLocks noGrp="1"/>
          </p:cNvSpPr>
          <p:nvPr>
            <p:ph type="title"/>
          </p:nvPr>
        </p:nvSpPr>
        <p:spPr>
          <a:xfrm>
            <a:off x="612775" y="228600"/>
            <a:ext cx="8153400" cy="990600"/>
          </a:xfrm>
        </p:spPr>
        <p:txBody>
          <a:bodyPr/>
          <a:lstStyle/>
          <a:p>
            <a:r>
              <a:rPr lang="en-US" altLang="en-US" sz="2800" dirty="0"/>
              <a:t>Welcome to “SBA Virtual Learning 2017”</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533400" y="1358900"/>
            <a:ext cx="8610600" cy="4627563"/>
          </a:xfrm>
          <a:prstGeom prst="rect">
            <a:avLst/>
          </a:prstGeom>
        </p:spPr>
        <p:txBody>
          <a:bodyPr wrap="square">
            <a:spAutoFit/>
          </a:bodyPr>
          <a:lstStyle/>
          <a:p>
            <a:pPr marL="857250" lvl="1" indent="-400050">
              <a:buFont typeface="Arial" panose="020B0604020202020204" pitchFamily="34" charset="0"/>
              <a:buChar char="•"/>
            </a:pPr>
            <a:r>
              <a:rPr lang="en-US" sz="2800" dirty="0">
                <a:solidFill>
                  <a:srgbClr val="000000"/>
                </a:solidFill>
              </a:rPr>
              <a:t>Compliance with the contracting agency’s small business subcontracting plan</a:t>
            </a:r>
          </a:p>
          <a:p>
            <a:pPr marL="1314450" lvl="2" indent="-400050"/>
            <a:r>
              <a:rPr lang="en-US" sz="2800" dirty="0">
                <a:solidFill>
                  <a:srgbClr val="000000"/>
                </a:solidFill>
              </a:rPr>
              <a:t>total dollar value awarded to small business concerns as subcontractors vs prior status as prime contractors</a:t>
            </a:r>
          </a:p>
          <a:p>
            <a:pPr marL="1314450" lvl="2" indent="-400050"/>
            <a:endParaRPr lang="en-US" sz="2800" dirty="0">
              <a:solidFill>
                <a:srgbClr val="000000"/>
              </a:solidFill>
            </a:endParaRPr>
          </a:p>
          <a:p>
            <a:pPr marL="857250" lvl="1" indent="-400050">
              <a:buFont typeface="Arial" panose="020B0604020202020204" pitchFamily="34" charset="0"/>
              <a:buChar char="•"/>
            </a:pPr>
            <a:r>
              <a:rPr lang="en-US" sz="2800" dirty="0">
                <a:solidFill>
                  <a:srgbClr val="000000"/>
                </a:solidFill>
              </a:rPr>
              <a:t>Impact of bundling contract requirements on SBCs unable to compete as prime contractors and industries of such SBCs</a:t>
            </a:r>
          </a:p>
          <a:p>
            <a:pPr marL="57150" lvl="0" indent="0">
              <a:spcBef>
                <a:spcPts val="0"/>
              </a:spcBef>
              <a:buNone/>
            </a:pPr>
            <a:endParaRPr lang="en-US" sz="2600" dirty="0" smtClean="0">
              <a:latin typeface="+mn-lt"/>
            </a:endParaRPr>
          </a:p>
        </p:txBody>
      </p:sp>
      <p:sp>
        <p:nvSpPr>
          <p:cNvPr id="2" name="Title 1"/>
          <p:cNvSpPr>
            <a:spLocks noGrp="1"/>
          </p:cNvSpPr>
          <p:nvPr>
            <p:ph type="title"/>
          </p:nvPr>
        </p:nvSpPr>
        <p:spPr/>
        <p:txBody>
          <a:bodyPr>
            <a:normAutofit fontScale="90000"/>
          </a:bodyPr>
          <a:lstStyle/>
          <a:p>
            <a:pPr lvl="0" algn="l">
              <a:spcBef>
                <a:spcPts val="0"/>
              </a:spcBef>
            </a:pPr>
            <a:r>
              <a:rPr lang="fr-FR" sz="4000" b="1" dirty="0" err="1">
                <a:solidFill>
                  <a:srgbClr val="3F3F3F"/>
                </a:solidFill>
                <a:ea typeface="+mn-ea"/>
                <a:cs typeface="Times New Roman" pitchFamily="18" charset="0"/>
              </a:rPr>
              <a:t>Contract</a:t>
            </a:r>
            <a:r>
              <a:rPr lang="fr-FR" sz="4000" b="1" dirty="0">
                <a:solidFill>
                  <a:srgbClr val="3F3F3F"/>
                </a:solidFill>
                <a:ea typeface="+mn-ea"/>
                <a:cs typeface="Times New Roman" pitchFamily="18" charset="0"/>
              </a:rPr>
              <a:t> </a:t>
            </a:r>
            <a:r>
              <a:rPr lang="fr-FR" sz="4000" b="1" dirty="0" err="1">
                <a:solidFill>
                  <a:srgbClr val="3F3F3F"/>
                </a:solidFill>
                <a:ea typeface="+mn-ea"/>
                <a:cs typeface="Times New Roman" pitchFamily="18" charset="0"/>
              </a:rPr>
              <a:t>Bundling</a:t>
            </a:r>
            <a:r>
              <a:rPr lang="fr-FR" sz="4000" b="1" dirty="0">
                <a:solidFill>
                  <a:srgbClr val="3F3F3F"/>
                </a:solidFill>
                <a:ea typeface="+mn-ea"/>
                <a:cs typeface="Times New Roman" pitchFamily="18" charset="0"/>
              </a:rPr>
              <a:t> - </a:t>
            </a:r>
            <a:r>
              <a:rPr lang="fr-FR" sz="4000" b="1" dirty="0" err="1">
                <a:solidFill>
                  <a:srgbClr val="3F3F3F"/>
                </a:solidFill>
                <a:ea typeface="+mn-ea"/>
                <a:cs typeface="Times New Roman" pitchFamily="18" charset="0"/>
              </a:rPr>
              <a:t>Concerns</a:t>
            </a:r>
            <a:r>
              <a:rPr lang="fr-FR" sz="3600" b="1" dirty="0">
                <a:solidFill>
                  <a:srgbClr val="3F3F3F"/>
                </a:solidFill>
                <a:ea typeface="+mn-ea"/>
                <a:cs typeface="Times New Roman" pitchFamily="18" charset="0"/>
              </a:rPr>
              <a:t/>
            </a:r>
            <a:br>
              <a:rPr lang="fr-FR" sz="3600" b="1" dirty="0">
                <a:solidFill>
                  <a:srgbClr val="3F3F3F"/>
                </a:solidFill>
                <a:ea typeface="+mn-ea"/>
                <a:cs typeface="Times New Roman" pitchFamily="18" charset="0"/>
              </a:rPr>
            </a:br>
            <a:endParaRPr lang="en-US" dirty="0"/>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30</a:t>
            </a:fld>
            <a:endParaRPr lang="en-US" dirty="0">
              <a:solidFill>
                <a:srgbClr val="1F497D">
                  <a:lumMod val="50000"/>
                </a:srgbClr>
              </a:solidFill>
            </a:endParaRPr>
          </a:p>
        </p:txBody>
      </p:sp>
    </p:spTree>
    <p:extLst>
      <p:ext uri="{BB962C8B-B14F-4D97-AF65-F5344CB8AC3E}">
        <p14:creationId xmlns:p14="http://schemas.microsoft.com/office/powerpoint/2010/main" val="2019796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533400" y="1358900"/>
            <a:ext cx="8610600" cy="4364038"/>
          </a:xfrm>
          <a:prstGeom prst="rect">
            <a:avLst/>
          </a:prstGeom>
        </p:spPr>
        <p:txBody>
          <a:bodyPr wrap="square">
            <a:spAutoFit/>
          </a:bodyPr>
          <a:lstStyle/>
          <a:p>
            <a:pPr marL="400050" indent="-400050"/>
            <a:r>
              <a:rPr lang="en-US" sz="2800" dirty="0">
                <a:solidFill>
                  <a:srgbClr val="000000"/>
                </a:solidFill>
              </a:rPr>
              <a:t>Limited number of reported bundling activity – 12 contracts in </a:t>
            </a:r>
            <a:r>
              <a:rPr lang="en-US" sz="2800" dirty="0" smtClean="0">
                <a:solidFill>
                  <a:srgbClr val="000000"/>
                </a:solidFill>
              </a:rPr>
              <a:t>FY16</a:t>
            </a:r>
            <a:endParaRPr lang="en-US" sz="2800" dirty="0">
              <a:solidFill>
                <a:srgbClr val="000000"/>
              </a:solidFill>
            </a:endParaRPr>
          </a:p>
          <a:p>
            <a:pPr marL="400050" indent="-400050"/>
            <a:r>
              <a:rPr lang="en-US" sz="2800" dirty="0">
                <a:solidFill>
                  <a:srgbClr val="000000"/>
                </a:solidFill>
              </a:rPr>
              <a:t>Improved FPDS-NG Reporting Capability</a:t>
            </a:r>
          </a:p>
          <a:p>
            <a:pPr marL="857250" lvl="1" indent="-400050">
              <a:buFont typeface="Arial" panose="020B0604020202020204" pitchFamily="34" charset="0"/>
              <a:buChar char="•"/>
            </a:pPr>
            <a:r>
              <a:rPr lang="en-US" sz="2800" dirty="0">
                <a:solidFill>
                  <a:srgbClr val="000000"/>
                </a:solidFill>
              </a:rPr>
              <a:t>Required for all agencies – Consolidated and Bundled reporting</a:t>
            </a:r>
          </a:p>
          <a:p>
            <a:pPr marL="857250" lvl="1" indent="-400050">
              <a:buFont typeface="Arial" panose="020B0604020202020204" pitchFamily="34" charset="0"/>
              <a:buChar char="•"/>
            </a:pPr>
            <a:r>
              <a:rPr lang="en-US" sz="2800" dirty="0">
                <a:solidFill>
                  <a:srgbClr val="000000"/>
                </a:solidFill>
              </a:rPr>
              <a:t>Service Pack 33 on 2/3/2017</a:t>
            </a:r>
          </a:p>
          <a:p>
            <a:pPr marL="857250" lvl="1" indent="-400050">
              <a:buFont typeface="Arial" panose="020B0604020202020204" pitchFamily="34" charset="0"/>
              <a:buChar char="•"/>
            </a:pPr>
            <a:r>
              <a:rPr lang="en-US" sz="2600" dirty="0" smtClean="0">
                <a:solidFill>
                  <a:srgbClr val="000000"/>
                </a:solidFill>
                <a:hlinkClick r:id="rId3"/>
              </a:rPr>
              <a:t>https://www.fpds.gov/wiki/index.php/V1.4_SP_33.0</a:t>
            </a:r>
            <a:endParaRPr lang="en-US" sz="2600" dirty="0" smtClean="0">
              <a:solidFill>
                <a:srgbClr val="000000"/>
              </a:solidFill>
            </a:endParaRPr>
          </a:p>
          <a:p>
            <a:pPr marL="857250" lvl="1" indent="-400050">
              <a:buFont typeface="Arial" panose="020B0604020202020204" pitchFamily="34" charset="0"/>
              <a:buChar char="•"/>
            </a:pPr>
            <a:r>
              <a:rPr lang="en-US" sz="2800" dirty="0">
                <a:latin typeface="Calibri" panose="020F0502020204030204" pitchFamily="34" charset="0"/>
              </a:rPr>
              <a:t>FAR Case 2014-015 Consolidation of Contract Requirements Phase 1</a:t>
            </a:r>
            <a:endParaRPr lang="en-US" sz="2600" dirty="0">
              <a:latin typeface="Calibri" panose="020F0502020204030204" pitchFamily="34" charset="0"/>
            </a:endParaRPr>
          </a:p>
        </p:txBody>
      </p:sp>
      <p:sp>
        <p:nvSpPr>
          <p:cNvPr id="2" name="Title 1"/>
          <p:cNvSpPr>
            <a:spLocks noGrp="1"/>
          </p:cNvSpPr>
          <p:nvPr>
            <p:ph type="title"/>
          </p:nvPr>
        </p:nvSpPr>
        <p:spPr/>
        <p:txBody>
          <a:bodyPr>
            <a:normAutofit fontScale="90000"/>
          </a:bodyPr>
          <a:lstStyle/>
          <a:p>
            <a:pPr lvl="0" algn="l">
              <a:spcBef>
                <a:spcPts val="0"/>
              </a:spcBef>
            </a:pPr>
            <a:r>
              <a:rPr lang="fr-FR" sz="4000" b="1" dirty="0" err="1">
                <a:solidFill>
                  <a:srgbClr val="3F3F3F"/>
                </a:solidFill>
                <a:ea typeface="+mn-ea"/>
                <a:cs typeface="Times New Roman" pitchFamily="18" charset="0"/>
              </a:rPr>
              <a:t>Contract</a:t>
            </a:r>
            <a:r>
              <a:rPr lang="fr-FR" sz="4000" b="1" dirty="0">
                <a:solidFill>
                  <a:srgbClr val="3F3F3F"/>
                </a:solidFill>
                <a:ea typeface="+mn-ea"/>
                <a:cs typeface="Times New Roman" pitchFamily="18" charset="0"/>
              </a:rPr>
              <a:t> </a:t>
            </a:r>
            <a:r>
              <a:rPr lang="fr-FR" sz="4000" b="1" dirty="0" err="1">
                <a:solidFill>
                  <a:srgbClr val="3F3F3F"/>
                </a:solidFill>
                <a:ea typeface="+mn-ea"/>
                <a:cs typeface="Times New Roman" pitchFamily="18" charset="0"/>
              </a:rPr>
              <a:t>Bundling</a:t>
            </a:r>
            <a:r>
              <a:rPr lang="fr-FR" sz="4000" b="1" dirty="0">
                <a:solidFill>
                  <a:srgbClr val="3F3F3F"/>
                </a:solidFill>
                <a:ea typeface="+mn-ea"/>
                <a:cs typeface="Times New Roman" pitchFamily="18" charset="0"/>
              </a:rPr>
              <a:t> - Trends</a:t>
            </a:r>
            <a:r>
              <a:rPr lang="fr-FR" sz="3600" b="1" dirty="0">
                <a:solidFill>
                  <a:srgbClr val="3F3F3F"/>
                </a:solidFill>
                <a:ea typeface="+mn-ea"/>
                <a:cs typeface="Times New Roman" pitchFamily="18" charset="0"/>
              </a:rPr>
              <a:t/>
            </a:r>
            <a:br>
              <a:rPr lang="fr-FR" sz="3600" b="1" dirty="0">
                <a:solidFill>
                  <a:srgbClr val="3F3F3F"/>
                </a:solidFill>
                <a:ea typeface="+mn-ea"/>
                <a:cs typeface="Times New Roman" pitchFamily="18" charset="0"/>
              </a:rPr>
            </a:br>
            <a:endParaRPr lang="en-US" dirty="0"/>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31</a:t>
            </a:fld>
            <a:endParaRPr lang="en-US" dirty="0">
              <a:solidFill>
                <a:srgbClr val="1F497D">
                  <a:lumMod val="50000"/>
                </a:srgbClr>
              </a:solidFill>
            </a:endParaRPr>
          </a:p>
        </p:txBody>
      </p:sp>
    </p:spTree>
    <p:extLst>
      <p:ext uri="{BB962C8B-B14F-4D97-AF65-F5344CB8AC3E}">
        <p14:creationId xmlns:p14="http://schemas.microsoft.com/office/powerpoint/2010/main" val="3655282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spcBef>
                <a:spcPts val="0"/>
              </a:spcBef>
            </a:pPr>
            <a:r>
              <a:rPr lang="fr-FR" sz="4000" b="1" dirty="0" err="1">
                <a:solidFill>
                  <a:srgbClr val="3F3F3F"/>
                </a:solidFill>
                <a:ea typeface="+mn-ea"/>
                <a:cs typeface="Times New Roman" pitchFamily="18" charset="0"/>
              </a:rPr>
              <a:t>Contract</a:t>
            </a:r>
            <a:r>
              <a:rPr lang="fr-FR" sz="4000" b="1" dirty="0">
                <a:solidFill>
                  <a:srgbClr val="3F3F3F"/>
                </a:solidFill>
                <a:ea typeface="+mn-ea"/>
                <a:cs typeface="Times New Roman" pitchFamily="18" charset="0"/>
              </a:rPr>
              <a:t> </a:t>
            </a:r>
            <a:r>
              <a:rPr lang="fr-FR" sz="4000" b="1" dirty="0" err="1">
                <a:solidFill>
                  <a:srgbClr val="3F3F3F"/>
                </a:solidFill>
                <a:ea typeface="+mn-ea"/>
                <a:cs typeface="Times New Roman" pitchFamily="18" charset="0"/>
              </a:rPr>
              <a:t>Bundling</a:t>
            </a:r>
            <a:r>
              <a:rPr lang="fr-FR" sz="4000" b="1" dirty="0">
                <a:solidFill>
                  <a:srgbClr val="3F3F3F"/>
                </a:solidFill>
                <a:ea typeface="+mn-ea"/>
                <a:cs typeface="Times New Roman" pitchFamily="18" charset="0"/>
              </a:rPr>
              <a:t> - Trends</a:t>
            </a:r>
            <a:r>
              <a:rPr lang="fr-FR" sz="3600" b="1" dirty="0">
                <a:solidFill>
                  <a:srgbClr val="3F3F3F"/>
                </a:solidFill>
                <a:ea typeface="+mn-ea"/>
                <a:cs typeface="Times New Roman" pitchFamily="18" charset="0"/>
              </a:rPr>
              <a:t/>
            </a:r>
            <a:br>
              <a:rPr lang="fr-FR" sz="3600" b="1" dirty="0">
                <a:solidFill>
                  <a:srgbClr val="3F3F3F"/>
                </a:solidFill>
                <a:ea typeface="+mn-ea"/>
                <a:cs typeface="Times New Roman" pitchFamily="18" charset="0"/>
              </a:rPr>
            </a:br>
            <a:endParaRPr lang="en-US" dirty="0"/>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32</a:t>
            </a:fld>
            <a:endParaRPr lang="en-US" dirty="0">
              <a:solidFill>
                <a:srgbClr val="1F497D">
                  <a:lumMod val="50000"/>
                </a:srgbClr>
              </a:solidFill>
            </a:endParaRPr>
          </a:p>
        </p:txBody>
      </p:sp>
      <p:sp>
        <p:nvSpPr>
          <p:cNvPr id="5" name="Content Placeholder 4"/>
          <p:cNvSpPr>
            <a:spLocks noGrp="1"/>
          </p:cNvSpPr>
          <p:nvPr>
            <p:ph idx="4294967295"/>
          </p:nvPr>
        </p:nvSpPr>
        <p:spPr>
          <a:xfrm>
            <a:off x="457200" y="1358900"/>
            <a:ext cx="8686800" cy="4314825"/>
          </a:xfrm>
          <a:prstGeom prst="rect">
            <a:avLst/>
          </a:prstGeom>
        </p:spPr>
        <p:txBody>
          <a:bodyPr wrap="square">
            <a:spAutoFit/>
          </a:bodyPr>
          <a:lstStyle/>
          <a:p>
            <a:pPr marL="400050" indent="-400050"/>
            <a:r>
              <a:rPr lang="en-US" sz="2800" dirty="0" smtClean="0">
                <a:solidFill>
                  <a:srgbClr val="000000"/>
                </a:solidFill>
              </a:rPr>
              <a:t>Increased </a:t>
            </a:r>
            <a:r>
              <a:rPr lang="en-US" sz="2800" dirty="0">
                <a:solidFill>
                  <a:srgbClr val="000000"/>
                </a:solidFill>
              </a:rPr>
              <a:t>authorities for OSDBUs (FAR Case 2017-008)</a:t>
            </a:r>
          </a:p>
          <a:p>
            <a:pPr marL="857250" lvl="1" indent="-400050">
              <a:buFont typeface="Arial" panose="020B0604020202020204" pitchFamily="34" charset="0"/>
              <a:buChar char="•"/>
            </a:pPr>
            <a:r>
              <a:rPr lang="en-US" sz="2800" dirty="0">
                <a:solidFill>
                  <a:srgbClr val="000000"/>
                </a:solidFill>
              </a:rPr>
              <a:t>Annual reviews of consolidated/bundled </a:t>
            </a:r>
            <a:r>
              <a:rPr lang="en-US" sz="2800" dirty="0" smtClean="0">
                <a:solidFill>
                  <a:srgbClr val="000000"/>
                </a:solidFill>
              </a:rPr>
              <a:t>documentation</a:t>
            </a:r>
            <a:endParaRPr lang="en-US" sz="2800" dirty="0">
              <a:solidFill>
                <a:srgbClr val="000000"/>
              </a:solidFill>
            </a:endParaRPr>
          </a:p>
          <a:p>
            <a:pPr marL="857250" lvl="1" indent="-400050">
              <a:buFont typeface="Arial" panose="020B0604020202020204" pitchFamily="34" charset="0"/>
              <a:buChar char="•"/>
            </a:pPr>
            <a:r>
              <a:rPr lang="en-US" sz="2800" dirty="0">
                <a:solidFill>
                  <a:srgbClr val="000000"/>
                </a:solidFill>
              </a:rPr>
              <a:t>Increased collaboration with Procurement Center Representatives</a:t>
            </a:r>
          </a:p>
          <a:p>
            <a:pPr marL="857250" lvl="1" indent="-400050">
              <a:buFont typeface="Arial" panose="020B0604020202020204" pitchFamily="34" charset="0"/>
              <a:buChar char="•"/>
            </a:pPr>
            <a:r>
              <a:rPr lang="en-US" sz="2800" dirty="0">
                <a:solidFill>
                  <a:srgbClr val="000000"/>
                </a:solidFill>
              </a:rPr>
              <a:t>Assignment of SB Technical Advisor to pair and assist PCRs</a:t>
            </a:r>
          </a:p>
          <a:p>
            <a:pPr marL="1314450" lvl="2" indent="-400050"/>
            <a:r>
              <a:rPr lang="en-US" sz="2800" dirty="0">
                <a:solidFill>
                  <a:srgbClr val="000000"/>
                </a:solidFill>
              </a:rPr>
              <a:t>Full time, qualified, trained, familiar with </a:t>
            </a:r>
            <a:r>
              <a:rPr lang="en-US" sz="2800" dirty="0" smtClean="0">
                <a:solidFill>
                  <a:srgbClr val="000000"/>
                </a:solidFill>
              </a:rPr>
              <a:t>requirements</a:t>
            </a:r>
            <a:endParaRPr lang="en-US" sz="2800" dirty="0">
              <a:solidFill>
                <a:srgbClr val="000000"/>
              </a:solidFill>
            </a:endParaRPr>
          </a:p>
        </p:txBody>
      </p:sp>
    </p:spTree>
    <p:extLst>
      <p:ext uri="{BB962C8B-B14F-4D97-AF65-F5344CB8AC3E}">
        <p14:creationId xmlns:p14="http://schemas.microsoft.com/office/powerpoint/2010/main" val="6114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57200" y="1358900"/>
            <a:ext cx="8686800" cy="3367088"/>
          </a:xfrm>
          <a:prstGeom prst="rect">
            <a:avLst/>
          </a:prstGeom>
        </p:spPr>
        <p:txBody>
          <a:bodyPr wrap="square">
            <a:spAutoFit/>
          </a:bodyPr>
          <a:lstStyle/>
          <a:p>
            <a:pPr marL="857250" lvl="1" indent="-400050">
              <a:buFont typeface="Arial" panose="020B0604020202020204" pitchFamily="34" charset="0"/>
              <a:buChar char="•"/>
            </a:pPr>
            <a:r>
              <a:rPr lang="en-US" sz="2800" dirty="0" smtClean="0">
                <a:solidFill>
                  <a:srgbClr val="000000"/>
                </a:solidFill>
              </a:rPr>
              <a:t>Annual </a:t>
            </a:r>
            <a:r>
              <a:rPr lang="en-US" sz="2800" dirty="0">
                <a:solidFill>
                  <a:srgbClr val="000000"/>
                </a:solidFill>
              </a:rPr>
              <a:t>Assessment Reporting to Agency Head and SBA</a:t>
            </a:r>
          </a:p>
          <a:p>
            <a:pPr marL="1314450" lvl="2" indent="-400050"/>
            <a:r>
              <a:rPr lang="en-US" sz="2800" dirty="0">
                <a:solidFill>
                  <a:srgbClr val="000000"/>
                </a:solidFill>
              </a:rPr>
              <a:t>Fair share of opportunities</a:t>
            </a:r>
          </a:p>
          <a:p>
            <a:pPr marL="1314450" lvl="2" indent="-400050"/>
            <a:r>
              <a:rPr lang="en-US" sz="2800" dirty="0">
                <a:solidFill>
                  <a:srgbClr val="000000"/>
                </a:solidFill>
              </a:rPr>
              <a:t>Adequacy of consolidated/bundled documentation and justifications</a:t>
            </a:r>
          </a:p>
          <a:p>
            <a:pPr marL="1314450" lvl="2" indent="-400050"/>
            <a:r>
              <a:rPr lang="en-US" sz="2800" dirty="0">
                <a:solidFill>
                  <a:srgbClr val="000000"/>
                </a:solidFill>
              </a:rPr>
              <a:t>Mitigating actions </a:t>
            </a:r>
          </a:p>
          <a:p>
            <a:pPr marL="57150" lvl="0" indent="0">
              <a:spcBef>
                <a:spcPts val="0"/>
              </a:spcBef>
              <a:buNone/>
            </a:pPr>
            <a:endParaRPr lang="en-US" sz="2800" dirty="0" smtClean="0">
              <a:latin typeface="+mn-lt"/>
            </a:endParaRPr>
          </a:p>
        </p:txBody>
      </p:sp>
      <p:sp>
        <p:nvSpPr>
          <p:cNvPr id="2" name="Title 1"/>
          <p:cNvSpPr>
            <a:spLocks noGrp="1"/>
          </p:cNvSpPr>
          <p:nvPr>
            <p:ph type="title"/>
          </p:nvPr>
        </p:nvSpPr>
        <p:spPr/>
        <p:txBody>
          <a:bodyPr>
            <a:normAutofit fontScale="90000"/>
          </a:bodyPr>
          <a:lstStyle/>
          <a:p>
            <a:pPr algn="l"/>
            <a:r>
              <a:rPr lang="fr-FR" sz="4000" b="1" dirty="0" err="1">
                <a:solidFill>
                  <a:srgbClr val="3F3F3F"/>
                </a:solidFill>
              </a:rPr>
              <a:t>Contract</a:t>
            </a:r>
            <a:r>
              <a:rPr lang="fr-FR" sz="4000" b="1" dirty="0">
                <a:solidFill>
                  <a:srgbClr val="3F3F3F"/>
                </a:solidFill>
              </a:rPr>
              <a:t> </a:t>
            </a:r>
            <a:r>
              <a:rPr lang="fr-FR" sz="4000" b="1" dirty="0" err="1">
                <a:solidFill>
                  <a:srgbClr val="3F3F3F"/>
                </a:solidFill>
              </a:rPr>
              <a:t>Bundling</a:t>
            </a:r>
            <a:r>
              <a:rPr lang="fr-FR" sz="4000" b="1" dirty="0">
                <a:solidFill>
                  <a:srgbClr val="3F3F3F"/>
                </a:solidFill>
              </a:rPr>
              <a:t> - Trends</a:t>
            </a:r>
            <a:r>
              <a:rPr lang="fr-FR" b="1" dirty="0">
                <a:solidFill>
                  <a:srgbClr val="3F3F3F"/>
                </a:solidFill>
              </a:rPr>
              <a:t/>
            </a:r>
            <a:br>
              <a:rPr lang="fr-FR" b="1" dirty="0">
                <a:solidFill>
                  <a:srgbClr val="3F3F3F"/>
                </a:solidFill>
              </a:rPr>
            </a:br>
            <a:endParaRPr lang="en-US" dirty="0"/>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33</a:t>
            </a:fld>
            <a:endParaRPr lang="en-US" dirty="0">
              <a:solidFill>
                <a:srgbClr val="1F497D">
                  <a:lumMod val="50000"/>
                </a:srgbClr>
              </a:solidFill>
            </a:endParaRPr>
          </a:p>
        </p:txBody>
      </p:sp>
    </p:spTree>
    <p:extLst>
      <p:ext uri="{BB962C8B-B14F-4D97-AF65-F5344CB8AC3E}">
        <p14:creationId xmlns:p14="http://schemas.microsoft.com/office/powerpoint/2010/main" val="800624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715631"/>
            <a:ext cx="8610600" cy="2246769"/>
          </a:xfrm>
          <a:prstGeom prst="rect">
            <a:avLst/>
          </a:prstGeom>
        </p:spPr>
        <p:txBody>
          <a:bodyPr wrap="square">
            <a:spAutoFit/>
          </a:bodyPr>
          <a:lstStyle/>
          <a:p>
            <a:pPr marL="57150" lvl="0" indent="0">
              <a:spcBef>
                <a:spcPts val="0"/>
              </a:spcBef>
              <a:buNone/>
            </a:pPr>
            <a:r>
              <a:rPr lang="en-US" sz="2800" dirty="0" smtClean="0">
                <a:latin typeface="+mn-lt"/>
              </a:rPr>
              <a:t>15 U.S.C. Section 644(p)(4)(B) requires SBA to submit report on contract bundling to House and Senate Committees on Small Business </a:t>
            </a:r>
          </a:p>
          <a:p>
            <a:pPr marL="57150" lvl="0" indent="0">
              <a:spcBef>
                <a:spcPts val="0"/>
              </a:spcBef>
              <a:buNone/>
            </a:pPr>
            <a:r>
              <a:rPr lang="en-US" sz="2800" dirty="0" smtClean="0">
                <a:latin typeface="+mn-lt"/>
              </a:rPr>
              <a:t> </a:t>
            </a:r>
          </a:p>
          <a:p>
            <a:pPr marL="571500" lvl="0" indent="-514350">
              <a:spcBef>
                <a:spcPts val="0"/>
              </a:spcBef>
              <a:buFont typeface="+mj-lt"/>
              <a:buAutoNum type="alphaUcPeriod"/>
            </a:pPr>
            <a:r>
              <a:rPr lang="en-US" sz="2800" dirty="0" smtClean="0">
                <a:latin typeface="+mn-lt"/>
              </a:rPr>
              <a:t>Number of displaced SB concerns by NAICS</a:t>
            </a:r>
          </a:p>
        </p:txBody>
      </p:sp>
      <p:sp>
        <p:nvSpPr>
          <p:cNvPr id="2" name="Title 1"/>
          <p:cNvSpPr>
            <a:spLocks noGrp="1"/>
          </p:cNvSpPr>
          <p:nvPr>
            <p:ph type="title"/>
          </p:nvPr>
        </p:nvSpPr>
        <p:spPr/>
        <p:txBody>
          <a:bodyPr>
            <a:normAutofit fontScale="90000"/>
          </a:bodyPr>
          <a:lstStyle/>
          <a:p>
            <a:pPr algn="ctr"/>
            <a:r>
              <a:rPr lang="en-US" sz="3600" dirty="0" smtClean="0">
                <a:latin typeface="+mj-lt"/>
              </a:rPr>
              <a:t>Annual Contract Bundling </a:t>
            </a:r>
            <a:br>
              <a:rPr lang="en-US" sz="3600" dirty="0" smtClean="0">
                <a:latin typeface="+mj-lt"/>
              </a:rPr>
            </a:br>
            <a:r>
              <a:rPr lang="en-US" sz="3600" dirty="0" smtClean="0">
                <a:latin typeface="+mj-lt"/>
              </a:rPr>
              <a:t>Report to Congress</a:t>
            </a:r>
            <a:endParaRPr lang="en-US" sz="3600" dirty="0">
              <a:latin typeface="+mj-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34</a:t>
            </a:fld>
            <a:endParaRPr lang="en-US" dirty="0">
              <a:solidFill>
                <a:srgbClr val="1F497D">
                  <a:lumMod val="50000"/>
                </a:srgbClr>
              </a:solidFill>
            </a:endParaRPr>
          </a:p>
        </p:txBody>
      </p:sp>
    </p:spTree>
    <p:extLst>
      <p:ext uri="{BB962C8B-B14F-4D97-AF65-F5344CB8AC3E}">
        <p14:creationId xmlns:p14="http://schemas.microsoft.com/office/powerpoint/2010/main" val="37379559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358205"/>
            <a:ext cx="8610600" cy="4832092"/>
          </a:xfrm>
          <a:prstGeom prst="rect">
            <a:avLst/>
          </a:prstGeom>
        </p:spPr>
        <p:txBody>
          <a:bodyPr wrap="square">
            <a:spAutoFit/>
          </a:bodyPr>
          <a:lstStyle/>
          <a:p>
            <a:pPr marL="571500" lvl="0" indent="-514350">
              <a:spcBef>
                <a:spcPts val="0"/>
              </a:spcBef>
              <a:buFont typeface="+mj-lt"/>
              <a:buAutoNum type="alphaUcPeriod" startAt="2"/>
            </a:pPr>
            <a:r>
              <a:rPr lang="en-US" sz="2800" dirty="0" smtClean="0">
                <a:latin typeface="+mn-lt"/>
              </a:rPr>
              <a:t>Description </a:t>
            </a:r>
            <a:r>
              <a:rPr lang="en-US" sz="2800" dirty="0">
                <a:latin typeface="+mn-lt"/>
              </a:rPr>
              <a:t>of the activities </a:t>
            </a:r>
            <a:r>
              <a:rPr lang="en-US" sz="2800" dirty="0" smtClean="0">
                <a:latin typeface="+mn-lt"/>
              </a:rPr>
              <a:t>with respect </a:t>
            </a:r>
            <a:r>
              <a:rPr lang="en-US" sz="2800" dirty="0">
                <a:latin typeface="+mn-lt"/>
              </a:rPr>
              <a:t>to previously bundled contracts </a:t>
            </a:r>
            <a:r>
              <a:rPr lang="en-US" sz="2800" dirty="0" smtClean="0">
                <a:latin typeface="+mn-lt"/>
              </a:rPr>
              <a:t>during </a:t>
            </a:r>
            <a:r>
              <a:rPr lang="en-US" sz="2800" dirty="0">
                <a:latin typeface="+mn-lt"/>
              </a:rPr>
              <a:t>the preceding year, including— </a:t>
            </a:r>
          </a:p>
          <a:p>
            <a:pPr lvl="1">
              <a:spcBef>
                <a:spcPts val="0"/>
              </a:spcBef>
            </a:pPr>
            <a:r>
              <a:rPr lang="en-US" sz="2800" dirty="0">
                <a:latin typeface="+mn-lt"/>
              </a:rPr>
              <a:t>number and total dollar amount of all bundled contracts</a:t>
            </a:r>
          </a:p>
          <a:p>
            <a:pPr lvl="1">
              <a:spcBef>
                <a:spcPts val="0"/>
              </a:spcBef>
            </a:pPr>
            <a:r>
              <a:rPr lang="en-US" sz="2800" dirty="0">
                <a:latin typeface="+mn-lt"/>
              </a:rPr>
              <a:t>  For each bundled contract:</a:t>
            </a:r>
          </a:p>
          <a:p>
            <a:pPr marL="1371600" lvl="2" indent="-514350">
              <a:spcBef>
                <a:spcPts val="0"/>
              </a:spcBef>
            </a:pPr>
            <a:r>
              <a:rPr lang="en-US" sz="2800" dirty="0">
                <a:latin typeface="+mn-lt"/>
              </a:rPr>
              <a:t>Justification for the bundling of contract requirements; </a:t>
            </a:r>
          </a:p>
          <a:p>
            <a:pPr marL="1371600" lvl="2" indent="-514350">
              <a:spcBef>
                <a:spcPts val="0"/>
              </a:spcBef>
            </a:pPr>
            <a:r>
              <a:rPr lang="en-US" sz="2800" dirty="0">
                <a:latin typeface="+mn-lt"/>
              </a:rPr>
              <a:t>Cost savings realized by bundling the contract requirements over the life of the contract; </a:t>
            </a:r>
          </a:p>
          <a:p>
            <a:pPr marL="1371600" lvl="2" indent="-514350">
              <a:spcBef>
                <a:spcPts val="0"/>
              </a:spcBef>
            </a:pPr>
            <a:r>
              <a:rPr lang="en-US" sz="2800" dirty="0">
                <a:latin typeface="+mn-lt"/>
              </a:rPr>
              <a:t>Projections of continued cost </a:t>
            </a:r>
            <a:r>
              <a:rPr lang="en-US" sz="2800" dirty="0" smtClean="0">
                <a:latin typeface="+mn-lt"/>
              </a:rPr>
              <a:t>savings</a:t>
            </a:r>
            <a:endParaRPr lang="en-US" sz="2800" dirty="0">
              <a:latin typeface="+mn-lt"/>
            </a:endParaRPr>
          </a:p>
        </p:txBody>
      </p:sp>
      <p:sp>
        <p:nvSpPr>
          <p:cNvPr id="2" name="Title 1"/>
          <p:cNvSpPr>
            <a:spLocks noGrp="1"/>
          </p:cNvSpPr>
          <p:nvPr>
            <p:ph type="title"/>
          </p:nvPr>
        </p:nvSpPr>
        <p:spPr/>
        <p:txBody>
          <a:bodyPr>
            <a:normAutofit fontScale="90000"/>
          </a:bodyPr>
          <a:lstStyle/>
          <a:p>
            <a:pPr algn="ctr"/>
            <a:r>
              <a:rPr lang="en-US" sz="3600" dirty="0" smtClean="0">
                <a:latin typeface="+mn-lt"/>
              </a:rPr>
              <a:t>Annual Contract Bundling </a:t>
            </a:r>
            <a:br>
              <a:rPr lang="en-US" sz="3600" dirty="0" smtClean="0">
                <a:latin typeface="+mn-lt"/>
              </a:rPr>
            </a:br>
            <a:r>
              <a:rPr lang="en-US" sz="3600" dirty="0" smtClean="0">
                <a:latin typeface="+mn-lt"/>
              </a:rPr>
              <a:t>Report to Congress</a:t>
            </a: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35</a:t>
            </a:fld>
            <a:endParaRPr lang="en-US" dirty="0">
              <a:solidFill>
                <a:srgbClr val="1F497D">
                  <a:lumMod val="50000"/>
                </a:srgbClr>
              </a:solidFill>
            </a:endParaRPr>
          </a:p>
        </p:txBody>
      </p:sp>
    </p:spTree>
    <p:extLst>
      <p:ext uri="{BB962C8B-B14F-4D97-AF65-F5344CB8AC3E}">
        <p14:creationId xmlns:p14="http://schemas.microsoft.com/office/powerpoint/2010/main" val="1125799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358205"/>
            <a:ext cx="8610600" cy="4401205"/>
          </a:xfrm>
          <a:prstGeom prst="rect">
            <a:avLst/>
          </a:prstGeom>
        </p:spPr>
        <p:txBody>
          <a:bodyPr wrap="square">
            <a:spAutoFit/>
          </a:bodyPr>
          <a:lstStyle/>
          <a:p>
            <a:pPr marL="571500" lvl="0" indent="-514350">
              <a:spcBef>
                <a:spcPts val="0"/>
              </a:spcBef>
              <a:buAutoNum type="alphaUcPeriod" startAt="3"/>
            </a:pPr>
            <a:r>
              <a:rPr lang="en-US" sz="2800" dirty="0" smtClean="0">
                <a:latin typeface="+mn-lt"/>
              </a:rPr>
              <a:t>Compliance </a:t>
            </a:r>
            <a:r>
              <a:rPr lang="en-US" sz="2800" dirty="0">
                <a:latin typeface="+mn-lt"/>
              </a:rPr>
              <a:t>with the contracting agency’s small </a:t>
            </a:r>
            <a:r>
              <a:rPr lang="en-US" sz="2800" dirty="0" smtClean="0">
                <a:latin typeface="+mn-lt"/>
              </a:rPr>
              <a:t>business </a:t>
            </a:r>
            <a:r>
              <a:rPr lang="en-US" sz="2800" dirty="0">
                <a:latin typeface="+mn-lt"/>
              </a:rPr>
              <a:t>subcontracting plan, including the total </a:t>
            </a:r>
            <a:r>
              <a:rPr lang="en-US" sz="2800" dirty="0" smtClean="0">
                <a:latin typeface="+mn-lt"/>
              </a:rPr>
              <a:t>dollar </a:t>
            </a:r>
            <a:r>
              <a:rPr lang="en-US" sz="2800" dirty="0">
                <a:latin typeface="+mn-lt"/>
              </a:rPr>
              <a:t>value awarded to small business concerns as </a:t>
            </a:r>
            <a:r>
              <a:rPr lang="en-US" sz="2800" dirty="0" smtClean="0">
                <a:latin typeface="+mn-lt"/>
              </a:rPr>
              <a:t>subcontractors </a:t>
            </a:r>
            <a:r>
              <a:rPr lang="en-US" sz="2800" dirty="0">
                <a:latin typeface="+mn-lt"/>
              </a:rPr>
              <a:t>and the total dollar value previously </a:t>
            </a:r>
            <a:r>
              <a:rPr lang="en-US" sz="2800" dirty="0" smtClean="0">
                <a:latin typeface="+mn-lt"/>
              </a:rPr>
              <a:t>awarded </a:t>
            </a:r>
            <a:r>
              <a:rPr lang="en-US" sz="2800" dirty="0">
                <a:latin typeface="+mn-lt"/>
              </a:rPr>
              <a:t>to small business concerns as prime </a:t>
            </a:r>
            <a:r>
              <a:rPr lang="en-US" sz="2800" dirty="0" smtClean="0">
                <a:latin typeface="+mn-lt"/>
              </a:rPr>
              <a:t>contractors</a:t>
            </a:r>
          </a:p>
          <a:p>
            <a:pPr marL="571500" lvl="0" indent="-514350">
              <a:spcBef>
                <a:spcPts val="0"/>
              </a:spcBef>
              <a:buAutoNum type="alphaUcPeriod" startAt="3"/>
            </a:pPr>
            <a:r>
              <a:rPr lang="en-US" sz="2800" dirty="0" smtClean="0">
                <a:latin typeface="+mn-lt"/>
              </a:rPr>
              <a:t>Impact </a:t>
            </a:r>
            <a:r>
              <a:rPr lang="en-US" sz="2800" dirty="0">
                <a:latin typeface="+mn-lt"/>
              </a:rPr>
              <a:t>of bundling contract requirements on SBCs </a:t>
            </a:r>
            <a:r>
              <a:rPr lang="en-US" sz="2800" dirty="0" smtClean="0">
                <a:latin typeface="+mn-lt"/>
              </a:rPr>
              <a:t>unable </a:t>
            </a:r>
            <a:r>
              <a:rPr lang="en-US" sz="2800" dirty="0">
                <a:latin typeface="+mn-lt"/>
              </a:rPr>
              <a:t>to compete as prime contractors and </a:t>
            </a:r>
            <a:r>
              <a:rPr lang="en-US" sz="2800" dirty="0" smtClean="0">
                <a:latin typeface="+mn-lt"/>
              </a:rPr>
              <a:t>industries </a:t>
            </a:r>
            <a:r>
              <a:rPr lang="en-US" sz="2800" dirty="0">
                <a:latin typeface="+mn-lt"/>
              </a:rPr>
              <a:t>of such SBCs.</a:t>
            </a:r>
          </a:p>
          <a:p>
            <a:pPr marL="571500" lvl="0" indent="-514350">
              <a:spcBef>
                <a:spcPts val="0"/>
              </a:spcBef>
              <a:buFont typeface="+mj-lt"/>
              <a:buAutoNum type="alphaUcPeriod"/>
            </a:pPr>
            <a:endParaRPr lang="en-US" sz="2800" dirty="0" smtClean="0">
              <a:latin typeface="+mn-lt"/>
            </a:endParaRPr>
          </a:p>
        </p:txBody>
      </p:sp>
      <p:sp>
        <p:nvSpPr>
          <p:cNvPr id="2" name="Title 1"/>
          <p:cNvSpPr>
            <a:spLocks noGrp="1"/>
          </p:cNvSpPr>
          <p:nvPr>
            <p:ph type="title"/>
          </p:nvPr>
        </p:nvSpPr>
        <p:spPr/>
        <p:txBody>
          <a:bodyPr>
            <a:normAutofit fontScale="90000"/>
          </a:bodyPr>
          <a:lstStyle/>
          <a:p>
            <a:pPr algn="ctr"/>
            <a:r>
              <a:rPr lang="en-US" sz="3600" dirty="0" smtClean="0">
                <a:latin typeface="+mn-lt"/>
              </a:rPr>
              <a:t>Annual Contract Bundling </a:t>
            </a:r>
            <a:br>
              <a:rPr lang="en-US" sz="3600" dirty="0" smtClean="0">
                <a:latin typeface="+mn-lt"/>
              </a:rPr>
            </a:br>
            <a:r>
              <a:rPr lang="en-US" sz="3600" dirty="0" smtClean="0">
                <a:latin typeface="+mn-lt"/>
              </a:rPr>
              <a:t>Report to Congress</a:t>
            </a: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36</a:t>
            </a:fld>
            <a:endParaRPr lang="en-US" dirty="0">
              <a:solidFill>
                <a:srgbClr val="1F497D">
                  <a:lumMod val="50000"/>
                </a:srgbClr>
              </a:solidFill>
            </a:endParaRPr>
          </a:p>
        </p:txBody>
      </p:sp>
    </p:spTree>
    <p:extLst>
      <p:ext uri="{BB962C8B-B14F-4D97-AF65-F5344CB8AC3E}">
        <p14:creationId xmlns:p14="http://schemas.microsoft.com/office/powerpoint/2010/main" val="2338326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2800" y="5257800"/>
            <a:ext cx="4953000" cy="338554"/>
          </a:xfrm>
          <a:prstGeom prst="rect">
            <a:avLst/>
          </a:prstGeom>
          <a:noFill/>
        </p:spPr>
        <p:txBody>
          <a:bodyPr wrap="square" rtlCol="0">
            <a:spAutoFit/>
          </a:bodyPr>
          <a:lstStyle/>
          <a:p>
            <a:pPr algn="ctr" fontAlgn="auto">
              <a:spcBef>
                <a:spcPts val="0"/>
              </a:spcBef>
              <a:spcAft>
                <a:spcPts val="0"/>
              </a:spcAft>
            </a:pPr>
            <a:r>
              <a:rPr lang="en-US" sz="1600" dirty="0" err="1" smtClean="0">
                <a:solidFill>
                  <a:srgbClr val="000000"/>
                </a:solidFill>
                <a:latin typeface="Calibri"/>
                <a:cs typeface="+mn-cs"/>
              </a:rPr>
              <a:t>ˡexamples</a:t>
            </a:r>
            <a:r>
              <a:rPr lang="en-US" sz="1600" dirty="0" smtClean="0">
                <a:solidFill>
                  <a:srgbClr val="000000"/>
                </a:solidFill>
                <a:latin typeface="Calibri"/>
                <a:cs typeface="+mn-cs"/>
              </a:rPr>
              <a:t> provided by Christopher E. Harris </a:t>
            </a:r>
            <a:endParaRPr lang="en-US" sz="1600" dirty="0">
              <a:solidFill>
                <a:srgbClr val="000000"/>
              </a:solidFill>
              <a:latin typeface="Calibri"/>
              <a:cs typeface="+mn-cs"/>
            </a:endParaRPr>
          </a:p>
        </p:txBody>
      </p:sp>
      <p:sp>
        <p:nvSpPr>
          <p:cNvPr id="3" name="Title 2"/>
          <p:cNvSpPr>
            <a:spLocks noGrp="1"/>
          </p:cNvSpPr>
          <p:nvPr>
            <p:ph type="title"/>
          </p:nvPr>
        </p:nvSpPr>
        <p:spPr>
          <a:xfrm>
            <a:off x="304800" y="2367171"/>
            <a:ext cx="8229600" cy="1143000"/>
          </a:xfrm>
        </p:spPr>
        <p:txBody>
          <a:bodyPr>
            <a:normAutofit fontScale="90000"/>
          </a:bodyPr>
          <a:lstStyle/>
          <a:p>
            <a:pPr>
              <a:spcBef>
                <a:spcPts val="0"/>
              </a:spcBef>
            </a:pPr>
            <a:r>
              <a:rPr lang="en-US" dirty="0">
                <a:solidFill>
                  <a:srgbClr val="000000"/>
                </a:solidFill>
                <a:cs typeface="+mn-cs"/>
              </a:rPr>
              <a:t>Consolidation &amp; Bundling</a:t>
            </a:r>
            <a:br>
              <a:rPr lang="en-US" dirty="0">
                <a:solidFill>
                  <a:srgbClr val="000000"/>
                </a:solidFill>
                <a:cs typeface="+mn-cs"/>
              </a:rPr>
            </a:br>
            <a:r>
              <a:rPr lang="en-US" sz="2400" dirty="0">
                <a:solidFill>
                  <a:srgbClr val="000000"/>
                </a:solidFill>
                <a:cs typeface="+mn-cs"/>
              </a:rPr>
              <a:t/>
            </a:r>
            <a:br>
              <a:rPr lang="en-US" sz="2400" dirty="0">
                <a:solidFill>
                  <a:srgbClr val="000000"/>
                </a:solidFill>
                <a:cs typeface="+mn-cs"/>
              </a:rPr>
            </a:br>
            <a:r>
              <a:rPr lang="en-US" sz="2400" dirty="0">
                <a:solidFill>
                  <a:srgbClr val="000000"/>
                </a:solidFill>
                <a:cs typeface="+mn-cs"/>
              </a:rPr>
              <a:t/>
            </a:r>
            <a:br>
              <a:rPr lang="en-US" sz="2400" dirty="0">
                <a:solidFill>
                  <a:srgbClr val="000000"/>
                </a:solidFill>
                <a:cs typeface="+mn-cs"/>
              </a:rPr>
            </a:br>
            <a:r>
              <a:rPr lang="en-US" sz="2400" dirty="0">
                <a:solidFill>
                  <a:srgbClr val="000000"/>
                </a:solidFill>
                <a:cs typeface="+mn-cs"/>
              </a:rPr>
              <a:t>***************</a:t>
            </a:r>
            <a:br>
              <a:rPr lang="en-US" sz="2400" dirty="0">
                <a:solidFill>
                  <a:srgbClr val="000000"/>
                </a:solidFill>
                <a:cs typeface="+mn-cs"/>
              </a:rPr>
            </a:br>
            <a:r>
              <a:rPr lang="en-US" sz="2400" dirty="0">
                <a:solidFill>
                  <a:srgbClr val="000000"/>
                </a:solidFill>
                <a:cs typeface="+mn-cs"/>
              </a:rPr>
              <a:t/>
            </a:r>
            <a:br>
              <a:rPr lang="en-US" sz="2400" dirty="0">
                <a:solidFill>
                  <a:srgbClr val="000000"/>
                </a:solidFill>
                <a:cs typeface="+mn-cs"/>
              </a:rPr>
            </a:br>
            <a:r>
              <a:rPr lang="en-US" dirty="0">
                <a:solidFill>
                  <a:srgbClr val="000000"/>
                </a:solidFill>
                <a:cs typeface="+mn-cs"/>
              </a:rPr>
              <a:t>Practical </a:t>
            </a:r>
            <a:r>
              <a:rPr lang="en-US" dirty="0" err="1">
                <a:solidFill>
                  <a:srgbClr val="000000"/>
                </a:solidFill>
                <a:cs typeface="+mn-cs"/>
              </a:rPr>
              <a:t>Applicationˡ</a:t>
            </a:r>
            <a:r>
              <a:rPr lang="en-US" dirty="0">
                <a:solidFill>
                  <a:srgbClr val="000000"/>
                </a:solidFill>
                <a:cs typeface="+mn-cs"/>
              </a:rPr>
              <a:t/>
            </a:r>
            <a:br>
              <a:rPr lang="en-US" dirty="0">
                <a:solidFill>
                  <a:srgbClr val="000000"/>
                </a:solidFill>
                <a:cs typeface="+mn-cs"/>
              </a:rPr>
            </a:br>
            <a:endParaRPr lang="en-US" dirty="0"/>
          </a:p>
        </p:txBody>
      </p:sp>
    </p:spTree>
    <p:extLst>
      <p:ext uri="{BB962C8B-B14F-4D97-AF65-F5344CB8AC3E}">
        <p14:creationId xmlns:p14="http://schemas.microsoft.com/office/powerpoint/2010/main" val="242960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bwMode="auto">
          <a:xfrm>
            <a:off x="5715000" y="3719823"/>
            <a:ext cx="1676400" cy="1351002"/>
          </a:xfrm>
          <a:prstGeom prst="ellipse">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auto" hangingPunct="0">
              <a:spcBef>
                <a:spcPts val="0"/>
              </a:spcBef>
              <a:spcAft>
                <a:spcPts val="0"/>
              </a:spcAft>
              <a:defRPr/>
            </a:pPr>
            <a:r>
              <a:rPr lang="en-US" sz="2000" kern="0" dirty="0" smtClean="0">
                <a:solidFill>
                  <a:srgbClr val="000000"/>
                </a:solidFill>
                <a:cs typeface="+mn-cs"/>
              </a:rPr>
              <a:t>Small </a:t>
            </a:r>
          </a:p>
          <a:p>
            <a:pPr algn="ctr" eaLnBrk="0" fontAlgn="auto" hangingPunct="0">
              <a:spcBef>
                <a:spcPts val="0"/>
              </a:spcBef>
              <a:spcAft>
                <a:spcPts val="0"/>
              </a:spcAft>
              <a:defRPr/>
            </a:pPr>
            <a:r>
              <a:rPr lang="en-US" sz="2000" kern="0" dirty="0" smtClean="0">
                <a:solidFill>
                  <a:srgbClr val="000000"/>
                </a:solidFill>
                <a:cs typeface="+mn-cs"/>
              </a:rPr>
              <a:t>Business</a:t>
            </a:r>
          </a:p>
        </p:txBody>
      </p:sp>
      <p:sp>
        <p:nvSpPr>
          <p:cNvPr id="7" name="Right Arrow 6" title="Transition Arrow pointing to small business"/>
          <p:cNvSpPr/>
          <p:nvPr/>
        </p:nvSpPr>
        <p:spPr bwMode="auto">
          <a:xfrm>
            <a:off x="3669792" y="3970728"/>
            <a:ext cx="978408" cy="484632"/>
          </a:xfrm>
          <a:prstGeom prst="rightArrow">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auto" hangingPunct="0">
              <a:spcBef>
                <a:spcPts val="0"/>
              </a:spcBef>
              <a:spcAft>
                <a:spcPts val="0"/>
              </a:spcAft>
              <a:defRPr/>
            </a:pPr>
            <a:endParaRPr lang="en-US" kern="0" smtClean="0">
              <a:solidFill>
                <a:srgbClr val="000000"/>
              </a:solidFill>
              <a:cs typeface="+mn-cs"/>
            </a:endParaRPr>
          </a:p>
        </p:txBody>
      </p:sp>
      <p:sp>
        <p:nvSpPr>
          <p:cNvPr id="4" name="Oval 3"/>
          <p:cNvSpPr/>
          <p:nvPr/>
        </p:nvSpPr>
        <p:spPr bwMode="auto">
          <a:xfrm>
            <a:off x="1599438" y="3697856"/>
            <a:ext cx="685800" cy="697468"/>
          </a:xfrm>
          <a:prstGeom prst="ellipse">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auto" hangingPunct="0">
              <a:spcBef>
                <a:spcPts val="0"/>
              </a:spcBef>
              <a:spcAft>
                <a:spcPts val="0"/>
              </a:spcAft>
              <a:defRPr/>
            </a:pPr>
            <a:r>
              <a:rPr lang="en-US" sz="1600" kern="0" dirty="0" smtClean="0">
                <a:solidFill>
                  <a:srgbClr val="000000"/>
                </a:solidFill>
                <a:cs typeface="+mn-cs"/>
              </a:rPr>
              <a:t>SB</a:t>
            </a:r>
          </a:p>
        </p:txBody>
      </p:sp>
      <p:sp>
        <p:nvSpPr>
          <p:cNvPr id="5" name="Oval 4"/>
          <p:cNvSpPr/>
          <p:nvPr/>
        </p:nvSpPr>
        <p:spPr bwMode="auto">
          <a:xfrm>
            <a:off x="1536192" y="4455360"/>
            <a:ext cx="685800" cy="697468"/>
          </a:xfrm>
          <a:prstGeom prst="ellipse">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auto" hangingPunct="0">
              <a:spcBef>
                <a:spcPts val="0"/>
              </a:spcBef>
              <a:spcAft>
                <a:spcPts val="0"/>
              </a:spcAft>
              <a:defRPr/>
            </a:pPr>
            <a:r>
              <a:rPr lang="en-US" sz="1600" kern="0" dirty="0" smtClean="0">
                <a:solidFill>
                  <a:srgbClr val="000000"/>
                </a:solidFill>
                <a:cs typeface="+mn-cs"/>
              </a:rPr>
              <a:t>SB</a:t>
            </a:r>
          </a:p>
        </p:txBody>
      </p:sp>
      <p:sp>
        <p:nvSpPr>
          <p:cNvPr id="6" name="Oval 5"/>
          <p:cNvSpPr/>
          <p:nvPr/>
        </p:nvSpPr>
        <p:spPr bwMode="auto">
          <a:xfrm>
            <a:off x="2260092" y="4046590"/>
            <a:ext cx="685800" cy="697468"/>
          </a:xfrm>
          <a:prstGeom prst="ellipse">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auto" hangingPunct="0">
              <a:spcBef>
                <a:spcPts val="0"/>
              </a:spcBef>
              <a:spcAft>
                <a:spcPts val="0"/>
              </a:spcAft>
              <a:defRPr/>
            </a:pPr>
            <a:r>
              <a:rPr lang="en-US" sz="1800" kern="0" dirty="0" smtClean="0">
                <a:solidFill>
                  <a:srgbClr val="000000"/>
                </a:solidFill>
                <a:cs typeface="+mn-cs"/>
              </a:rPr>
              <a:t>LB</a:t>
            </a:r>
          </a:p>
        </p:txBody>
      </p:sp>
      <p:sp>
        <p:nvSpPr>
          <p:cNvPr id="3" name="Rectangle 2"/>
          <p:cNvSpPr/>
          <p:nvPr/>
        </p:nvSpPr>
        <p:spPr>
          <a:xfrm>
            <a:off x="609600" y="685800"/>
            <a:ext cx="8077200" cy="2862322"/>
          </a:xfrm>
          <a:prstGeom prst="rect">
            <a:avLst/>
          </a:prstGeom>
        </p:spPr>
        <p:txBody>
          <a:bodyPr wrap="square">
            <a:spAutoFit/>
          </a:bodyPr>
          <a:lstStyle/>
          <a:p>
            <a:pPr fontAlgn="auto">
              <a:spcBef>
                <a:spcPts val="0"/>
              </a:spcBef>
              <a:spcAft>
                <a:spcPts val="0"/>
              </a:spcAft>
            </a:pPr>
            <a:r>
              <a:rPr lang="en-US" sz="2000" dirty="0">
                <a:solidFill>
                  <a:srgbClr val="000000"/>
                </a:solidFill>
                <a:latin typeface="Calibri"/>
                <a:cs typeface="+mn-cs"/>
              </a:rPr>
              <a:t>OUSD(I) has three different contracts for sign language support. The contract values are $500K, $400K, and $1M, respectively. The incumbent contract’s business sizes include two smalls and one other than small. The agency has determined that it would be more efficient and cost effective to have one contract. Market research has determined that the price of service would be reduced by $200K , allow the agency to assign just one COR to manage it, and the requirements should be set </a:t>
            </a:r>
            <a:r>
              <a:rPr lang="en-US" sz="2000" dirty="0" smtClean="0">
                <a:solidFill>
                  <a:srgbClr val="000000"/>
                </a:solidFill>
                <a:latin typeface="Calibri"/>
                <a:cs typeface="+mn-cs"/>
              </a:rPr>
              <a:t>aside for small business. </a:t>
            </a:r>
            <a:r>
              <a:rPr lang="en-US" sz="2000" dirty="0">
                <a:solidFill>
                  <a:srgbClr val="000000"/>
                </a:solidFill>
                <a:latin typeface="Calibri"/>
                <a:cs typeface="+mn-cs"/>
              </a:rPr>
              <a:t>Is this consolidation or bundling as defined by the Small Business Act? Why or Why not?</a:t>
            </a:r>
          </a:p>
        </p:txBody>
      </p:sp>
      <p:sp>
        <p:nvSpPr>
          <p:cNvPr id="8" name="Title 7"/>
          <p:cNvSpPr>
            <a:spLocks noGrp="1"/>
          </p:cNvSpPr>
          <p:nvPr>
            <p:ph type="title"/>
          </p:nvPr>
        </p:nvSpPr>
        <p:spPr>
          <a:xfrm>
            <a:off x="457200" y="114300"/>
            <a:ext cx="8229600" cy="647700"/>
          </a:xfrm>
        </p:spPr>
        <p:txBody>
          <a:bodyPr>
            <a:normAutofit fontScale="90000"/>
          </a:bodyPr>
          <a:lstStyle/>
          <a:p>
            <a:r>
              <a:rPr lang="en-US" b="1" dirty="0">
                <a:solidFill>
                  <a:srgbClr val="000000"/>
                </a:solidFill>
              </a:rPr>
              <a:t>Scenario </a:t>
            </a:r>
            <a:r>
              <a:rPr lang="en-US" b="1" dirty="0" smtClean="0">
                <a:solidFill>
                  <a:srgbClr val="000000"/>
                </a:solidFill>
              </a:rPr>
              <a:t>One</a:t>
            </a:r>
            <a:endParaRPr lang="en-US" dirty="0"/>
          </a:p>
        </p:txBody>
      </p:sp>
    </p:spTree>
    <p:extLst>
      <p:ext uri="{BB962C8B-B14F-4D97-AF65-F5344CB8AC3E}">
        <p14:creationId xmlns:p14="http://schemas.microsoft.com/office/powerpoint/2010/main" val="1836845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582341"/>
            <a:ext cx="7772400" cy="4401205"/>
          </a:xfrm>
          <a:prstGeom prst="rect">
            <a:avLst/>
          </a:prstGeom>
        </p:spPr>
        <p:txBody>
          <a:bodyPr wrap="square">
            <a:spAutoFit/>
          </a:bodyPr>
          <a:lstStyle/>
          <a:p>
            <a:pPr fontAlgn="auto">
              <a:spcBef>
                <a:spcPts val="0"/>
              </a:spcBef>
              <a:spcAft>
                <a:spcPts val="0"/>
              </a:spcAft>
            </a:pPr>
            <a:r>
              <a:rPr lang="en-US" sz="2800" dirty="0">
                <a:solidFill>
                  <a:srgbClr val="000000"/>
                </a:solidFill>
                <a:latin typeface="Calibri"/>
                <a:cs typeface="+mn-cs"/>
              </a:rPr>
              <a:t>For the Purposes of the Small Business Act, Scenario One is Not Consolidation or Bundling because:</a:t>
            </a:r>
          </a:p>
          <a:p>
            <a:pPr fontAlgn="auto">
              <a:spcBef>
                <a:spcPts val="0"/>
              </a:spcBef>
              <a:spcAft>
                <a:spcPts val="0"/>
              </a:spcAft>
            </a:pPr>
            <a:endParaRPr lang="en-US" sz="2800" dirty="0">
              <a:solidFill>
                <a:srgbClr val="000000"/>
              </a:solidFill>
              <a:latin typeface="Calibri"/>
              <a:cs typeface="+mn-cs"/>
            </a:endParaRPr>
          </a:p>
          <a:p>
            <a:pPr marL="285750" indent="-285750" fontAlgn="auto">
              <a:spcBef>
                <a:spcPts val="0"/>
              </a:spcBef>
              <a:spcAft>
                <a:spcPts val="0"/>
              </a:spcAft>
              <a:buFont typeface="Wingdings" panose="05000000000000000000" pitchFamily="2" charset="2"/>
              <a:buChar char="q"/>
            </a:pPr>
            <a:r>
              <a:rPr lang="en-US" sz="2800" dirty="0">
                <a:solidFill>
                  <a:srgbClr val="000000"/>
                </a:solidFill>
                <a:latin typeface="Calibri"/>
                <a:cs typeface="+mn-cs"/>
              </a:rPr>
              <a:t> It is not Consolidation because the total value of the merger does not exceed two million dollars as required by the definition of Consolidation</a:t>
            </a:r>
          </a:p>
          <a:p>
            <a:pPr marL="285750" indent="-285750" fontAlgn="auto">
              <a:spcBef>
                <a:spcPts val="0"/>
              </a:spcBef>
              <a:spcAft>
                <a:spcPts val="0"/>
              </a:spcAft>
              <a:buFont typeface="Wingdings" panose="05000000000000000000" pitchFamily="2" charset="2"/>
              <a:buChar char="q"/>
            </a:pPr>
            <a:endParaRPr lang="en-US" sz="2800" dirty="0">
              <a:solidFill>
                <a:srgbClr val="000000"/>
              </a:solidFill>
              <a:latin typeface="Calibri"/>
              <a:cs typeface="+mn-cs"/>
            </a:endParaRPr>
          </a:p>
          <a:p>
            <a:pPr marL="285750" indent="-285750" fontAlgn="auto">
              <a:spcBef>
                <a:spcPts val="0"/>
              </a:spcBef>
              <a:spcAft>
                <a:spcPts val="0"/>
              </a:spcAft>
              <a:buFont typeface="Wingdings" panose="05000000000000000000" pitchFamily="2" charset="2"/>
              <a:buChar char="q"/>
            </a:pPr>
            <a:r>
              <a:rPr lang="en-US" sz="2800" dirty="0">
                <a:solidFill>
                  <a:srgbClr val="000000"/>
                </a:solidFill>
                <a:latin typeface="Calibri"/>
                <a:cs typeface="+mn-cs"/>
              </a:rPr>
              <a:t>It is not Bundling because the transaction does not consolidate requirement in a manner that is unsuitable for small business. </a:t>
            </a:r>
          </a:p>
        </p:txBody>
      </p:sp>
      <p:sp>
        <p:nvSpPr>
          <p:cNvPr id="4" name="Title 3"/>
          <p:cNvSpPr>
            <a:spLocks noGrp="1"/>
          </p:cNvSpPr>
          <p:nvPr>
            <p:ph type="title"/>
          </p:nvPr>
        </p:nvSpPr>
        <p:spPr>
          <a:xfrm>
            <a:off x="609600" y="228601"/>
            <a:ext cx="8229600" cy="838200"/>
          </a:xfrm>
        </p:spPr>
        <p:txBody>
          <a:bodyPr>
            <a:normAutofit/>
          </a:bodyPr>
          <a:lstStyle/>
          <a:p>
            <a:pPr lvl="0">
              <a:spcBef>
                <a:spcPts val="0"/>
              </a:spcBef>
            </a:pPr>
            <a:r>
              <a:rPr lang="en-US" sz="3600" b="1" dirty="0">
                <a:solidFill>
                  <a:srgbClr val="000000"/>
                </a:solidFill>
                <a:ea typeface="+mn-ea"/>
                <a:cs typeface="Times New Roman" pitchFamily="18" charset="0"/>
              </a:rPr>
              <a:t>Answer--Scenario </a:t>
            </a:r>
            <a:r>
              <a:rPr lang="en-US" sz="3600" b="1" dirty="0" smtClean="0">
                <a:solidFill>
                  <a:srgbClr val="000000"/>
                </a:solidFill>
                <a:ea typeface="+mn-ea"/>
                <a:cs typeface="Times New Roman" pitchFamily="18" charset="0"/>
              </a:rPr>
              <a:t>One</a:t>
            </a:r>
            <a:endParaRPr lang="en-US" dirty="0"/>
          </a:p>
        </p:txBody>
      </p:sp>
    </p:spTree>
    <p:extLst>
      <p:ext uri="{BB962C8B-B14F-4D97-AF65-F5344CB8AC3E}">
        <p14:creationId xmlns:p14="http://schemas.microsoft.com/office/powerpoint/2010/main" val="4178441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371600"/>
            <a:ext cx="7729538" cy="4894263"/>
          </a:xfrm>
          <a:prstGeom prst="rect">
            <a:avLst/>
          </a:prstGeom>
          <a:noFill/>
        </p:spPr>
        <p:txBody>
          <a:bodyPr>
            <a:spAutoFit/>
          </a:bodyPr>
          <a:lstStyle/>
          <a:p>
            <a:pPr>
              <a:defRP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dirty="0">
                <a:latin typeface="Arial" panose="020B0604020202020204" pitchFamily="34" charset="0"/>
                <a:cs typeface="Arial" panose="020B0604020202020204" pitchFamily="34" charset="0"/>
              </a:rPr>
              <a:t>Check this link for past programs:</a:t>
            </a:r>
          </a:p>
          <a:p>
            <a:pPr marL="342900" indent="-342900">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	</a:t>
            </a:r>
            <a:r>
              <a:rPr lang="en-US" dirty="0" smtClean="0">
                <a:solidFill>
                  <a:schemeClr val="accent1">
                    <a:lumMod val="75000"/>
                  </a:schemeClr>
                </a:solidFill>
                <a:latin typeface="Arial" panose="020B0604020202020204" pitchFamily="34" charset="0"/>
                <a:cs typeface="Arial" panose="020B0604020202020204" pitchFamily="34" charset="0"/>
                <a:hlinkClick r:id="rId3"/>
              </a:rPr>
              <a:t>http://www.aptac-us.org/for-contracting-officers-</a:t>
            </a:r>
            <a:r>
              <a:rPr lang="en-US" dirty="0">
                <a:solidFill>
                  <a:schemeClr val="accent1">
                    <a:lumMod val="75000"/>
                  </a:schemeClr>
                </a:solidFill>
                <a:latin typeface="Arial" panose="020B0604020202020204" pitchFamily="34" charset="0"/>
                <a:cs typeface="Arial" panose="020B0604020202020204" pitchFamily="34" charset="0"/>
              </a:rPr>
              <a:t>	</a:t>
            </a:r>
            <a:r>
              <a:rPr lang="en-US" u="sng" dirty="0">
                <a:solidFill>
                  <a:schemeClr val="accent1">
                    <a:lumMod val="75000"/>
                  </a:schemeClr>
                </a:solidFill>
                <a:latin typeface="Arial" panose="020B0604020202020204" pitchFamily="34" charset="0"/>
                <a:cs typeface="Arial" panose="020B0604020202020204" pitchFamily="34" charset="0"/>
              </a:rPr>
              <a:t>sba-webinar-library/</a:t>
            </a:r>
          </a:p>
          <a:p>
            <a:pPr marL="342900" indent="-342900">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dirty="0">
                <a:latin typeface="Arial" panose="020B0604020202020204" pitchFamily="34" charset="0"/>
                <a:cs typeface="Arial" panose="020B0604020202020204" pitchFamily="34" charset="0"/>
              </a:rPr>
              <a:t>Contracting officer resources:  “How PTACs partner with federal agencies”:</a:t>
            </a:r>
          </a:p>
          <a:p>
            <a:pPr marL="342900" indent="-342900">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4"/>
              </a:rPr>
              <a:t>http://www.aptac-us.org/federal-partners/</a:t>
            </a:r>
            <a:r>
              <a:rPr lang="en-US" dirty="0">
                <a:latin typeface="Arial" panose="020B0604020202020204" pitchFamily="34" charset="0"/>
                <a:cs typeface="Arial" panose="020B0604020202020204" pitchFamily="34" charset="0"/>
              </a:rPr>
              <a:t> </a:t>
            </a:r>
          </a:p>
          <a:p>
            <a:pPr>
              <a:defRP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dirty="0">
                <a:latin typeface="Arial" panose="020B0604020202020204" pitchFamily="34" charset="0"/>
                <a:cs typeface="Arial" panose="020B0604020202020204" pitchFamily="34" charset="0"/>
              </a:rPr>
              <a:t>Find your nearest Procurement Technical Assistance Center at </a:t>
            </a:r>
            <a:r>
              <a:rPr lang="en-US" dirty="0">
                <a:latin typeface="Arial" panose="020B0604020202020204" pitchFamily="34" charset="0"/>
                <a:cs typeface="Arial" panose="020B0604020202020204" pitchFamily="34" charset="0"/>
                <a:hlinkClick r:id="rId5"/>
              </a:rPr>
              <a:t>http://www.aptac-us.org</a:t>
            </a:r>
            <a:r>
              <a:rPr lang="en-US" dirty="0">
                <a:latin typeface="Arial" panose="020B0604020202020204" pitchFamily="34" charset="0"/>
                <a:cs typeface="Arial" panose="020B0604020202020204" pitchFamily="34" charset="0"/>
              </a:rPr>
              <a:t>   </a:t>
            </a:r>
          </a:p>
        </p:txBody>
      </p:sp>
      <p:sp>
        <p:nvSpPr>
          <p:cNvPr id="18435" name="Title 3"/>
          <p:cNvSpPr>
            <a:spLocks noGrp="1"/>
          </p:cNvSpPr>
          <p:nvPr>
            <p:ph type="title"/>
          </p:nvPr>
        </p:nvSpPr>
        <p:spPr>
          <a:xfrm>
            <a:off x="609600" y="33338"/>
            <a:ext cx="8553450" cy="1371600"/>
          </a:xfrm>
        </p:spPr>
        <p:txBody>
          <a:bodyPr/>
          <a:lstStyle/>
          <a:p>
            <a:r>
              <a:rPr lang="en-US" altLang="en-US" sz="2800" dirty="0"/>
              <a:t>Association of Procurement Technical Assistance Centers </a:t>
            </a:r>
            <a:br>
              <a:rPr lang="en-US" altLang="en-US" sz="2800" dirty="0"/>
            </a:br>
            <a:r>
              <a:rPr lang="en-US" altLang="en-US" sz="2800" dirty="0"/>
              <a:t>posts past “First Wednesday” programing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bwMode="auto">
          <a:xfrm>
            <a:off x="6281406" y="4327403"/>
            <a:ext cx="1219200" cy="1295400"/>
          </a:xfrm>
          <a:prstGeom prst="ellipse">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auto" hangingPunct="0">
              <a:spcBef>
                <a:spcPts val="0"/>
              </a:spcBef>
              <a:spcAft>
                <a:spcPts val="0"/>
              </a:spcAft>
              <a:defRPr/>
            </a:pPr>
            <a:r>
              <a:rPr lang="en-US" kern="0" dirty="0" smtClean="0">
                <a:solidFill>
                  <a:srgbClr val="000000"/>
                </a:solidFill>
                <a:cs typeface="+mn-cs"/>
              </a:rPr>
              <a:t>LB</a:t>
            </a:r>
          </a:p>
        </p:txBody>
      </p:sp>
      <p:sp>
        <p:nvSpPr>
          <p:cNvPr id="12" name="Rectangle 11"/>
          <p:cNvSpPr/>
          <p:nvPr/>
        </p:nvSpPr>
        <p:spPr bwMode="auto">
          <a:xfrm>
            <a:off x="6096000" y="3769758"/>
            <a:ext cx="1590013" cy="421242"/>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auto" hangingPunct="0">
              <a:spcBef>
                <a:spcPts val="0"/>
              </a:spcBef>
              <a:spcAft>
                <a:spcPts val="0"/>
              </a:spcAft>
              <a:defRPr/>
            </a:pPr>
            <a:r>
              <a:rPr lang="en-US" sz="2800" kern="0" dirty="0" smtClean="0">
                <a:solidFill>
                  <a:srgbClr val="000000"/>
                </a:solidFill>
                <a:cs typeface="+mn-cs"/>
              </a:rPr>
              <a:t>JP3</a:t>
            </a:r>
            <a:r>
              <a:rPr lang="en-US" kern="0" dirty="0" smtClean="0">
                <a:solidFill>
                  <a:srgbClr val="000000"/>
                </a:solidFill>
                <a:cs typeface="+mn-cs"/>
              </a:rPr>
              <a:t> &amp; JP2</a:t>
            </a:r>
          </a:p>
        </p:txBody>
      </p:sp>
      <p:sp>
        <p:nvSpPr>
          <p:cNvPr id="8" name="Right Arrow 7" title="Arrow JP2 with small businesses to one large business JP3 and JP2"/>
          <p:cNvSpPr/>
          <p:nvPr/>
        </p:nvSpPr>
        <p:spPr bwMode="auto">
          <a:xfrm>
            <a:off x="3429000" y="4275921"/>
            <a:ext cx="1435608" cy="484632"/>
          </a:xfrm>
          <a:prstGeom prst="rightArrow">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auto" hangingPunct="0">
              <a:spcBef>
                <a:spcPts val="0"/>
              </a:spcBef>
              <a:spcAft>
                <a:spcPts val="0"/>
              </a:spcAft>
              <a:defRPr/>
            </a:pPr>
            <a:endParaRPr lang="en-US" kern="0" smtClean="0">
              <a:solidFill>
                <a:srgbClr val="000000"/>
              </a:solidFill>
              <a:cs typeface="+mn-cs"/>
            </a:endParaRPr>
          </a:p>
        </p:txBody>
      </p:sp>
      <p:sp>
        <p:nvSpPr>
          <p:cNvPr id="5" name="Oval 4"/>
          <p:cNvSpPr/>
          <p:nvPr/>
        </p:nvSpPr>
        <p:spPr bwMode="auto">
          <a:xfrm>
            <a:off x="517236" y="4422243"/>
            <a:ext cx="762000" cy="762000"/>
          </a:xfrm>
          <a:prstGeom prst="ellipse">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auto" hangingPunct="0">
              <a:spcBef>
                <a:spcPts val="0"/>
              </a:spcBef>
              <a:spcAft>
                <a:spcPts val="0"/>
              </a:spcAft>
              <a:defRPr/>
            </a:pPr>
            <a:r>
              <a:rPr lang="en-US" sz="1400" kern="0" dirty="0" smtClean="0">
                <a:solidFill>
                  <a:srgbClr val="000000"/>
                </a:solidFill>
                <a:cs typeface="+mn-cs"/>
              </a:rPr>
              <a:t>SB</a:t>
            </a:r>
          </a:p>
        </p:txBody>
      </p:sp>
      <p:sp>
        <p:nvSpPr>
          <p:cNvPr id="6" name="Oval 5"/>
          <p:cNvSpPr/>
          <p:nvPr/>
        </p:nvSpPr>
        <p:spPr bwMode="auto">
          <a:xfrm>
            <a:off x="1371600" y="4445167"/>
            <a:ext cx="762000" cy="762000"/>
          </a:xfrm>
          <a:prstGeom prst="ellipse">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auto" hangingPunct="0">
              <a:spcBef>
                <a:spcPts val="0"/>
              </a:spcBef>
              <a:spcAft>
                <a:spcPts val="0"/>
              </a:spcAft>
              <a:defRPr/>
            </a:pPr>
            <a:r>
              <a:rPr lang="en-US" sz="1400" kern="0" dirty="0" smtClean="0">
                <a:solidFill>
                  <a:srgbClr val="000000"/>
                </a:solidFill>
                <a:cs typeface="+mn-cs"/>
              </a:rPr>
              <a:t>SB</a:t>
            </a:r>
          </a:p>
        </p:txBody>
      </p:sp>
      <p:sp>
        <p:nvSpPr>
          <p:cNvPr id="7" name="Oval 6"/>
          <p:cNvSpPr/>
          <p:nvPr/>
        </p:nvSpPr>
        <p:spPr bwMode="auto">
          <a:xfrm>
            <a:off x="990600" y="5241803"/>
            <a:ext cx="762000" cy="762000"/>
          </a:xfrm>
          <a:prstGeom prst="ellipse">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auto" hangingPunct="0">
              <a:spcBef>
                <a:spcPts val="0"/>
              </a:spcBef>
              <a:spcAft>
                <a:spcPts val="0"/>
              </a:spcAft>
              <a:defRPr/>
            </a:pPr>
            <a:r>
              <a:rPr lang="en-US" sz="1400" kern="0" dirty="0" smtClean="0">
                <a:solidFill>
                  <a:srgbClr val="000000"/>
                </a:solidFill>
                <a:cs typeface="+mn-cs"/>
              </a:rPr>
              <a:t>SB</a:t>
            </a:r>
          </a:p>
        </p:txBody>
      </p:sp>
      <p:sp>
        <p:nvSpPr>
          <p:cNvPr id="4" name="Rectangle 3"/>
          <p:cNvSpPr/>
          <p:nvPr/>
        </p:nvSpPr>
        <p:spPr bwMode="auto">
          <a:xfrm>
            <a:off x="876300" y="3769758"/>
            <a:ext cx="990600" cy="388620"/>
          </a:xfrm>
          <a:prstGeom prst="rect">
            <a:avLst/>
          </a:prstGeom>
          <a:solidFill>
            <a:srgbClr val="00CC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auto" hangingPunct="0">
              <a:spcBef>
                <a:spcPts val="0"/>
              </a:spcBef>
              <a:spcAft>
                <a:spcPts val="0"/>
              </a:spcAft>
              <a:defRPr/>
            </a:pPr>
            <a:r>
              <a:rPr lang="en-US" kern="0" dirty="0" smtClean="0">
                <a:solidFill>
                  <a:srgbClr val="000000"/>
                </a:solidFill>
                <a:cs typeface="+mn-cs"/>
              </a:rPr>
              <a:t>JP2</a:t>
            </a:r>
          </a:p>
        </p:txBody>
      </p:sp>
      <p:sp>
        <p:nvSpPr>
          <p:cNvPr id="3" name="Rectangle 2"/>
          <p:cNvSpPr/>
          <p:nvPr/>
        </p:nvSpPr>
        <p:spPr>
          <a:xfrm>
            <a:off x="533400" y="685800"/>
            <a:ext cx="8229600" cy="2862322"/>
          </a:xfrm>
          <a:prstGeom prst="rect">
            <a:avLst/>
          </a:prstGeom>
        </p:spPr>
        <p:txBody>
          <a:bodyPr wrap="square">
            <a:spAutoFit/>
          </a:bodyPr>
          <a:lstStyle/>
          <a:p>
            <a:pPr fontAlgn="auto">
              <a:spcBef>
                <a:spcPts val="0"/>
              </a:spcBef>
              <a:spcAft>
                <a:spcPts val="0"/>
              </a:spcAft>
            </a:pPr>
            <a:r>
              <a:rPr lang="en-US" sz="2000" dirty="0">
                <a:solidFill>
                  <a:srgbClr val="000000"/>
                </a:solidFill>
                <a:latin typeface="Calibri"/>
                <a:cs typeface="+mn-cs"/>
              </a:rPr>
              <a:t>Program JP2 acquired engineering services from a small business IDIQ. The ceiling of the IDIQ was $25M. There was a reorganization in the Government and JP2 now falls under JP3. JP3 has a single award BPA with a large business for $130M. No small businesses submitted a capability statement or quotations for the J3 BPA. J3 does not desire two multiple award vehicles for the same type of requirements; therefore the J2 IDIQ requirements will be folded into the J3 single award BPA. Does this constitute consolidation or bundling as defined by the Small Business Act? </a:t>
            </a:r>
          </a:p>
          <a:p>
            <a:pPr fontAlgn="auto">
              <a:spcBef>
                <a:spcPts val="0"/>
              </a:spcBef>
              <a:spcAft>
                <a:spcPts val="0"/>
              </a:spcAft>
            </a:pPr>
            <a:endParaRPr lang="en-US" sz="2000" dirty="0">
              <a:solidFill>
                <a:srgbClr val="000000"/>
              </a:solidFill>
              <a:latin typeface="Calibri"/>
              <a:cs typeface="+mn-cs"/>
            </a:endParaRPr>
          </a:p>
        </p:txBody>
      </p:sp>
      <p:sp>
        <p:nvSpPr>
          <p:cNvPr id="9" name="Title 8"/>
          <p:cNvSpPr>
            <a:spLocks noGrp="1"/>
          </p:cNvSpPr>
          <p:nvPr>
            <p:ph type="title"/>
          </p:nvPr>
        </p:nvSpPr>
        <p:spPr>
          <a:xfrm>
            <a:off x="495465" y="117584"/>
            <a:ext cx="8229600" cy="563562"/>
          </a:xfrm>
        </p:spPr>
        <p:txBody>
          <a:bodyPr>
            <a:noAutofit/>
          </a:bodyPr>
          <a:lstStyle/>
          <a:p>
            <a:pPr lvl="0">
              <a:spcBef>
                <a:spcPts val="0"/>
              </a:spcBef>
            </a:pPr>
            <a:r>
              <a:rPr lang="en-US" sz="4000" b="1" dirty="0">
                <a:solidFill>
                  <a:srgbClr val="000000"/>
                </a:solidFill>
                <a:ea typeface="+mn-ea"/>
                <a:cs typeface="Times New Roman" pitchFamily="18" charset="0"/>
              </a:rPr>
              <a:t>Scenario </a:t>
            </a:r>
            <a:r>
              <a:rPr lang="en-US" sz="4000" b="1" dirty="0" smtClean="0">
                <a:solidFill>
                  <a:srgbClr val="000000"/>
                </a:solidFill>
                <a:ea typeface="+mn-ea"/>
                <a:cs typeface="Times New Roman" pitchFamily="18" charset="0"/>
              </a:rPr>
              <a:t>Two</a:t>
            </a:r>
            <a:endParaRPr lang="en-US" sz="4000" dirty="0"/>
          </a:p>
        </p:txBody>
      </p:sp>
    </p:spTree>
    <p:extLst>
      <p:ext uri="{BB962C8B-B14F-4D97-AF65-F5344CB8AC3E}">
        <p14:creationId xmlns:p14="http://schemas.microsoft.com/office/powerpoint/2010/main" val="1019221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066800"/>
            <a:ext cx="7772400" cy="3970318"/>
          </a:xfrm>
          <a:prstGeom prst="rect">
            <a:avLst/>
          </a:prstGeom>
        </p:spPr>
        <p:txBody>
          <a:bodyPr wrap="square">
            <a:spAutoFit/>
          </a:bodyPr>
          <a:lstStyle/>
          <a:p>
            <a:pPr fontAlgn="auto">
              <a:spcBef>
                <a:spcPts val="0"/>
              </a:spcBef>
              <a:spcAft>
                <a:spcPts val="0"/>
              </a:spcAft>
            </a:pPr>
            <a:r>
              <a:rPr lang="en-US" sz="2800" dirty="0">
                <a:solidFill>
                  <a:srgbClr val="000000"/>
                </a:solidFill>
                <a:latin typeface="Calibri"/>
                <a:cs typeface="+mn-cs"/>
              </a:rPr>
              <a:t>The agency planned to consolidate all small business task order requirements into a large business multiple award vehicle. These requirements were previously performed by one or more small businesses; therefore, this constitutes bundling.</a:t>
            </a:r>
          </a:p>
          <a:p>
            <a:pPr fontAlgn="auto">
              <a:spcBef>
                <a:spcPts val="0"/>
              </a:spcBef>
              <a:spcAft>
                <a:spcPts val="0"/>
              </a:spcAft>
            </a:pPr>
            <a:endParaRPr lang="en-US" sz="2800" dirty="0">
              <a:solidFill>
                <a:srgbClr val="000000"/>
              </a:solidFill>
              <a:latin typeface="Calibri"/>
              <a:cs typeface="+mn-cs"/>
            </a:endParaRPr>
          </a:p>
          <a:p>
            <a:pPr fontAlgn="auto">
              <a:spcBef>
                <a:spcPts val="0"/>
              </a:spcBef>
              <a:spcAft>
                <a:spcPts val="0"/>
              </a:spcAft>
            </a:pPr>
            <a:r>
              <a:rPr lang="en-US" sz="2800" dirty="0">
                <a:solidFill>
                  <a:srgbClr val="000000"/>
                </a:solidFill>
                <a:latin typeface="Calibri"/>
                <a:cs typeface="+mn-cs"/>
              </a:rPr>
              <a:t> </a:t>
            </a:r>
          </a:p>
          <a:p>
            <a:pPr fontAlgn="auto">
              <a:spcBef>
                <a:spcPts val="0"/>
              </a:spcBef>
              <a:spcAft>
                <a:spcPts val="0"/>
              </a:spcAft>
            </a:pPr>
            <a:endParaRPr lang="en-US" sz="2800" dirty="0">
              <a:solidFill>
                <a:srgbClr val="000000"/>
              </a:solidFill>
              <a:latin typeface="Calibri"/>
              <a:cs typeface="+mn-cs"/>
            </a:endParaRPr>
          </a:p>
          <a:p>
            <a:pPr algn="ctr" fontAlgn="auto">
              <a:spcBef>
                <a:spcPts val="0"/>
              </a:spcBef>
              <a:spcAft>
                <a:spcPts val="0"/>
              </a:spcAft>
            </a:pPr>
            <a:r>
              <a:rPr lang="en-US" sz="2800" b="1" dirty="0">
                <a:solidFill>
                  <a:srgbClr val="000000"/>
                </a:solidFill>
                <a:latin typeface="Calibri"/>
                <a:cs typeface="+mn-cs"/>
              </a:rPr>
              <a:t>See </a:t>
            </a:r>
            <a:r>
              <a:rPr lang="en-US" sz="2800" b="1" dirty="0" err="1">
                <a:solidFill>
                  <a:srgbClr val="000000"/>
                </a:solidFill>
                <a:latin typeface="Calibri"/>
                <a:cs typeface="+mn-cs"/>
              </a:rPr>
              <a:t>Sigmatech</a:t>
            </a:r>
            <a:r>
              <a:rPr lang="en-US" sz="2800" b="1" dirty="0">
                <a:solidFill>
                  <a:srgbClr val="000000"/>
                </a:solidFill>
                <a:latin typeface="Calibri"/>
                <a:cs typeface="+mn-cs"/>
              </a:rPr>
              <a:t>, Inc. B-296401</a:t>
            </a:r>
          </a:p>
        </p:txBody>
      </p:sp>
      <p:sp>
        <p:nvSpPr>
          <p:cNvPr id="4" name="Title 3"/>
          <p:cNvSpPr>
            <a:spLocks noGrp="1"/>
          </p:cNvSpPr>
          <p:nvPr>
            <p:ph type="title"/>
          </p:nvPr>
        </p:nvSpPr>
        <p:spPr/>
        <p:txBody>
          <a:bodyPr>
            <a:normAutofit fontScale="90000"/>
          </a:bodyPr>
          <a:lstStyle/>
          <a:p>
            <a:r>
              <a:rPr lang="en-US" sz="4000" b="1" dirty="0" smtClean="0">
                <a:solidFill>
                  <a:srgbClr val="000000"/>
                </a:solidFill>
              </a:rPr>
              <a:t>Answer--Scenario </a:t>
            </a:r>
            <a:r>
              <a:rPr lang="en-US" sz="4000" b="1" dirty="0">
                <a:solidFill>
                  <a:srgbClr val="000000"/>
                </a:solidFill>
              </a:rPr>
              <a:t>Two </a:t>
            </a:r>
            <a:r>
              <a:rPr lang="en-US" b="1" dirty="0">
                <a:solidFill>
                  <a:srgbClr val="000000"/>
                </a:solidFill>
              </a:rPr>
              <a:t/>
            </a:r>
            <a:br>
              <a:rPr lang="en-US" b="1" dirty="0">
                <a:solidFill>
                  <a:srgbClr val="000000"/>
                </a:solidFill>
              </a:rPr>
            </a:br>
            <a:endParaRPr lang="en-US" dirty="0"/>
          </a:p>
        </p:txBody>
      </p:sp>
    </p:spTree>
    <p:extLst>
      <p:ext uri="{BB962C8B-B14F-4D97-AF65-F5344CB8AC3E}">
        <p14:creationId xmlns:p14="http://schemas.microsoft.com/office/powerpoint/2010/main" val="6703624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295399"/>
            <a:ext cx="7696200" cy="5262979"/>
          </a:xfrm>
          <a:prstGeom prst="rect">
            <a:avLst/>
          </a:prstGeom>
        </p:spPr>
        <p:txBody>
          <a:bodyPr wrap="square">
            <a:spAutoFit/>
          </a:bodyPr>
          <a:lstStyle/>
          <a:p>
            <a:pPr marL="342900" indent="-342900" fontAlgn="auto">
              <a:spcBef>
                <a:spcPts val="0"/>
              </a:spcBef>
              <a:spcAft>
                <a:spcPts val="0"/>
              </a:spcAft>
              <a:buFont typeface="Wingdings" panose="05000000000000000000" pitchFamily="2" charset="2"/>
              <a:buChar char="q"/>
            </a:pPr>
            <a:r>
              <a:rPr lang="en-US" sz="2800" dirty="0">
                <a:solidFill>
                  <a:srgbClr val="000000"/>
                </a:solidFill>
                <a:latin typeface="Calibri"/>
                <a:cs typeface="+mn-cs"/>
              </a:rPr>
              <a:t>Solicitation for single contract (including MACs) that combines 2 or more requirements valued in excess of $</a:t>
            </a:r>
            <a:r>
              <a:rPr lang="en-US" sz="2800" dirty="0" smtClean="0">
                <a:solidFill>
                  <a:srgbClr val="000000"/>
                </a:solidFill>
                <a:latin typeface="Calibri"/>
                <a:cs typeface="+mn-cs"/>
              </a:rPr>
              <a:t>2M</a:t>
            </a:r>
            <a:endParaRPr lang="en-US" sz="2800" dirty="0">
              <a:solidFill>
                <a:srgbClr val="000000"/>
              </a:solidFill>
              <a:latin typeface="Calibri"/>
              <a:cs typeface="+mn-cs"/>
            </a:endParaRPr>
          </a:p>
          <a:p>
            <a:pPr marL="342900" indent="-342900" fontAlgn="auto">
              <a:spcBef>
                <a:spcPts val="0"/>
              </a:spcBef>
              <a:spcAft>
                <a:spcPts val="0"/>
              </a:spcAft>
              <a:buFont typeface="Wingdings" panose="05000000000000000000" pitchFamily="2" charset="2"/>
              <a:buChar char="q"/>
            </a:pPr>
            <a:r>
              <a:rPr lang="en-US" sz="2800" dirty="0">
                <a:solidFill>
                  <a:srgbClr val="000000"/>
                </a:solidFill>
                <a:latin typeface="Calibri"/>
                <a:cs typeface="+mn-cs"/>
              </a:rPr>
              <a:t>Previously performed for the Federal Agency/Program</a:t>
            </a:r>
          </a:p>
          <a:p>
            <a:pPr marL="342900" indent="-342900" fontAlgn="auto">
              <a:spcBef>
                <a:spcPts val="0"/>
              </a:spcBef>
              <a:spcAft>
                <a:spcPts val="0"/>
              </a:spcAft>
              <a:buFont typeface="Wingdings" panose="05000000000000000000" pitchFamily="2" charset="2"/>
              <a:buChar char="q"/>
            </a:pPr>
            <a:r>
              <a:rPr lang="en-US" sz="2800" dirty="0" smtClean="0">
                <a:solidFill>
                  <a:srgbClr val="000000"/>
                </a:solidFill>
                <a:latin typeface="Calibri"/>
                <a:cs typeface="+mn-cs"/>
              </a:rPr>
              <a:t>Two </a:t>
            </a:r>
            <a:r>
              <a:rPr lang="en-US" sz="2800" dirty="0">
                <a:solidFill>
                  <a:srgbClr val="000000"/>
                </a:solidFill>
                <a:latin typeface="Calibri"/>
                <a:cs typeface="+mn-cs"/>
              </a:rPr>
              <a:t>or more separate contracts lower in cost than the contract for which the offers were </a:t>
            </a:r>
            <a:r>
              <a:rPr lang="en-US" sz="2800" dirty="0" smtClean="0">
                <a:solidFill>
                  <a:srgbClr val="000000"/>
                </a:solidFill>
                <a:latin typeface="Calibri"/>
                <a:cs typeface="+mn-cs"/>
              </a:rPr>
              <a:t>solicited</a:t>
            </a:r>
          </a:p>
          <a:p>
            <a:pPr fontAlgn="auto">
              <a:spcBef>
                <a:spcPts val="0"/>
              </a:spcBef>
              <a:spcAft>
                <a:spcPts val="0"/>
              </a:spcAft>
            </a:pPr>
            <a:r>
              <a:rPr lang="en-US" sz="2800" dirty="0" smtClean="0">
                <a:solidFill>
                  <a:srgbClr val="000000"/>
                </a:solidFill>
                <a:latin typeface="Calibri"/>
                <a:cs typeface="+mn-cs"/>
              </a:rPr>
              <a:t>________________________________________</a:t>
            </a:r>
            <a:endParaRPr lang="en-US" sz="2800" dirty="0">
              <a:solidFill>
                <a:srgbClr val="000000"/>
              </a:solidFill>
              <a:latin typeface="Calibri"/>
              <a:cs typeface="+mn-cs"/>
            </a:endParaRPr>
          </a:p>
          <a:p>
            <a:pPr marL="342900" indent="-342900" fontAlgn="auto">
              <a:spcBef>
                <a:spcPts val="0"/>
              </a:spcBef>
              <a:spcAft>
                <a:spcPts val="0"/>
              </a:spcAft>
              <a:buFont typeface="Wingdings" panose="05000000000000000000" pitchFamily="2" charset="2"/>
              <a:buChar char="q"/>
            </a:pPr>
            <a:r>
              <a:rPr lang="en-US" sz="2800" dirty="0">
                <a:solidFill>
                  <a:srgbClr val="000000"/>
                </a:solidFill>
                <a:latin typeface="Calibri"/>
                <a:cs typeface="+mn-cs"/>
              </a:rPr>
              <a:t>Construction to be performed at two or more discrete locations ($2M threshold does not apply)</a:t>
            </a:r>
          </a:p>
          <a:p>
            <a:pPr fontAlgn="auto">
              <a:spcBef>
                <a:spcPts val="0"/>
              </a:spcBef>
              <a:spcAft>
                <a:spcPts val="0"/>
              </a:spcAft>
            </a:pPr>
            <a:endParaRPr lang="en-US" sz="2800" dirty="0">
              <a:solidFill>
                <a:srgbClr val="000000"/>
              </a:solidFill>
              <a:latin typeface="Calibri"/>
              <a:cs typeface="+mn-cs"/>
            </a:endParaRPr>
          </a:p>
        </p:txBody>
      </p:sp>
      <p:sp>
        <p:nvSpPr>
          <p:cNvPr id="4" name="Title 3"/>
          <p:cNvSpPr>
            <a:spLocks noGrp="1"/>
          </p:cNvSpPr>
          <p:nvPr>
            <p:ph type="title"/>
          </p:nvPr>
        </p:nvSpPr>
        <p:spPr/>
        <p:txBody>
          <a:bodyPr>
            <a:normAutofit fontScale="90000"/>
          </a:bodyPr>
          <a:lstStyle/>
          <a:p>
            <a:r>
              <a:rPr lang="en-US" b="1" dirty="0">
                <a:solidFill>
                  <a:srgbClr val="000000"/>
                </a:solidFill>
              </a:rPr>
              <a:t>Consolidation Checklist</a:t>
            </a:r>
            <a:br>
              <a:rPr lang="en-US" b="1" dirty="0">
                <a:solidFill>
                  <a:srgbClr val="000000"/>
                </a:solidFill>
              </a:rPr>
            </a:br>
            <a:endParaRPr lang="en-US" dirty="0"/>
          </a:p>
        </p:txBody>
      </p:sp>
    </p:spTree>
    <p:extLst>
      <p:ext uri="{BB962C8B-B14F-4D97-AF65-F5344CB8AC3E}">
        <p14:creationId xmlns:p14="http://schemas.microsoft.com/office/powerpoint/2010/main" val="32609504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371599"/>
            <a:ext cx="7924800" cy="5262979"/>
          </a:xfrm>
          <a:prstGeom prst="rect">
            <a:avLst/>
          </a:prstGeom>
        </p:spPr>
        <p:txBody>
          <a:bodyPr wrap="square">
            <a:spAutoFit/>
          </a:bodyPr>
          <a:lstStyle/>
          <a:p>
            <a:pPr marL="342900" indent="-342900" fontAlgn="auto">
              <a:spcBef>
                <a:spcPts val="0"/>
              </a:spcBef>
              <a:spcAft>
                <a:spcPts val="0"/>
              </a:spcAft>
              <a:buFont typeface="Wingdings" panose="05000000000000000000" pitchFamily="2" charset="2"/>
              <a:buChar char="q"/>
            </a:pPr>
            <a:r>
              <a:rPr lang="en-US" sz="2800" dirty="0">
                <a:solidFill>
                  <a:srgbClr val="000000"/>
                </a:solidFill>
                <a:latin typeface="Calibri"/>
                <a:cs typeface="+mn-cs"/>
              </a:rPr>
              <a:t>Solicitation for single contract (including MACs) that combines 2 or more </a:t>
            </a:r>
            <a:r>
              <a:rPr lang="en-US" sz="2800" dirty="0" smtClean="0">
                <a:solidFill>
                  <a:srgbClr val="000000"/>
                </a:solidFill>
                <a:latin typeface="Calibri"/>
                <a:cs typeface="+mn-cs"/>
              </a:rPr>
              <a:t>requirements</a:t>
            </a:r>
            <a:endParaRPr lang="en-US" sz="2800" dirty="0">
              <a:solidFill>
                <a:srgbClr val="000000"/>
              </a:solidFill>
              <a:latin typeface="Calibri"/>
              <a:cs typeface="+mn-cs"/>
            </a:endParaRPr>
          </a:p>
          <a:p>
            <a:pPr marL="342900" indent="-342900" fontAlgn="auto">
              <a:spcBef>
                <a:spcPts val="0"/>
              </a:spcBef>
              <a:spcAft>
                <a:spcPts val="0"/>
              </a:spcAft>
              <a:buFont typeface="Wingdings" panose="05000000000000000000" pitchFamily="2" charset="2"/>
              <a:buChar char="q"/>
            </a:pPr>
            <a:r>
              <a:rPr lang="en-US" sz="2800" dirty="0">
                <a:solidFill>
                  <a:srgbClr val="000000"/>
                </a:solidFill>
                <a:latin typeface="Calibri"/>
                <a:cs typeface="+mn-cs"/>
              </a:rPr>
              <a:t>Previously performed for the Federal </a:t>
            </a:r>
            <a:r>
              <a:rPr lang="en-US" sz="2800" dirty="0" smtClean="0">
                <a:solidFill>
                  <a:srgbClr val="000000"/>
                </a:solidFill>
                <a:latin typeface="Calibri"/>
                <a:cs typeface="+mn-cs"/>
              </a:rPr>
              <a:t>Agency/Program</a:t>
            </a:r>
            <a:endParaRPr lang="en-US" sz="2800" dirty="0">
              <a:solidFill>
                <a:srgbClr val="000000"/>
              </a:solidFill>
              <a:latin typeface="Calibri"/>
              <a:cs typeface="+mn-cs"/>
            </a:endParaRPr>
          </a:p>
          <a:p>
            <a:pPr marL="342900" indent="-342900" fontAlgn="auto">
              <a:spcBef>
                <a:spcPts val="0"/>
              </a:spcBef>
              <a:spcAft>
                <a:spcPts val="0"/>
              </a:spcAft>
              <a:buFont typeface="Wingdings" panose="05000000000000000000" pitchFamily="2" charset="2"/>
              <a:buChar char="q"/>
            </a:pPr>
            <a:r>
              <a:rPr lang="en-US" sz="2800" dirty="0">
                <a:solidFill>
                  <a:srgbClr val="000000"/>
                </a:solidFill>
                <a:latin typeface="Calibri"/>
                <a:cs typeface="+mn-cs"/>
              </a:rPr>
              <a:t>Requirements combined in a manner that is unsuitable for small businesses?  </a:t>
            </a:r>
            <a:r>
              <a:rPr lang="en-US" sz="2800" u="sng" dirty="0">
                <a:solidFill>
                  <a:srgbClr val="000000"/>
                </a:solidFill>
                <a:latin typeface="Calibri"/>
                <a:cs typeface="+mn-cs"/>
              </a:rPr>
              <a:t>If “No”, no further analysis is needed. If “Yes”, proceed to the next question</a:t>
            </a:r>
            <a:r>
              <a:rPr lang="en-US" sz="2800" u="sng" dirty="0" smtClean="0">
                <a:solidFill>
                  <a:srgbClr val="000000"/>
                </a:solidFill>
                <a:latin typeface="Calibri"/>
                <a:cs typeface="+mn-cs"/>
              </a:rPr>
              <a:t>.</a:t>
            </a:r>
          </a:p>
          <a:p>
            <a:pPr marL="342900" indent="-342900" fontAlgn="auto">
              <a:spcBef>
                <a:spcPts val="0"/>
              </a:spcBef>
              <a:spcAft>
                <a:spcPts val="0"/>
              </a:spcAft>
              <a:buFont typeface="Wingdings" panose="05000000000000000000" pitchFamily="2" charset="2"/>
              <a:buChar char="q"/>
            </a:pPr>
            <a:endParaRPr lang="en-US" sz="2800" dirty="0">
              <a:solidFill>
                <a:srgbClr val="000000"/>
              </a:solidFill>
              <a:latin typeface="Calibri"/>
              <a:cs typeface="+mn-cs"/>
            </a:endParaRPr>
          </a:p>
          <a:p>
            <a:pPr fontAlgn="auto">
              <a:spcBef>
                <a:spcPts val="0"/>
              </a:spcBef>
              <a:spcAft>
                <a:spcPts val="0"/>
              </a:spcAft>
            </a:pPr>
            <a:r>
              <a:rPr lang="en-US" sz="2800" dirty="0">
                <a:solidFill>
                  <a:srgbClr val="000000"/>
                </a:solidFill>
                <a:latin typeface="Calibri"/>
                <a:cs typeface="+mn-cs"/>
              </a:rPr>
              <a:t>Separate Smaller Contracts</a:t>
            </a:r>
          </a:p>
          <a:p>
            <a:pPr marL="800100" lvl="1" indent="-342900" fontAlgn="auto">
              <a:spcBef>
                <a:spcPts val="0"/>
              </a:spcBef>
              <a:spcAft>
                <a:spcPts val="0"/>
              </a:spcAft>
              <a:buFont typeface="Wingdings" panose="05000000000000000000" pitchFamily="2" charset="2"/>
              <a:buChar char="q"/>
            </a:pPr>
            <a:r>
              <a:rPr lang="en-US" sz="2800" dirty="0">
                <a:solidFill>
                  <a:srgbClr val="000000"/>
                </a:solidFill>
                <a:latin typeface="Calibri"/>
                <a:cs typeface="+mn-cs"/>
              </a:rPr>
              <a:t>Provided by a SB or Was Previously Suitable for One or more SBs (If Yes, this is Bundling</a:t>
            </a:r>
            <a:r>
              <a:rPr lang="en-US" sz="2800" dirty="0" smtClean="0">
                <a:solidFill>
                  <a:srgbClr val="000000"/>
                </a:solidFill>
                <a:latin typeface="Calibri"/>
                <a:cs typeface="+mn-cs"/>
              </a:rPr>
              <a:t>)</a:t>
            </a:r>
            <a:endParaRPr lang="en-US" sz="2800" dirty="0">
              <a:solidFill>
                <a:srgbClr val="000000"/>
              </a:solidFill>
              <a:latin typeface="Calibri"/>
              <a:cs typeface="+mn-cs"/>
            </a:endParaRPr>
          </a:p>
        </p:txBody>
      </p:sp>
      <p:sp>
        <p:nvSpPr>
          <p:cNvPr id="4" name="Title 3"/>
          <p:cNvSpPr>
            <a:spLocks noGrp="1"/>
          </p:cNvSpPr>
          <p:nvPr>
            <p:ph type="title"/>
          </p:nvPr>
        </p:nvSpPr>
        <p:spPr/>
        <p:txBody>
          <a:bodyPr>
            <a:normAutofit fontScale="90000"/>
          </a:bodyPr>
          <a:lstStyle/>
          <a:p>
            <a:r>
              <a:rPr lang="en-US" b="1" dirty="0">
                <a:solidFill>
                  <a:srgbClr val="000000"/>
                </a:solidFill>
              </a:rPr>
              <a:t>Bundling Checklist</a:t>
            </a:r>
            <a:br>
              <a:rPr lang="en-US" b="1" dirty="0">
                <a:solidFill>
                  <a:srgbClr val="000000"/>
                </a:solidFill>
              </a:rPr>
            </a:br>
            <a:endParaRPr lang="en-US" dirty="0"/>
          </a:p>
        </p:txBody>
      </p:sp>
    </p:spTree>
    <p:extLst>
      <p:ext uri="{BB962C8B-B14F-4D97-AF65-F5344CB8AC3E}">
        <p14:creationId xmlns:p14="http://schemas.microsoft.com/office/powerpoint/2010/main" val="3760347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Big Picture of a Question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8" y="-22186"/>
            <a:ext cx="9275180" cy="6956385"/>
          </a:xfrm>
          <a:prstGeom prst="rect">
            <a:avLst/>
          </a:prstGeom>
        </p:spPr>
      </p:pic>
      <p:sp>
        <p:nvSpPr>
          <p:cNvPr id="2" name="Title 1"/>
          <p:cNvSpPr>
            <a:spLocks noGrp="1"/>
          </p:cNvSpPr>
          <p:nvPr>
            <p:ph type="title"/>
          </p:nvPr>
        </p:nvSpPr>
        <p:spPr/>
        <p:txBody>
          <a:bodyPr/>
          <a:lstStyle/>
          <a:p>
            <a:pPr algn="l"/>
            <a:r>
              <a:rPr lang="en-US" dirty="0" smtClean="0"/>
              <a:t>Questions</a:t>
            </a:r>
            <a:endParaRPr lang="en-US" dirty="0"/>
          </a:p>
        </p:txBody>
      </p:sp>
    </p:spTree>
    <p:extLst>
      <p:ext uri="{BB962C8B-B14F-4D97-AF65-F5344CB8AC3E}">
        <p14:creationId xmlns:p14="http://schemas.microsoft.com/office/powerpoint/2010/main" val="24528455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85800" y="1905000"/>
            <a:ext cx="8153400" cy="2133600"/>
          </a:xfrm>
          <a:extLst/>
        </p:spPr>
        <p:txBody>
          <a:bodyPr/>
          <a:lstStyle/>
          <a:p>
            <a:pPr algn="ctr">
              <a:defRPr/>
            </a:pPr>
            <a:r>
              <a:rPr lang="en-US" sz="3200" dirty="0">
                <a:ln w="12700" cap="flat" cmpd="sng" algn="ctr">
                  <a:solidFill>
                    <a:srgbClr val="563928"/>
                  </a:solidFill>
                  <a:prstDash val="solid"/>
                  <a:round/>
                </a:ln>
                <a:solidFill>
                  <a:schemeClr val="tx2">
                    <a:lumMod val="75000"/>
                  </a:schemeClr>
                </a:solidFill>
                <a:effectLst>
                  <a:outerShdw blurRad="38100" dist="38100" dir="2700000" algn="tl" rotWithShape="0">
                    <a:srgbClr val="000000">
                      <a:alpha val="43000"/>
                    </a:srgbClr>
                  </a:outerShdw>
                </a:effectLst>
                <a:ea typeface="+mn-ea"/>
                <a:cs typeface="+mn-cs"/>
              </a:rPr>
              <a:t>”SBA Quick </a:t>
            </a:r>
            <a:r>
              <a:rPr lang="en-US" sz="3200" dirty="0" smtClean="0">
                <a:ln w="12700" cap="flat" cmpd="sng" algn="ctr">
                  <a:solidFill>
                    <a:srgbClr val="563928"/>
                  </a:solidFill>
                  <a:prstDash val="solid"/>
                  <a:round/>
                </a:ln>
                <a:solidFill>
                  <a:schemeClr val="tx2">
                    <a:lumMod val="75000"/>
                  </a:schemeClr>
                </a:solidFill>
                <a:effectLst>
                  <a:outerShdw blurRad="38100" dist="38100" dir="2700000" algn="tl" rotWithShape="0">
                    <a:srgbClr val="000000">
                      <a:alpha val="43000"/>
                    </a:srgbClr>
                  </a:outerShdw>
                </a:effectLst>
                <a:ea typeface="+mn-ea"/>
                <a:cs typeface="+mn-cs"/>
              </a:rPr>
              <a:t>Reference”</a:t>
            </a:r>
            <a:endParaRPr lang="en-US" dirty="0">
              <a:solidFill>
                <a:schemeClr val="tx2">
                  <a:lumMod val="75000"/>
                </a:schemeClr>
              </a:solidFill>
            </a:endParaRPr>
          </a:p>
        </p:txBody>
      </p:sp>
    </p:spTree>
    <p:extLst>
      <p:ext uri="{BB962C8B-B14F-4D97-AF65-F5344CB8AC3E}">
        <p14:creationId xmlns:p14="http://schemas.microsoft.com/office/powerpoint/2010/main" val="3446206321"/>
      </p:ext>
    </p:extLst>
  </p:cSld>
  <p:clrMapOvr>
    <a:masterClrMapping/>
  </p:clrMapOvr>
  <p:transition>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dsbs.sba.gov/dsbs/search/dsp_dsbs.cfm&#10;" title="Screen Shot of DSBS web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62000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itle 1"/>
          <p:cNvSpPr>
            <a:spLocks noGrp="1"/>
          </p:cNvSpPr>
          <p:nvPr>
            <p:ph type="title"/>
          </p:nvPr>
        </p:nvSpPr>
        <p:spPr>
          <a:xfrm>
            <a:off x="533400" y="-152400"/>
            <a:ext cx="8153400" cy="990600"/>
          </a:xfrm>
        </p:spPr>
        <p:txBody>
          <a:bodyPr/>
          <a:lstStyle/>
          <a:p>
            <a:pPr algn="ctr"/>
            <a:r>
              <a:rPr lang="en-US" altLang="en-US" sz="2800" dirty="0" smtClean="0"/>
              <a:t>Dynamic Small Business Search</a:t>
            </a:r>
          </a:p>
        </p:txBody>
      </p:sp>
    </p:spTree>
    <p:extLst>
      <p:ext uri="{BB962C8B-B14F-4D97-AF65-F5344CB8AC3E}">
        <p14:creationId xmlns:p14="http://schemas.microsoft.com/office/powerpoint/2010/main" val="466341468"/>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990600" y="1903413"/>
            <a:ext cx="6781800"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700"/>
              </a:spcBef>
              <a:buClr>
                <a:schemeClr val="accent2"/>
              </a:buClr>
              <a:buSzPct val="60000"/>
              <a:buFont typeface="Wingdings" pitchFamily="2" charset="2"/>
              <a:buChar char=""/>
              <a:tabLst>
                <a:tab pos="4235450" algn="l"/>
              </a:tabLst>
              <a:defRPr sz="2900">
                <a:solidFill>
                  <a:schemeClr val="tx1"/>
                </a:solidFill>
                <a:latin typeface="Tw Cen MT" pitchFamily="34" charset="0"/>
              </a:defRPr>
            </a:lvl1pPr>
            <a:lvl2pPr eaLnBrk="0" hangingPunct="0">
              <a:spcBef>
                <a:spcPts val="550"/>
              </a:spcBef>
              <a:buClr>
                <a:schemeClr val="accent1"/>
              </a:buClr>
              <a:buSzPct val="70000"/>
              <a:buFont typeface="Wingdings 2" pitchFamily="18" charset="2"/>
              <a:buChar char=""/>
              <a:tabLst>
                <a:tab pos="4235450" algn="l"/>
              </a:tabLst>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tabLst>
                <a:tab pos="4235450" algn="l"/>
              </a:tabLst>
              <a:defRPr sz="2300">
                <a:solidFill>
                  <a:schemeClr val="tx1"/>
                </a:solidFill>
                <a:latin typeface="Tw Cen MT" pitchFamily="34" charset="0"/>
              </a:defRPr>
            </a:lvl3pPr>
            <a:lvl4pPr marL="1600200" indent="-228600" eaLnBrk="0" hangingPunct="0">
              <a:spcBef>
                <a:spcPts val="400"/>
              </a:spcBef>
              <a:buClr>
                <a:srgbClr val="B58B80"/>
              </a:buClr>
              <a:buSzPct val="75000"/>
              <a:buFont typeface="Wingdings" pitchFamily="2" charset="2"/>
              <a:buChar char=""/>
              <a:tabLst>
                <a:tab pos="4235450" algn="l"/>
              </a:tabLst>
              <a:defRPr sz="2000">
                <a:solidFill>
                  <a:schemeClr val="tx1"/>
                </a:solidFill>
                <a:latin typeface="Tw Cen MT" pitchFamily="34" charset="0"/>
              </a:defRPr>
            </a:lvl4pPr>
            <a:lvl5pPr marL="2057400" indent="-228600" eaLnBrk="0" hangingPunct="0">
              <a:spcBef>
                <a:spcPts val="400"/>
              </a:spcBef>
              <a:buClr>
                <a:srgbClr val="C3986D"/>
              </a:buClr>
              <a:buSzPct val="65000"/>
              <a:buFont typeface="Wingdings" pitchFamily="2" charset="2"/>
              <a:buChar char=""/>
              <a:tabLst>
                <a:tab pos="4235450" algn="l"/>
              </a:tabLst>
              <a:defRPr sz="2000">
                <a:solidFill>
                  <a:schemeClr val="tx1"/>
                </a:solidFill>
                <a:latin typeface="Tw Cen MT" pitchFamily="34" charset="0"/>
              </a:defRPr>
            </a:lvl5pPr>
            <a:lvl6pPr marL="2514600" indent="-228600" eaLnBrk="0" fontAlgn="base" hangingPunct="0">
              <a:spcBef>
                <a:spcPts val="400"/>
              </a:spcBef>
              <a:spcAft>
                <a:spcPct val="0"/>
              </a:spcAft>
              <a:buClr>
                <a:srgbClr val="C3986D"/>
              </a:buClr>
              <a:buSzPct val="65000"/>
              <a:buFont typeface="Wingdings" pitchFamily="2" charset="2"/>
              <a:buChar char=""/>
              <a:tabLst>
                <a:tab pos="4235450" algn="l"/>
              </a:tabLst>
              <a:defRPr sz="2000">
                <a:solidFill>
                  <a:schemeClr val="tx1"/>
                </a:solidFill>
                <a:latin typeface="Tw Cen MT" pitchFamily="34" charset="0"/>
              </a:defRPr>
            </a:lvl6pPr>
            <a:lvl7pPr marL="2971800" indent="-228600" eaLnBrk="0" fontAlgn="base" hangingPunct="0">
              <a:spcBef>
                <a:spcPts val="400"/>
              </a:spcBef>
              <a:spcAft>
                <a:spcPct val="0"/>
              </a:spcAft>
              <a:buClr>
                <a:srgbClr val="C3986D"/>
              </a:buClr>
              <a:buSzPct val="65000"/>
              <a:buFont typeface="Wingdings" pitchFamily="2" charset="2"/>
              <a:buChar char=""/>
              <a:tabLst>
                <a:tab pos="4235450" algn="l"/>
              </a:tabLst>
              <a:defRPr sz="2000">
                <a:solidFill>
                  <a:schemeClr val="tx1"/>
                </a:solidFill>
                <a:latin typeface="Tw Cen MT" pitchFamily="34" charset="0"/>
              </a:defRPr>
            </a:lvl7pPr>
            <a:lvl8pPr marL="3429000" indent="-228600" eaLnBrk="0" fontAlgn="base" hangingPunct="0">
              <a:spcBef>
                <a:spcPts val="400"/>
              </a:spcBef>
              <a:spcAft>
                <a:spcPct val="0"/>
              </a:spcAft>
              <a:buClr>
                <a:srgbClr val="C3986D"/>
              </a:buClr>
              <a:buSzPct val="65000"/>
              <a:buFont typeface="Wingdings" pitchFamily="2" charset="2"/>
              <a:buChar char=""/>
              <a:tabLst>
                <a:tab pos="4235450" algn="l"/>
              </a:tabLst>
              <a:defRPr sz="2000">
                <a:solidFill>
                  <a:schemeClr val="tx1"/>
                </a:solidFill>
                <a:latin typeface="Tw Cen MT" pitchFamily="34" charset="0"/>
              </a:defRPr>
            </a:lvl8pPr>
            <a:lvl9pPr marL="3886200" indent="-228600" eaLnBrk="0" fontAlgn="base" hangingPunct="0">
              <a:spcBef>
                <a:spcPts val="400"/>
              </a:spcBef>
              <a:spcAft>
                <a:spcPct val="0"/>
              </a:spcAft>
              <a:buClr>
                <a:srgbClr val="C3986D"/>
              </a:buClr>
              <a:buSzPct val="65000"/>
              <a:buFont typeface="Wingdings" pitchFamily="2" charset="2"/>
              <a:buChar char=""/>
              <a:tabLst>
                <a:tab pos="4235450" algn="l"/>
              </a:tabLst>
              <a:defRPr sz="2000">
                <a:solidFill>
                  <a:schemeClr val="tx1"/>
                </a:solidFill>
                <a:latin typeface="Tw Cen MT" pitchFamily="34" charset="0"/>
              </a:defRPr>
            </a:lvl9pPr>
          </a:lstStyle>
          <a:p>
            <a:pPr marL="0" lvl="1" eaLnBrk="1" hangingPunct="1">
              <a:spcBef>
                <a:spcPct val="0"/>
              </a:spcBef>
              <a:spcAft>
                <a:spcPts val="1200"/>
              </a:spcAft>
              <a:buClr>
                <a:srgbClr val="FF0000"/>
              </a:buClr>
              <a:buSzPct val="75000"/>
              <a:buFontTx/>
              <a:buNone/>
            </a:pPr>
            <a:r>
              <a:rPr lang="en-US" altLang="en-US" sz="2000" dirty="0">
                <a:solidFill>
                  <a:srgbClr val="000000"/>
                </a:solidFill>
                <a:latin typeface="Calibri" pitchFamily="34" charset="0"/>
              </a:rPr>
              <a:t>SBA </a:t>
            </a:r>
            <a:r>
              <a:rPr lang="en-US" altLang="en-US" sz="2000" dirty="0" smtClean="0">
                <a:solidFill>
                  <a:srgbClr val="000000"/>
                </a:solidFill>
                <a:latin typeface="Calibri" pitchFamily="34" charset="0"/>
              </a:rPr>
              <a:t>Size </a:t>
            </a:r>
            <a:r>
              <a:rPr lang="en-US" altLang="en-US" sz="2000" dirty="0">
                <a:solidFill>
                  <a:srgbClr val="000000"/>
                </a:solidFill>
                <a:latin typeface="Calibri" pitchFamily="34" charset="0"/>
              </a:rPr>
              <a:t>R</a:t>
            </a:r>
            <a:r>
              <a:rPr lang="en-US" altLang="en-US" sz="2000" dirty="0" smtClean="0">
                <a:solidFill>
                  <a:srgbClr val="000000"/>
                </a:solidFill>
                <a:latin typeface="Calibri" pitchFamily="34" charset="0"/>
              </a:rPr>
              <a:t>egulations</a:t>
            </a:r>
            <a:r>
              <a:rPr lang="en-US" altLang="en-US" sz="2000" dirty="0">
                <a:solidFill>
                  <a:srgbClr val="000000"/>
                </a:solidFill>
                <a:latin typeface="Calibri" pitchFamily="34" charset="0"/>
              </a:rPr>
              <a:t>	13 CFR Part 121</a:t>
            </a:r>
          </a:p>
          <a:p>
            <a:pPr marL="0" lvl="1" eaLnBrk="1" hangingPunct="1">
              <a:spcBef>
                <a:spcPct val="0"/>
              </a:spcBef>
              <a:spcAft>
                <a:spcPts val="1200"/>
              </a:spcAft>
              <a:buClr>
                <a:srgbClr val="FF0000"/>
              </a:buClr>
              <a:buSzPct val="75000"/>
              <a:buFontTx/>
              <a:buNone/>
            </a:pPr>
            <a:r>
              <a:rPr lang="en-US" altLang="en-US" sz="2000" dirty="0">
                <a:solidFill>
                  <a:srgbClr val="000000"/>
                </a:solidFill>
                <a:latin typeface="Calibri" pitchFamily="34" charset="0"/>
              </a:rPr>
              <a:t>HUBZone </a:t>
            </a:r>
            <a:r>
              <a:rPr lang="en-US" altLang="en-US" sz="2000" dirty="0" smtClean="0">
                <a:solidFill>
                  <a:srgbClr val="000000"/>
                </a:solidFill>
                <a:latin typeface="Calibri" pitchFamily="34" charset="0"/>
              </a:rPr>
              <a:t>Regulations</a:t>
            </a:r>
            <a:r>
              <a:rPr lang="en-US" altLang="en-US" sz="2000" dirty="0">
                <a:solidFill>
                  <a:srgbClr val="000000"/>
                </a:solidFill>
                <a:latin typeface="Calibri" pitchFamily="34" charset="0"/>
              </a:rPr>
              <a:t>	13 CFR 126.616</a:t>
            </a:r>
          </a:p>
          <a:p>
            <a:pPr marL="0" lvl="1" eaLnBrk="1" hangingPunct="1">
              <a:spcBef>
                <a:spcPct val="0"/>
              </a:spcBef>
              <a:spcAft>
                <a:spcPts val="1200"/>
              </a:spcAft>
              <a:buClr>
                <a:srgbClr val="FF0000"/>
              </a:buClr>
              <a:buSzPct val="75000"/>
              <a:buFontTx/>
              <a:buNone/>
            </a:pPr>
            <a:r>
              <a:rPr lang="en-US" altLang="en-US" sz="2000" dirty="0">
                <a:solidFill>
                  <a:srgbClr val="000000"/>
                </a:solidFill>
                <a:latin typeface="Calibri" pitchFamily="34" charset="0"/>
              </a:rPr>
              <a:t>SBA Certificate of Competency	13 CFR 125.5</a:t>
            </a:r>
          </a:p>
          <a:p>
            <a:pPr marL="0" lvl="1" eaLnBrk="1" hangingPunct="1">
              <a:spcBef>
                <a:spcPct val="0"/>
              </a:spcBef>
              <a:spcAft>
                <a:spcPts val="1200"/>
              </a:spcAft>
              <a:buClr>
                <a:srgbClr val="FF0000"/>
              </a:buClr>
              <a:buSzPct val="75000"/>
              <a:buFontTx/>
              <a:buNone/>
            </a:pPr>
            <a:r>
              <a:rPr lang="en-US" altLang="en-US" sz="2000" dirty="0" smtClean="0">
                <a:solidFill>
                  <a:srgbClr val="000000"/>
                </a:solidFill>
                <a:latin typeface="Calibri" pitchFamily="34" charset="0"/>
              </a:rPr>
              <a:t>Service-Disabled </a:t>
            </a:r>
            <a:r>
              <a:rPr lang="en-US" altLang="en-US" sz="2000" dirty="0">
                <a:solidFill>
                  <a:srgbClr val="000000"/>
                </a:solidFill>
                <a:latin typeface="Calibri" pitchFamily="34" charset="0"/>
              </a:rPr>
              <a:t>V</a:t>
            </a:r>
            <a:r>
              <a:rPr lang="en-US" altLang="en-US" sz="2000" dirty="0" smtClean="0">
                <a:solidFill>
                  <a:srgbClr val="000000"/>
                </a:solidFill>
                <a:latin typeface="Calibri" pitchFamily="34" charset="0"/>
              </a:rPr>
              <a:t>eteran</a:t>
            </a:r>
            <a:r>
              <a:rPr lang="en-US" altLang="en-US" sz="2000" dirty="0">
                <a:solidFill>
                  <a:srgbClr val="000000"/>
                </a:solidFill>
                <a:latin typeface="Calibri" pitchFamily="34" charset="0"/>
              </a:rPr>
              <a:t>	13 CFR 125.15(b)</a:t>
            </a:r>
          </a:p>
          <a:p>
            <a:pPr marL="0" lvl="1" eaLnBrk="1" hangingPunct="1">
              <a:spcBef>
                <a:spcPct val="0"/>
              </a:spcBef>
              <a:spcAft>
                <a:spcPts val="1200"/>
              </a:spcAft>
              <a:buClr>
                <a:srgbClr val="FF0000"/>
              </a:buClr>
              <a:buSzPct val="75000"/>
              <a:buFontTx/>
              <a:buNone/>
            </a:pPr>
            <a:r>
              <a:rPr lang="en-US" altLang="en-US" sz="2000" dirty="0">
                <a:solidFill>
                  <a:srgbClr val="000000"/>
                </a:solidFill>
                <a:latin typeface="Calibri" pitchFamily="34" charset="0"/>
              </a:rPr>
              <a:t>8(a) and SDB </a:t>
            </a:r>
            <a:r>
              <a:rPr lang="en-US" altLang="en-US" sz="2000" dirty="0" smtClean="0">
                <a:solidFill>
                  <a:srgbClr val="000000"/>
                </a:solidFill>
                <a:latin typeface="Calibri" pitchFamily="34" charset="0"/>
              </a:rPr>
              <a:t>Regulations</a:t>
            </a:r>
            <a:r>
              <a:rPr lang="en-US" altLang="en-US" sz="2000" dirty="0">
                <a:solidFill>
                  <a:srgbClr val="000000"/>
                </a:solidFill>
                <a:latin typeface="Calibri" pitchFamily="34" charset="0"/>
              </a:rPr>
              <a:t>	13 CFR 124.513</a:t>
            </a:r>
          </a:p>
          <a:p>
            <a:pPr marL="0" lvl="1" eaLnBrk="1" hangingPunct="1">
              <a:spcBef>
                <a:spcPct val="0"/>
              </a:spcBef>
              <a:spcAft>
                <a:spcPts val="1200"/>
              </a:spcAft>
              <a:buClr>
                <a:srgbClr val="FF0000"/>
              </a:buClr>
              <a:buSzPct val="75000"/>
              <a:buFontTx/>
              <a:buNone/>
            </a:pPr>
            <a:r>
              <a:rPr lang="en-US" altLang="en-US" sz="2000" dirty="0">
                <a:solidFill>
                  <a:srgbClr val="000000"/>
                </a:solidFill>
                <a:latin typeface="Calibri" pitchFamily="34" charset="0"/>
              </a:rPr>
              <a:t>Small </a:t>
            </a:r>
            <a:r>
              <a:rPr lang="en-US" altLang="en-US" sz="2000" dirty="0" smtClean="0">
                <a:solidFill>
                  <a:srgbClr val="000000"/>
                </a:solidFill>
                <a:latin typeface="Calibri" pitchFamily="34" charset="0"/>
              </a:rPr>
              <a:t>Disadvantaged </a:t>
            </a:r>
            <a:r>
              <a:rPr lang="en-US" altLang="en-US" sz="2000" dirty="0">
                <a:solidFill>
                  <a:srgbClr val="000000"/>
                </a:solidFill>
                <a:latin typeface="Calibri" pitchFamily="34" charset="0"/>
              </a:rPr>
              <a:t>B</a:t>
            </a:r>
            <a:r>
              <a:rPr lang="en-US" altLang="en-US" sz="2000" dirty="0" smtClean="0">
                <a:solidFill>
                  <a:srgbClr val="000000"/>
                </a:solidFill>
                <a:latin typeface="Calibri" pitchFamily="34" charset="0"/>
              </a:rPr>
              <a:t>usiness</a:t>
            </a:r>
            <a:r>
              <a:rPr lang="en-US" altLang="en-US" sz="2000" dirty="0">
                <a:solidFill>
                  <a:srgbClr val="000000"/>
                </a:solidFill>
                <a:latin typeface="Calibri" pitchFamily="34" charset="0"/>
              </a:rPr>
              <a:t>	13 CFR 124.1002(f)</a:t>
            </a:r>
          </a:p>
          <a:p>
            <a:pPr marL="0" lvl="1" eaLnBrk="1" hangingPunct="1">
              <a:spcBef>
                <a:spcPct val="0"/>
              </a:spcBef>
              <a:spcAft>
                <a:spcPts val="1200"/>
              </a:spcAft>
              <a:buClr>
                <a:srgbClr val="FF0000"/>
              </a:buClr>
              <a:buSzPct val="75000"/>
              <a:buFontTx/>
              <a:buNone/>
            </a:pPr>
            <a:r>
              <a:rPr lang="en-US" altLang="en-US" sz="2000" dirty="0">
                <a:solidFill>
                  <a:srgbClr val="000000"/>
                </a:solidFill>
                <a:latin typeface="Calibri" pitchFamily="34" charset="0"/>
              </a:rPr>
              <a:t>WOSB Program	13 CFR 127</a:t>
            </a:r>
          </a:p>
          <a:p>
            <a:pPr marL="0" lvl="1" eaLnBrk="1" hangingPunct="1">
              <a:spcBef>
                <a:spcPct val="0"/>
              </a:spcBef>
              <a:spcAft>
                <a:spcPts val="1200"/>
              </a:spcAft>
              <a:buClr>
                <a:srgbClr val="C00000"/>
              </a:buClr>
              <a:buSzPct val="110000"/>
              <a:buFontTx/>
              <a:buNone/>
            </a:pPr>
            <a:r>
              <a:rPr lang="en-US" altLang="en-US" sz="2000" dirty="0">
                <a:solidFill>
                  <a:srgbClr val="000000"/>
                </a:solidFill>
                <a:latin typeface="Calibri" pitchFamily="34" charset="0"/>
              </a:rPr>
              <a:t>SBA  Prime Contracting	13 CFR 125.2</a:t>
            </a:r>
          </a:p>
          <a:p>
            <a:pPr marL="0" lvl="1" eaLnBrk="1" hangingPunct="1">
              <a:spcBef>
                <a:spcPct val="0"/>
              </a:spcBef>
              <a:spcAft>
                <a:spcPts val="1200"/>
              </a:spcAft>
              <a:buClr>
                <a:srgbClr val="C00000"/>
              </a:buClr>
              <a:buSzPct val="110000"/>
              <a:buFontTx/>
              <a:buNone/>
            </a:pPr>
            <a:r>
              <a:rPr lang="en-US" altLang="en-US" sz="2000" dirty="0">
                <a:solidFill>
                  <a:srgbClr val="000000"/>
                </a:solidFill>
                <a:latin typeface="Calibri" pitchFamily="34" charset="0"/>
              </a:rPr>
              <a:t>SBA Subcontracting	13 CFR 125.3</a:t>
            </a:r>
          </a:p>
          <a:p>
            <a:pPr marL="0" lvl="1" eaLnBrk="1" hangingPunct="1">
              <a:spcBef>
                <a:spcPct val="0"/>
              </a:spcBef>
              <a:spcAft>
                <a:spcPts val="1200"/>
              </a:spcAft>
              <a:buClr>
                <a:srgbClr val="FF0000"/>
              </a:buClr>
              <a:buSzPct val="75000"/>
              <a:buFontTx/>
              <a:buNone/>
            </a:pPr>
            <a:endParaRPr lang="en-US" altLang="en-US" sz="2000" dirty="0">
              <a:solidFill>
                <a:srgbClr val="000000"/>
              </a:solidFill>
              <a:latin typeface="Calibri" pitchFamily="34" charset="0"/>
            </a:endParaRPr>
          </a:p>
        </p:txBody>
      </p:sp>
      <p:sp>
        <p:nvSpPr>
          <p:cNvPr id="2" name="Title 1"/>
          <p:cNvSpPr>
            <a:spLocks noGrp="1"/>
          </p:cNvSpPr>
          <p:nvPr>
            <p:ph type="title" idx="4294967295"/>
          </p:nvPr>
        </p:nvSpPr>
        <p:spPr>
          <a:xfrm>
            <a:off x="685800" y="457200"/>
            <a:ext cx="8153400" cy="609600"/>
          </a:xfrm>
        </p:spPr>
        <p:txBody>
          <a:bodyPr/>
          <a:lstStyle/>
          <a:p>
            <a:pPr algn="ctr" eaLnBrk="1" hangingPunct="1">
              <a:defRPr/>
            </a:pPr>
            <a:r>
              <a:rPr lang="en-US" dirty="0">
                <a:solidFill>
                  <a:schemeClr val="tx2">
                    <a:lumMod val="75000"/>
                  </a:schemeClr>
                </a:solidFill>
                <a:cs typeface="Times New Roman"/>
              </a:rPr>
              <a:t>Summary of CFR </a:t>
            </a:r>
            <a:r>
              <a:rPr lang="en-US" dirty="0" smtClean="0">
                <a:solidFill>
                  <a:schemeClr val="tx2">
                    <a:lumMod val="75000"/>
                  </a:schemeClr>
                </a:solidFill>
                <a:cs typeface="Times New Roman"/>
              </a:rPr>
              <a:t>Regulations</a:t>
            </a:r>
            <a:endParaRPr lang="en-US" dirty="0"/>
          </a:p>
        </p:txBody>
      </p:sp>
    </p:spTree>
    <p:extLst>
      <p:ext uri="{BB962C8B-B14F-4D97-AF65-F5344CB8AC3E}">
        <p14:creationId xmlns:p14="http://schemas.microsoft.com/office/powerpoint/2010/main" val="4153040528"/>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4294967295"/>
          </p:nvPr>
        </p:nvSpPr>
        <p:spPr>
          <a:xfrm>
            <a:off x="533400" y="1676400"/>
            <a:ext cx="8229600" cy="4114800"/>
          </a:xfrm>
        </p:spPr>
        <p:txBody>
          <a:bodyPr/>
          <a:lstStyle/>
          <a:p>
            <a:pPr marL="609600" indent="-609600" eaLnBrk="1" hangingPunct="1">
              <a:buFontTx/>
              <a:buNone/>
              <a:defRPr/>
            </a:pPr>
            <a:r>
              <a:rPr lang="en-US" altLang="en-US" sz="2000" dirty="0">
                <a:latin typeface="+mj-lt"/>
              </a:rPr>
              <a:t>A.    SBA Government Contracting Area Offices</a:t>
            </a:r>
          </a:p>
          <a:p>
            <a:pPr marL="609600" indent="-609600" eaLnBrk="1" hangingPunct="1">
              <a:buFontTx/>
              <a:buNone/>
              <a:defRPr/>
            </a:pPr>
            <a:r>
              <a:rPr lang="en-US" altLang="en-US" sz="2000" dirty="0" smtClean="0">
                <a:latin typeface="+mj-lt"/>
              </a:rPr>
              <a:t>	1. 	SBA </a:t>
            </a:r>
            <a:r>
              <a:rPr lang="en-US" altLang="en-US" sz="2000" dirty="0">
                <a:latin typeface="+mj-lt"/>
              </a:rPr>
              <a:t>Procurement Center Representatives (PCRs) </a:t>
            </a:r>
          </a:p>
          <a:p>
            <a:pPr marL="609600" indent="-609600" eaLnBrk="1" hangingPunct="1">
              <a:buFontTx/>
              <a:buNone/>
              <a:defRPr/>
            </a:pPr>
            <a:r>
              <a:rPr lang="en-US" altLang="en-US" sz="2000" dirty="0" smtClean="0">
                <a:latin typeface="+mj-lt"/>
              </a:rPr>
              <a:t>	2.  SBA </a:t>
            </a:r>
            <a:r>
              <a:rPr lang="en-US" altLang="en-US" sz="2000" dirty="0">
                <a:latin typeface="+mj-lt"/>
              </a:rPr>
              <a:t>Commercial Market Representatives (CMRs) </a:t>
            </a:r>
          </a:p>
          <a:p>
            <a:pPr marL="609600" indent="-609600" eaLnBrk="1" hangingPunct="1">
              <a:buFontTx/>
              <a:buNone/>
              <a:defRPr/>
            </a:pPr>
            <a:endParaRPr lang="en-US" altLang="en-US" sz="2000" dirty="0">
              <a:latin typeface="+mj-lt"/>
            </a:endParaRPr>
          </a:p>
          <a:p>
            <a:pPr marL="609600" indent="-609600" eaLnBrk="1" hangingPunct="1">
              <a:buFontTx/>
              <a:buNone/>
              <a:defRPr/>
            </a:pPr>
            <a:r>
              <a:rPr lang="en-US" altLang="en-US" sz="2000" dirty="0" smtClean="0">
                <a:latin typeface="+mj-lt"/>
              </a:rPr>
              <a:t>B.   SBA </a:t>
            </a:r>
            <a:r>
              <a:rPr lang="en-US" altLang="en-US" sz="2000" dirty="0">
                <a:latin typeface="+mj-lt"/>
              </a:rPr>
              <a:t>District </a:t>
            </a:r>
            <a:r>
              <a:rPr lang="en-US" altLang="en-US" sz="2000" dirty="0" smtClean="0">
                <a:latin typeface="+mj-lt"/>
              </a:rPr>
              <a:t>Offices</a:t>
            </a:r>
          </a:p>
          <a:p>
            <a:pPr marL="609600" indent="-609600" eaLnBrk="1" hangingPunct="1">
              <a:buFontTx/>
              <a:buNone/>
              <a:defRPr/>
            </a:pPr>
            <a:r>
              <a:rPr lang="en-US" altLang="en-US" sz="2000" dirty="0" smtClean="0">
                <a:latin typeface="+mj-lt"/>
              </a:rPr>
              <a:t>	1.  Business Opportunity Specialists (BOS)</a:t>
            </a:r>
          </a:p>
          <a:p>
            <a:pPr marL="609600" indent="-609600" eaLnBrk="1" hangingPunct="1">
              <a:buFontTx/>
              <a:buNone/>
              <a:defRPr/>
            </a:pPr>
            <a:endParaRPr lang="en-US" altLang="en-US" sz="2000" dirty="0" smtClean="0">
              <a:latin typeface="+mj-lt"/>
            </a:endParaRPr>
          </a:p>
          <a:p>
            <a:pPr marL="609600" indent="-609600" eaLnBrk="1" hangingPunct="1">
              <a:buFontTx/>
              <a:buNone/>
              <a:defRPr/>
            </a:pPr>
            <a:r>
              <a:rPr lang="en-US" altLang="en-US" sz="2000" dirty="0" smtClean="0">
                <a:latin typeface="+mj-lt"/>
              </a:rPr>
              <a:t>C.  SBA Regional Offices</a:t>
            </a:r>
            <a:endParaRPr lang="en-US" altLang="en-US" sz="2000" dirty="0">
              <a:latin typeface="+mj-lt"/>
            </a:endParaRPr>
          </a:p>
          <a:p>
            <a:pPr marL="609600" indent="-609600" eaLnBrk="1" hangingPunct="1">
              <a:buFontTx/>
              <a:buNone/>
              <a:defRPr/>
            </a:pPr>
            <a:endParaRPr lang="en-US" altLang="en-US" sz="2000" dirty="0">
              <a:latin typeface="+mj-lt"/>
            </a:endParaRPr>
          </a:p>
          <a:p>
            <a:pPr marL="609600" indent="-609600" eaLnBrk="1" hangingPunct="1">
              <a:buFontTx/>
              <a:buNone/>
              <a:defRPr/>
            </a:pPr>
            <a:r>
              <a:rPr lang="en-US" altLang="en-US" sz="2000" dirty="0" smtClean="0">
                <a:latin typeface="+mj-lt"/>
              </a:rPr>
              <a:t>D.   </a:t>
            </a:r>
            <a:r>
              <a:rPr lang="en-US" altLang="en-US" sz="2000" dirty="0">
                <a:latin typeface="+mj-lt"/>
              </a:rPr>
              <a:t>SBA </a:t>
            </a:r>
            <a:r>
              <a:rPr lang="en-US" altLang="en-US" sz="2000" dirty="0" smtClean="0">
                <a:latin typeface="+mj-lt"/>
              </a:rPr>
              <a:t>Headquarters</a:t>
            </a:r>
            <a:endParaRPr lang="en-US" altLang="en-US" sz="2000" dirty="0">
              <a:latin typeface="+mj-lt"/>
            </a:endParaRPr>
          </a:p>
          <a:p>
            <a:pPr marL="609600" indent="-609600" eaLnBrk="1" hangingPunct="1">
              <a:defRPr/>
            </a:pPr>
            <a:endParaRPr lang="en-US" altLang="en-US" sz="2000" dirty="0">
              <a:latin typeface="+mj-lt"/>
            </a:endParaRPr>
          </a:p>
          <a:p>
            <a:pPr marL="609600" indent="-609600" eaLnBrk="1" hangingPunct="1">
              <a:defRPr/>
            </a:pPr>
            <a:endParaRPr lang="en-US" altLang="en-US" sz="2000" dirty="0">
              <a:latin typeface="+mj-lt"/>
            </a:endParaRPr>
          </a:p>
        </p:txBody>
      </p:sp>
      <p:sp>
        <p:nvSpPr>
          <p:cNvPr id="2" name="Title 1"/>
          <p:cNvSpPr>
            <a:spLocks noGrp="1"/>
          </p:cNvSpPr>
          <p:nvPr>
            <p:ph type="title"/>
          </p:nvPr>
        </p:nvSpPr>
        <p:spPr>
          <a:xfrm>
            <a:off x="609600" y="381000"/>
            <a:ext cx="8153400" cy="838200"/>
          </a:xfrm>
        </p:spPr>
        <p:txBody>
          <a:bodyPr/>
          <a:lstStyle/>
          <a:p>
            <a:pPr eaLnBrk="1" hangingPunct="1">
              <a:defRPr/>
            </a:pPr>
            <a:r>
              <a:rPr lang="en-US" sz="2800" dirty="0" smtClean="0">
                <a:solidFill>
                  <a:srgbClr val="073E87"/>
                </a:solidFill>
              </a:rPr>
              <a:t>Types of SBA Contacts and Offices</a:t>
            </a:r>
            <a:endParaRPr lang="en-US" dirty="0"/>
          </a:p>
        </p:txBody>
      </p:sp>
    </p:spTree>
    <p:extLst>
      <p:ext uri="{BB962C8B-B14F-4D97-AF65-F5344CB8AC3E}">
        <p14:creationId xmlns:p14="http://schemas.microsoft.com/office/powerpoint/2010/main" val="2114288950"/>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Six areas by state." title="Map of OGC Areas in USA and terratori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68389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09600" y="784225"/>
            <a:ext cx="8153400" cy="990600"/>
          </a:xfrm>
        </p:spPr>
        <p:txBody>
          <a:bodyPr/>
          <a:lstStyle/>
          <a:p>
            <a:pPr eaLnBrk="1" hangingPunct="1">
              <a:defRPr/>
            </a:pPr>
            <a:r>
              <a:rPr lang="en-US" sz="2800" dirty="0">
                <a:solidFill>
                  <a:schemeClr val="accent2">
                    <a:lumMod val="75000"/>
                  </a:schemeClr>
                </a:solidFill>
                <a:ea typeface="+mn-ea"/>
                <a:cs typeface="Times New Roman"/>
              </a:rPr>
              <a:t>Six SBA Government Contracting Areas at </a:t>
            </a:r>
            <a:r>
              <a:rPr lang="en-US" sz="2800" dirty="0" smtClean="0">
                <a:solidFill>
                  <a:schemeClr val="accent2">
                    <a:lumMod val="75000"/>
                  </a:schemeClr>
                </a:solidFill>
                <a:ea typeface="+mn-ea"/>
                <a:cs typeface="Times New Roman"/>
              </a:rPr>
              <a:t>hyperlink: </a:t>
            </a:r>
            <a:r>
              <a:rPr lang="en-US" sz="2800" i="1" dirty="0" smtClean="0">
                <a:solidFill>
                  <a:srgbClr val="00B0F0"/>
                </a:solidFill>
                <a:latin typeface="Calibri"/>
                <a:ea typeface="+mn-ea"/>
                <a:cs typeface="Times New Roman"/>
              </a:rPr>
              <a:t>https</a:t>
            </a:r>
            <a:r>
              <a:rPr lang="en-US" sz="2800" i="1" dirty="0">
                <a:solidFill>
                  <a:srgbClr val="00B0F0"/>
                </a:solidFill>
                <a:latin typeface="Calibri"/>
                <a:ea typeface="+mn-ea"/>
                <a:cs typeface="Times New Roman"/>
              </a:rPr>
              <a:t>://www.sba.gov/content/pcr-directory</a:t>
            </a:r>
            <a:br>
              <a:rPr lang="en-US" sz="2800" i="1" dirty="0">
                <a:solidFill>
                  <a:srgbClr val="00B0F0"/>
                </a:solidFill>
                <a:latin typeface="Calibri"/>
                <a:ea typeface="+mn-ea"/>
                <a:cs typeface="Times New Roman"/>
              </a:rPr>
            </a:br>
            <a:r>
              <a:rPr lang="en-US" dirty="0"/>
              <a:t/>
            </a:r>
            <a:br>
              <a:rPr lang="en-US" dirty="0"/>
            </a:br>
            <a:endParaRPr lang="en-US" dirty="0"/>
          </a:p>
        </p:txBody>
      </p:sp>
    </p:spTree>
    <p:extLst>
      <p:ext uri="{BB962C8B-B14F-4D97-AF65-F5344CB8AC3E}">
        <p14:creationId xmlns:p14="http://schemas.microsoft.com/office/powerpoint/2010/main" val="4164910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228600" y="6372225"/>
            <a:ext cx="72458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B58B80"/>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C3986D"/>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1600" dirty="0">
                <a:latin typeface="Arial" charset="0"/>
                <a:cs typeface="Arial" charset="0"/>
              </a:rPr>
              <a:t>The program schedule above is for information only and is </a:t>
            </a:r>
            <a:r>
              <a:rPr lang="en-US" altLang="en-US" sz="1600" dirty="0" smtClean="0">
                <a:latin typeface="Arial" charset="0"/>
                <a:cs typeface="Arial" charset="0"/>
              </a:rPr>
              <a:t>subject to </a:t>
            </a:r>
            <a:r>
              <a:rPr lang="en-US" altLang="en-US" sz="1600" dirty="0">
                <a:latin typeface="Arial" charset="0"/>
                <a:cs typeface="Arial" charset="0"/>
              </a:rPr>
              <a:t>change.</a:t>
            </a:r>
          </a:p>
        </p:txBody>
      </p:sp>
      <p:graphicFrame>
        <p:nvGraphicFramePr>
          <p:cNvPr id="6" name="Table 5" descr="There are usually held on the First Wednesday of the month starting at 9:30 Central time."/>
          <p:cNvGraphicFramePr>
            <a:graphicFrameLocks noGrp="1"/>
          </p:cNvGraphicFramePr>
          <p:nvPr>
            <p:extLst>
              <p:ext uri="{D42A27DB-BD31-4B8C-83A1-F6EECF244321}">
                <p14:modId xmlns:p14="http://schemas.microsoft.com/office/powerpoint/2010/main" val="3201281955"/>
              </p:ext>
            </p:extLst>
          </p:nvPr>
        </p:nvGraphicFramePr>
        <p:xfrm>
          <a:off x="914400" y="1676400"/>
          <a:ext cx="7772400" cy="4538396"/>
        </p:xfrm>
        <a:graphic>
          <a:graphicData uri="http://schemas.openxmlformats.org/drawingml/2006/table">
            <a:tbl>
              <a:tblPr firstRow="1"/>
              <a:tblGrid>
                <a:gridCol w="1369463">
                  <a:extLst>
                    <a:ext uri="{9D8B030D-6E8A-4147-A177-3AD203B41FA5}">
                      <a16:colId xmlns:a16="http://schemas.microsoft.com/office/drawing/2014/main" xmlns="" val="20000"/>
                    </a:ext>
                  </a:extLst>
                </a:gridCol>
                <a:gridCol w="2255587">
                  <a:extLst>
                    <a:ext uri="{9D8B030D-6E8A-4147-A177-3AD203B41FA5}">
                      <a16:colId xmlns:a16="http://schemas.microsoft.com/office/drawing/2014/main" xmlns="" val="20001"/>
                    </a:ext>
                  </a:extLst>
                </a:gridCol>
                <a:gridCol w="4147350">
                  <a:extLst>
                    <a:ext uri="{9D8B030D-6E8A-4147-A177-3AD203B41FA5}">
                      <a16:colId xmlns:a16="http://schemas.microsoft.com/office/drawing/2014/main" xmlns="" val="20002"/>
                    </a:ext>
                  </a:extLst>
                </a:gridCol>
              </a:tblGrid>
              <a:tr h="243868">
                <a:tc>
                  <a:txBody>
                    <a:bodyPr/>
                    <a:lstStyle/>
                    <a:p>
                      <a:pPr algn="ctr" rtl="0" fontAlgn="ctr"/>
                      <a:r>
                        <a:rPr lang="en-US" sz="1600" b="1" i="0" u="none" strike="noStrike" dirty="0">
                          <a:solidFill>
                            <a:srgbClr val="000000"/>
                          </a:solidFill>
                          <a:latin typeface="Arial"/>
                        </a:rPr>
                        <a:t>FY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1" i="0" u="none" strike="noStrike" dirty="0">
                          <a:solidFill>
                            <a:srgbClr val="000000"/>
                          </a:solidFill>
                          <a:latin typeface="Arial"/>
                        </a:rPr>
                        <a:t>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600" b="1" i="0" u="none" strike="noStrike" dirty="0">
                          <a:solidFill>
                            <a:srgbClr val="000000"/>
                          </a:solidFill>
                          <a:latin typeface="Arial"/>
                        </a:rPr>
                        <a:t> Topic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421946">
                <a:tc>
                  <a:txBody>
                    <a:bodyPr/>
                    <a:lstStyle/>
                    <a:p>
                      <a:pPr algn="ctr" rtl="0" fontAlgn="ctr"/>
                      <a:r>
                        <a:rPr lang="en-US" sz="1400" b="1" i="0" u="none" strike="noStrike" dirty="0">
                          <a:solidFill>
                            <a:schemeClr val="accent2">
                              <a:lumMod val="75000"/>
                            </a:schemeClr>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US" sz="1400" b="1" i="0" u="none" strike="noStrike" dirty="0">
                          <a:solidFill>
                            <a:schemeClr val="accent2">
                              <a:lumMod val="75000"/>
                            </a:schemeClr>
                          </a:solidFill>
                          <a:latin typeface="Arial"/>
                        </a:rPr>
                        <a:t>October 5,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baseline="0" dirty="0">
                          <a:solidFill>
                            <a:schemeClr val="accent2">
                              <a:lumMod val="75000"/>
                            </a:schemeClr>
                          </a:solidFill>
                          <a:latin typeface="Arial"/>
                        </a:rPr>
                        <a:t>Non-Manufacturer Rule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421946">
                <a:tc>
                  <a:txBody>
                    <a:bodyPr/>
                    <a:lstStyle/>
                    <a:p>
                      <a:pPr algn="ctr" rtl="0" fontAlgn="ctr"/>
                      <a:r>
                        <a:rPr lang="en-US" sz="1400" b="1" i="0" u="none" strike="noStrike" dirty="0">
                          <a:solidFill>
                            <a:schemeClr val="accent2">
                              <a:lumMod val="75000"/>
                            </a:schemeClr>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US" sz="1400" b="1" i="0" u="none" strike="noStrike" dirty="0">
                          <a:solidFill>
                            <a:schemeClr val="accent2">
                              <a:lumMod val="75000"/>
                            </a:schemeClr>
                          </a:solidFill>
                          <a:latin typeface="Arial"/>
                        </a:rPr>
                        <a:t>November 2,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US" sz="1400" b="1" i="0" u="none" strike="noStrike" dirty="0">
                          <a:solidFill>
                            <a:schemeClr val="accent2">
                              <a:lumMod val="75000"/>
                            </a:schemeClr>
                          </a:solidFill>
                          <a:latin typeface="Arial"/>
                        </a:rPr>
                        <a:t>Market</a:t>
                      </a:r>
                      <a:r>
                        <a:rPr lang="en-US" sz="1400" b="1" i="0" u="none" strike="noStrike" baseline="0" dirty="0">
                          <a:solidFill>
                            <a:schemeClr val="accent2">
                              <a:lumMod val="75000"/>
                            </a:schemeClr>
                          </a:solidFill>
                          <a:latin typeface="Arial"/>
                        </a:rPr>
                        <a:t> Research: Using FPDS &amp; DSBS</a:t>
                      </a:r>
                      <a:endParaRPr lang="en-US" sz="1400" b="1" i="0" u="none" strike="noStrike" dirty="0">
                        <a:solidFill>
                          <a:schemeClr val="accent2">
                            <a:lumMod val="75000"/>
                          </a:schemeClr>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421946">
                <a:tc>
                  <a:txBody>
                    <a:bodyPr/>
                    <a:lstStyle/>
                    <a:p>
                      <a:pPr algn="ctr" rtl="0" fontAlgn="ctr"/>
                      <a:r>
                        <a:rPr lang="en-US" sz="1400" b="1" i="0" u="none" strike="noStrike" dirty="0">
                          <a:solidFill>
                            <a:schemeClr val="accent2">
                              <a:lumMod val="75000"/>
                            </a:schemeClr>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US" sz="1400" b="1" i="0" u="none" strike="noStrike" dirty="0">
                          <a:solidFill>
                            <a:schemeClr val="accent2">
                              <a:lumMod val="75000"/>
                            </a:schemeClr>
                          </a:solidFill>
                          <a:latin typeface="Arial"/>
                        </a:rPr>
                        <a:t>December 7,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accent2">
                              <a:lumMod val="75000"/>
                            </a:schemeClr>
                          </a:solidFill>
                          <a:latin typeface="Arial"/>
                        </a:rPr>
                        <a:t>New All SB Mentor-Protégé Program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421946">
                <a:tc>
                  <a:txBody>
                    <a:bodyPr/>
                    <a:lstStyle/>
                    <a:p>
                      <a:pPr algn="ctr" rtl="0" fontAlgn="ctr"/>
                      <a:r>
                        <a:rPr lang="en-US" sz="1400" b="1" i="0" u="none" strike="noStrike" dirty="0">
                          <a:solidFill>
                            <a:schemeClr val="accent2">
                              <a:lumMod val="75000"/>
                            </a:schemeClr>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US" sz="1400" b="1" i="0" u="none" strike="noStrike" dirty="0">
                          <a:solidFill>
                            <a:schemeClr val="accent2">
                              <a:lumMod val="75000"/>
                            </a:schemeClr>
                          </a:solidFill>
                          <a:latin typeface="Arial"/>
                        </a:rPr>
                        <a:t>January 11,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accent2">
                              <a:lumMod val="75000"/>
                            </a:schemeClr>
                          </a:solidFill>
                          <a:latin typeface="Arial"/>
                        </a:rPr>
                        <a:t>SBA Surveillance Reviews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4"/>
                  </a:ext>
                </a:extLst>
              </a:tr>
              <a:tr h="421946">
                <a:tc>
                  <a:txBody>
                    <a:bodyPr/>
                    <a:lstStyle/>
                    <a:p>
                      <a:pPr algn="ctr" rtl="0" fontAlgn="ctr"/>
                      <a:r>
                        <a:rPr lang="en-US" sz="1400" b="1" i="0" u="none" strike="noStrike" dirty="0">
                          <a:solidFill>
                            <a:schemeClr val="accent2">
                              <a:lumMod val="75000"/>
                            </a:schemeClr>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US" sz="1400" b="1" i="0" u="none" strike="noStrike" dirty="0">
                          <a:solidFill>
                            <a:schemeClr val="accent2">
                              <a:lumMod val="75000"/>
                            </a:schemeClr>
                          </a:solidFill>
                          <a:latin typeface="Arial"/>
                        </a:rPr>
                        <a:t>February 1,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baseline="0" dirty="0">
                          <a:solidFill>
                            <a:schemeClr val="accent1">
                              <a:lumMod val="50000"/>
                            </a:schemeClr>
                          </a:solidFill>
                          <a:latin typeface="Arial"/>
                        </a:rPr>
                        <a:t>Certificate of Competency Program</a:t>
                      </a:r>
                      <a:endParaRPr lang="en-US" sz="1400" b="1" i="0" u="none" strike="noStrike" dirty="0">
                        <a:solidFill>
                          <a:schemeClr val="accent1">
                            <a:lumMod val="50000"/>
                          </a:schemeClr>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373533">
                <a:tc>
                  <a:txBody>
                    <a:bodyPr/>
                    <a:lstStyle/>
                    <a:p>
                      <a:pPr algn="ctr" rtl="0" fontAlgn="ctr"/>
                      <a:r>
                        <a:rPr lang="en-US" sz="1400" b="1" i="0" u="none" strike="noStrike" dirty="0">
                          <a:solidFill>
                            <a:schemeClr val="accent2">
                              <a:lumMod val="75000"/>
                            </a:schemeClr>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US" sz="1400" b="1" i="0" u="none" strike="noStrike" dirty="0">
                          <a:solidFill>
                            <a:schemeClr val="accent2">
                              <a:lumMod val="75000"/>
                            </a:schemeClr>
                          </a:solidFill>
                          <a:latin typeface="Arial"/>
                        </a:rPr>
                        <a:t>March 1,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2">
                              <a:lumMod val="75000"/>
                            </a:schemeClr>
                          </a:solidFill>
                          <a:effectLst/>
                          <a:uLnTx/>
                          <a:uFillTx/>
                          <a:latin typeface="Arial"/>
                          <a:ea typeface="+mn-ea"/>
                          <a:cs typeface="+mn-cs"/>
                        </a:rPr>
                        <a:t>Historically Underutilized Business Zones </a:t>
                      </a:r>
                      <a:endParaRPr lang="en-US" sz="1400" b="1" i="0" u="none" strike="noStrike" dirty="0">
                        <a:solidFill>
                          <a:schemeClr val="accent2">
                            <a:lumMod val="75000"/>
                          </a:schemeClr>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6"/>
                  </a:ext>
                </a:extLst>
              </a:tr>
              <a:tr h="340936">
                <a:tc>
                  <a:txBody>
                    <a:bodyPr/>
                    <a:lstStyle/>
                    <a:p>
                      <a:pPr algn="ctr" rtl="0" fontAlgn="ctr"/>
                      <a:r>
                        <a:rPr lang="en-US" sz="1400" b="1" i="0" u="none" strike="noStrike" dirty="0">
                          <a:solidFill>
                            <a:schemeClr val="accent2">
                              <a:lumMod val="75000"/>
                            </a:schemeClr>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US" sz="1400" b="1" i="0" u="none" strike="noStrike" dirty="0">
                          <a:solidFill>
                            <a:schemeClr val="accent2">
                              <a:lumMod val="75000"/>
                            </a:schemeClr>
                          </a:solidFill>
                          <a:latin typeface="Arial"/>
                        </a:rPr>
                        <a:t>April 12,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accent2">
                              <a:lumMod val="75000"/>
                            </a:schemeClr>
                          </a:solidFill>
                          <a:effectLst/>
                          <a:uLnTx/>
                          <a:uFillTx/>
                          <a:latin typeface="Arial"/>
                          <a:ea typeface="+mn-ea"/>
                          <a:cs typeface="+mn-cs"/>
                        </a:rPr>
                        <a:t>Subcontracting Plan Compliance </a:t>
                      </a:r>
                      <a:endParaRPr lang="en-US" sz="1400" b="1" i="0" u="none" strike="noStrike" dirty="0">
                        <a:solidFill>
                          <a:schemeClr val="accent2">
                            <a:lumMod val="75000"/>
                          </a:schemeClr>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7"/>
                  </a:ext>
                </a:extLst>
              </a:tr>
              <a:tr h="431466">
                <a:tc>
                  <a:txBody>
                    <a:bodyPr/>
                    <a:lstStyle/>
                    <a:p>
                      <a:pPr algn="ctr" rtl="0" fontAlgn="ctr"/>
                      <a:r>
                        <a:rPr lang="en-US" sz="1400" b="1" i="0" u="none" strike="noStrike" dirty="0">
                          <a:solidFill>
                            <a:schemeClr val="accent2">
                              <a:lumMod val="75000"/>
                            </a:schemeClr>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US" sz="1400" b="1" i="0" u="none" strike="noStrike" dirty="0">
                          <a:solidFill>
                            <a:schemeClr val="accent2">
                              <a:lumMod val="75000"/>
                            </a:schemeClr>
                          </a:solidFill>
                          <a:latin typeface="Arial"/>
                        </a:rPr>
                        <a:t>May 3,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US" sz="1400" b="1" i="0" u="none" strike="noStrike" dirty="0">
                          <a:solidFill>
                            <a:schemeClr val="accent2">
                              <a:lumMod val="75000"/>
                            </a:schemeClr>
                          </a:solidFill>
                          <a:latin typeface="Arial"/>
                        </a:rPr>
                        <a:t>Woman Owned Small Business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8"/>
                  </a:ext>
                </a:extLst>
              </a:tr>
              <a:tr h="353063">
                <a:tc>
                  <a:txBody>
                    <a:bodyPr/>
                    <a:lstStyle/>
                    <a:p>
                      <a:pPr algn="ctr" rtl="0" fontAlgn="ctr"/>
                      <a:r>
                        <a:rPr lang="en-US" sz="1400" b="1" i="0" u="none" strike="noStrike" dirty="0">
                          <a:solidFill>
                            <a:schemeClr val="accent2">
                              <a:lumMod val="75000"/>
                            </a:schemeClr>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US" sz="1400" b="1" i="0" u="none" strike="noStrike" dirty="0">
                          <a:solidFill>
                            <a:schemeClr val="accent2">
                              <a:lumMod val="75000"/>
                            </a:schemeClr>
                          </a:solidFill>
                          <a:latin typeface="Arial"/>
                        </a:rPr>
                        <a:t>June 7,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US" sz="1400" b="1" i="0" u="none" strike="noStrike" dirty="0" smtClean="0">
                          <a:solidFill>
                            <a:schemeClr val="accent2">
                              <a:lumMod val="75000"/>
                            </a:schemeClr>
                          </a:solidFill>
                          <a:latin typeface="Arial"/>
                        </a:rPr>
                        <a:t>Size and Affiliation </a:t>
                      </a:r>
                      <a:endParaRPr lang="en-US" sz="1400" b="1" i="0" u="none" strike="noStrike" dirty="0">
                        <a:solidFill>
                          <a:schemeClr val="accent2">
                            <a:lumMod val="75000"/>
                          </a:schemeClr>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9"/>
                  </a:ext>
                </a:extLst>
              </a:tr>
              <a:tr h="355649">
                <a:tc>
                  <a:txBody>
                    <a:bodyPr/>
                    <a:lstStyle/>
                    <a:p>
                      <a:pPr algn="ctr" rtl="0" fontAlgn="ctr"/>
                      <a:r>
                        <a:rPr lang="en-US" sz="1400" b="1" i="0" u="none" strike="noStrike" dirty="0">
                          <a:solidFill>
                            <a:schemeClr val="accent2">
                              <a:lumMod val="75000"/>
                            </a:schemeClr>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US" sz="1400" b="1" i="0" u="none" strike="noStrike" baseline="0" dirty="0">
                          <a:solidFill>
                            <a:schemeClr val="accent2">
                              <a:lumMod val="75000"/>
                            </a:schemeClr>
                          </a:solidFill>
                          <a:latin typeface="Arial"/>
                        </a:rPr>
                        <a:t>July 12,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chemeClr val="accent2">
                              <a:lumMod val="75000"/>
                            </a:schemeClr>
                          </a:solidFill>
                          <a:latin typeface="Arial"/>
                        </a:rPr>
                        <a:t>Consolidation and Bundling</a:t>
                      </a:r>
                      <a:endParaRPr lang="en-US" sz="1400" b="1" i="0" u="none" strike="noStrike" dirty="0">
                        <a:solidFill>
                          <a:schemeClr val="accent2">
                            <a:lumMod val="75000"/>
                          </a:schemeClr>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10"/>
                  </a:ext>
                </a:extLst>
              </a:tr>
              <a:tr h="330151">
                <a:tc>
                  <a:txBody>
                    <a:bodyPr/>
                    <a:lstStyle/>
                    <a:p>
                      <a:pPr algn="ctr" rtl="0" fontAlgn="ctr"/>
                      <a:r>
                        <a:rPr lang="en-US" sz="1400" b="1" i="0" u="none" strike="noStrike" baseline="0" dirty="0">
                          <a:solidFill>
                            <a:schemeClr val="accent2">
                              <a:lumMod val="75000"/>
                            </a:schemeClr>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ctr"/>
                      <a:r>
                        <a:rPr lang="en-US" sz="1400" b="1" i="0" u="none" strike="noStrike" dirty="0">
                          <a:solidFill>
                            <a:schemeClr val="accent2">
                              <a:lumMod val="75000"/>
                            </a:schemeClr>
                          </a:solidFill>
                          <a:latin typeface="Arial"/>
                        </a:rPr>
                        <a:t>August 2,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accent1">
                              <a:lumMod val="50000"/>
                            </a:schemeClr>
                          </a:solidFill>
                          <a:latin typeface="Arial"/>
                        </a:rPr>
                        <a:t>8(a)</a:t>
                      </a:r>
                      <a:r>
                        <a:rPr lang="en-US" sz="1400" b="1" i="0" u="none" strike="noStrike" baseline="0" dirty="0">
                          <a:solidFill>
                            <a:schemeClr val="accent1">
                              <a:lumMod val="50000"/>
                            </a:schemeClr>
                          </a:solidFill>
                          <a:latin typeface="Arial"/>
                        </a:rPr>
                        <a:t> </a:t>
                      </a:r>
                      <a:r>
                        <a:rPr lang="en-US" sz="1400" b="1" i="0" u="none" strike="noStrike" dirty="0">
                          <a:solidFill>
                            <a:schemeClr val="accent1">
                              <a:lumMod val="50000"/>
                            </a:schemeClr>
                          </a:solidFill>
                          <a:latin typeface="Arial"/>
                        </a:rPr>
                        <a:t>Business Development </a:t>
                      </a:r>
                      <a:endParaRPr lang="en-US" sz="1400" b="1" i="0" u="none" strike="noStrike" baseline="0" dirty="0">
                        <a:solidFill>
                          <a:schemeClr val="accent1">
                            <a:lumMod val="50000"/>
                          </a:schemeClr>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11"/>
                  </a:ext>
                </a:extLst>
              </a:tr>
            </a:tbl>
          </a:graphicData>
        </a:graphic>
      </p:graphicFrame>
      <p:sp>
        <p:nvSpPr>
          <p:cNvPr id="3" name="Title 2"/>
          <p:cNvSpPr>
            <a:spLocks noGrp="1"/>
          </p:cNvSpPr>
          <p:nvPr>
            <p:ph type="title"/>
          </p:nvPr>
        </p:nvSpPr>
        <p:spPr>
          <a:xfrm>
            <a:off x="609600" y="152400"/>
            <a:ext cx="8305800" cy="990601"/>
          </a:xfrm>
        </p:spPr>
        <p:txBody>
          <a:bodyPr/>
          <a:lstStyle/>
          <a:p>
            <a:pPr algn="ctr" eaLnBrk="1" hangingPunct="1">
              <a:defRPr/>
            </a:pPr>
            <a:r>
              <a:rPr lang="en-US" altLang="en-US" sz="2400" dirty="0">
                <a:solidFill>
                  <a:schemeClr val="accent1">
                    <a:lumMod val="50000"/>
                  </a:schemeClr>
                </a:solidFill>
                <a:cs typeface="Arial" pitchFamily="34" charset="0"/>
              </a:rPr>
              <a:t/>
            </a:r>
            <a:br>
              <a:rPr lang="en-US" altLang="en-US" sz="2400" dirty="0">
                <a:solidFill>
                  <a:schemeClr val="accent1">
                    <a:lumMod val="50000"/>
                  </a:schemeClr>
                </a:solidFill>
                <a:cs typeface="Arial" pitchFamily="34" charset="0"/>
              </a:rPr>
            </a:br>
            <a:r>
              <a:rPr lang="en-US" altLang="en-US" sz="2400" dirty="0">
                <a:solidFill>
                  <a:schemeClr val="accent1">
                    <a:lumMod val="50000"/>
                  </a:schemeClr>
                </a:solidFill>
                <a:cs typeface="Arial" pitchFamily="34" charset="0"/>
              </a:rPr>
              <a:t>FIRST WEDNESDAY VIRTUAL LEARNING SERIES – 2017 SCHEDULE</a:t>
            </a:r>
            <a:br>
              <a:rPr lang="en-US" altLang="en-US" sz="2400" dirty="0">
                <a:solidFill>
                  <a:schemeClr val="accent1">
                    <a:lumMod val="50000"/>
                  </a:schemeClr>
                </a:solidFill>
                <a:cs typeface="Arial" pitchFamily="34" charset="0"/>
              </a:rPr>
            </a:br>
            <a:r>
              <a:rPr lang="en-US" altLang="en-US" sz="2400" dirty="0">
                <a:solidFill>
                  <a:schemeClr val="accent1">
                    <a:lumMod val="50000"/>
                  </a:schemeClr>
                </a:solidFill>
                <a:cs typeface="Arial" pitchFamily="34" charset="0"/>
              </a:rPr>
              <a:t>  9:30 to 10:30 Central Time</a:t>
            </a:r>
            <a:br>
              <a:rPr lang="en-US" altLang="en-US" sz="2400" dirty="0">
                <a:solidFill>
                  <a:schemeClr val="accent1">
                    <a:lumMod val="50000"/>
                  </a:schemeClr>
                </a:solidFill>
                <a:cs typeface="Arial" pitchFamily="34" charset="0"/>
              </a:rPr>
            </a:br>
            <a:endParaRPr lang="en-US" sz="2400" dirty="0">
              <a:solidFill>
                <a:schemeClr val="accent1">
                  <a:lumMod val="50000"/>
                </a:schemeClr>
              </a:solidFill>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457200" y="1676400"/>
            <a:ext cx="8382000" cy="4401205"/>
          </a:xfrm>
          <a:prstGeom prst="rect">
            <a:avLst/>
          </a:prstGeom>
          <a:noFill/>
          <a:ln>
            <a:noFill/>
          </a:ln>
          <a:extLst/>
        </p:spPr>
        <p:txBody>
          <a:bodyPr>
            <a:spAutoFit/>
          </a:bodyPr>
          <a:lstStyle/>
          <a:p>
            <a:pPr marL="342900" indent="-342900">
              <a:tabLst>
                <a:tab pos="4854575" algn="l"/>
              </a:tabLst>
              <a:defRPr/>
            </a:pPr>
            <a:r>
              <a:rPr lang="en-US" sz="2000" dirty="0">
                <a:solidFill>
                  <a:prstClr val="black"/>
                </a:solidFill>
                <a:latin typeface="Arial" panose="020B0604020202020204" pitchFamily="34" charset="0"/>
                <a:ea typeface="ＭＳ Ｐゴシック" pitchFamily="-111" charset="-128"/>
                <a:cs typeface="Arial" panose="020B0604020202020204" pitchFamily="34" charset="0"/>
              </a:rPr>
              <a:t>1.  Size protests (with recertification)           FAR 19.302 </a:t>
            </a:r>
          </a:p>
          <a:p>
            <a:pPr marL="342900" indent="-342900">
              <a:tabLst>
                <a:tab pos="4854575" algn="l"/>
              </a:tabLst>
              <a:defRPr/>
            </a:pPr>
            <a:r>
              <a:rPr lang="en-US" sz="2000" dirty="0">
                <a:solidFill>
                  <a:prstClr val="black"/>
                </a:solidFill>
                <a:latin typeface="Arial" panose="020B0604020202020204" pitchFamily="34" charset="0"/>
                <a:ea typeface="ＭＳ Ｐゴシック" pitchFamily="-111" charset="-128"/>
                <a:cs typeface="Arial" panose="020B0604020202020204" pitchFamily="34" charset="0"/>
              </a:rPr>
              <a:t>		13 CFR 121.1001</a:t>
            </a:r>
          </a:p>
          <a:p>
            <a:pPr marL="342900" indent="-342900">
              <a:tabLst>
                <a:tab pos="4854575" algn="l"/>
              </a:tabLst>
              <a:defRPr/>
            </a:pPr>
            <a:r>
              <a:rPr lang="en-US" sz="2000" dirty="0">
                <a:solidFill>
                  <a:prstClr val="black"/>
                </a:solidFill>
                <a:latin typeface="Arial" panose="020B0604020202020204" pitchFamily="34" charset="0"/>
                <a:ea typeface="ＭＳ Ｐゴシック" pitchFamily="-111" charset="-128"/>
                <a:cs typeface="Arial" panose="020B0604020202020204" pitchFamily="34" charset="0"/>
              </a:rPr>
              <a:t>	 	13 CFR 121.1010</a:t>
            </a:r>
          </a:p>
          <a:p>
            <a:pPr marL="342900" indent="-342900">
              <a:tabLst>
                <a:tab pos="4854575" algn="l"/>
              </a:tabLst>
              <a:defRPr/>
            </a:pPr>
            <a:endParaRPr lang="en-US" sz="2000" dirty="0">
              <a:solidFill>
                <a:prstClr val="black"/>
              </a:solidFill>
              <a:latin typeface="Arial" panose="020B0604020202020204" pitchFamily="34" charset="0"/>
              <a:ea typeface="ＭＳ Ｐゴシック" pitchFamily="-111" charset="-128"/>
              <a:cs typeface="Arial" panose="020B0604020202020204" pitchFamily="34" charset="0"/>
            </a:endParaRPr>
          </a:p>
          <a:p>
            <a:pPr marL="342900" indent="-342900">
              <a:tabLst>
                <a:tab pos="4854575" algn="l"/>
              </a:tabLst>
              <a:defRPr/>
            </a:pPr>
            <a:r>
              <a:rPr lang="en-US" sz="2000" dirty="0">
                <a:solidFill>
                  <a:prstClr val="black"/>
                </a:solidFill>
                <a:latin typeface="Arial" panose="020B0604020202020204" pitchFamily="34" charset="0"/>
                <a:ea typeface="ＭＳ Ｐゴシック" pitchFamily="-111" charset="-128"/>
                <a:cs typeface="Arial" panose="020B0604020202020204" pitchFamily="34" charset="0"/>
              </a:rPr>
              <a:t>2.  Locating nearest SBA staffer	FAR 19.4 </a:t>
            </a:r>
          </a:p>
          <a:p>
            <a:pPr marL="342900" indent="-342900">
              <a:tabLst>
                <a:tab pos="4854575" algn="l"/>
              </a:tabLst>
              <a:defRPr/>
            </a:pPr>
            <a:endParaRPr lang="en-US" sz="2000" dirty="0">
              <a:solidFill>
                <a:prstClr val="black"/>
              </a:solidFill>
              <a:latin typeface="Arial" panose="020B0604020202020204" pitchFamily="34" charset="0"/>
              <a:ea typeface="ＭＳ Ｐゴシック" pitchFamily="-111" charset="-128"/>
              <a:cs typeface="Arial" panose="020B0604020202020204" pitchFamily="34" charset="0"/>
            </a:endParaRPr>
          </a:p>
          <a:p>
            <a:pPr marL="342900" indent="-342900">
              <a:tabLst>
                <a:tab pos="4854575" algn="l"/>
              </a:tabLst>
              <a:defRPr/>
            </a:pPr>
            <a:r>
              <a:rPr lang="en-US" sz="2000" dirty="0">
                <a:solidFill>
                  <a:prstClr val="black"/>
                </a:solidFill>
                <a:latin typeface="Arial" panose="020B0604020202020204" pitchFamily="34" charset="0"/>
                <a:ea typeface="ＭＳ Ｐゴシック" pitchFamily="-111" charset="-128"/>
                <a:cs typeface="Arial" panose="020B0604020202020204" pitchFamily="34" charset="0"/>
              </a:rPr>
              <a:t>3.  Certificate of Competency	FAR 19.6                                                                                    </a:t>
            </a:r>
          </a:p>
          <a:p>
            <a:pPr marL="342900" indent="-342900">
              <a:tabLst>
                <a:tab pos="4854575" algn="l"/>
              </a:tabLst>
              <a:defRPr/>
            </a:pPr>
            <a:r>
              <a:rPr lang="en-US" sz="2000" dirty="0">
                <a:solidFill>
                  <a:prstClr val="black"/>
                </a:solidFill>
                <a:latin typeface="Arial" panose="020B0604020202020204" pitchFamily="34" charset="0"/>
                <a:ea typeface="ＭＳ Ｐゴシック" pitchFamily="-111" charset="-128"/>
                <a:cs typeface="Arial" panose="020B0604020202020204" pitchFamily="34" charset="0"/>
              </a:rPr>
              <a:t>		13 CFR 125.5</a:t>
            </a:r>
          </a:p>
          <a:p>
            <a:pPr marL="342900" indent="-342900">
              <a:tabLst>
                <a:tab pos="4854575" algn="l"/>
              </a:tabLst>
              <a:defRPr/>
            </a:pPr>
            <a:endParaRPr lang="en-US" sz="2000" dirty="0">
              <a:solidFill>
                <a:prstClr val="black"/>
              </a:solidFill>
              <a:latin typeface="Arial" panose="020B0604020202020204" pitchFamily="34" charset="0"/>
              <a:ea typeface="ＭＳ Ｐゴシック" pitchFamily="-111" charset="-128"/>
              <a:cs typeface="Arial" panose="020B0604020202020204" pitchFamily="34" charset="0"/>
            </a:endParaRPr>
          </a:p>
          <a:p>
            <a:pPr marL="342900" indent="-342900">
              <a:tabLst>
                <a:tab pos="4854575" algn="l"/>
              </a:tabLst>
              <a:defRPr/>
            </a:pPr>
            <a:r>
              <a:rPr lang="en-US" sz="2000" dirty="0">
                <a:solidFill>
                  <a:prstClr val="black"/>
                </a:solidFill>
                <a:latin typeface="Arial" panose="020B0604020202020204" pitchFamily="34" charset="0"/>
                <a:ea typeface="ＭＳ Ｐゴシック" pitchFamily="-111" charset="-128"/>
                <a:cs typeface="Arial" panose="020B0604020202020204" pitchFamily="34" charset="0"/>
              </a:rPr>
              <a:t>4.  COC Limitations on Subcontracting Compliance</a:t>
            </a:r>
          </a:p>
          <a:p>
            <a:pPr marL="342900" indent="-342900">
              <a:tabLst>
                <a:tab pos="4854575" algn="l"/>
              </a:tabLst>
              <a:defRPr/>
            </a:pPr>
            <a:r>
              <a:rPr lang="en-US" sz="2000" dirty="0">
                <a:solidFill>
                  <a:prstClr val="black"/>
                </a:solidFill>
                <a:latin typeface="Arial" panose="020B0604020202020204" pitchFamily="34" charset="0"/>
                <a:ea typeface="ＭＳ Ｐゴシック" pitchFamily="-111" charset="-128"/>
                <a:cs typeface="Arial" panose="020B0604020202020204" pitchFamily="34" charset="0"/>
              </a:rPr>
              <a:t>		FAR 19.601</a:t>
            </a:r>
          </a:p>
          <a:p>
            <a:pPr marL="342900" indent="-342900">
              <a:tabLst>
                <a:tab pos="4854575" algn="l"/>
              </a:tabLst>
              <a:defRPr/>
            </a:pPr>
            <a:r>
              <a:rPr lang="en-US" sz="2000" dirty="0">
                <a:solidFill>
                  <a:prstClr val="black"/>
                </a:solidFill>
                <a:latin typeface="Arial" panose="020B0604020202020204" pitchFamily="34" charset="0"/>
                <a:ea typeface="ＭＳ Ｐゴシック" pitchFamily="-111" charset="-128"/>
                <a:cs typeface="Arial" panose="020B0604020202020204" pitchFamily="34" charset="0"/>
              </a:rPr>
              <a:t>		13 CFR 125.6(f)</a:t>
            </a:r>
          </a:p>
          <a:p>
            <a:pPr marL="342900" indent="-342900">
              <a:tabLst>
                <a:tab pos="4854575" algn="l"/>
              </a:tabLst>
              <a:defRPr/>
            </a:pPr>
            <a:r>
              <a:rPr lang="en-US" sz="2000" b="1" dirty="0">
                <a:solidFill>
                  <a:prstClr val="black"/>
                </a:solidFill>
                <a:latin typeface="Arial" panose="020B0604020202020204" pitchFamily="34" charset="0"/>
                <a:ea typeface="ＭＳ Ｐゴシック" pitchFamily="-111" charset="-128"/>
                <a:cs typeface="Arial" panose="020B0604020202020204" pitchFamily="34" charset="0"/>
              </a:rPr>
              <a:t>5.  </a:t>
            </a:r>
            <a:r>
              <a:rPr lang="en-US" sz="2000" dirty="0">
                <a:solidFill>
                  <a:prstClr val="black"/>
                </a:solidFill>
                <a:latin typeface="Arial" panose="020B0604020202020204" pitchFamily="34" charset="0"/>
                <a:cs typeface="Arial" panose="020B0604020202020204" pitchFamily="34" charset="0"/>
              </a:rPr>
              <a:t>Receiving copies subcontracting plans</a:t>
            </a:r>
          </a:p>
          <a:p>
            <a:pPr>
              <a:tabLst>
                <a:tab pos="4854575" algn="l"/>
              </a:tabLst>
              <a:defRPr/>
            </a:pPr>
            <a:r>
              <a:rPr lang="en-US" sz="2000" dirty="0">
                <a:solidFill>
                  <a:prstClr val="black"/>
                </a:solidFill>
                <a:latin typeface="Arial" panose="020B0604020202020204" pitchFamily="34" charset="0"/>
                <a:cs typeface="Arial" panose="020B0604020202020204" pitchFamily="34" charset="0"/>
              </a:rPr>
              <a:t> 	FAR </a:t>
            </a:r>
            <a:r>
              <a:rPr lang="en-US" sz="2000" dirty="0" smtClean="0">
                <a:solidFill>
                  <a:prstClr val="black"/>
                </a:solidFill>
                <a:latin typeface="Arial" panose="020B0604020202020204" pitchFamily="34" charset="0"/>
                <a:cs typeface="Arial" panose="020B0604020202020204" pitchFamily="34" charset="0"/>
              </a:rPr>
              <a:t>19.705-6</a:t>
            </a:r>
            <a:r>
              <a:rPr lang="en-US" sz="2000" dirty="0" smtClean="0">
                <a:solidFill>
                  <a:prstClr val="white"/>
                </a:solidFill>
                <a:latin typeface="Arial" panose="020B0604020202020204" pitchFamily="34" charset="0"/>
                <a:ea typeface="ＭＳ Ｐゴシック" pitchFamily="-111" charset="-128"/>
                <a:cs typeface="Arial" panose="020B0604020202020204" pitchFamily="34" charset="0"/>
              </a:rPr>
              <a:t> </a:t>
            </a:r>
            <a:endParaRPr lang="en-US" sz="2000" dirty="0">
              <a:solidFill>
                <a:prstClr val="white"/>
              </a:solidFill>
              <a:latin typeface="Arial" panose="020B0604020202020204" pitchFamily="34" charset="0"/>
              <a:ea typeface="ＭＳ Ｐゴシック" pitchFamily="-111" charset="-128"/>
              <a:cs typeface="Arial" panose="020B0604020202020204" pitchFamily="34" charset="0"/>
            </a:endParaRPr>
          </a:p>
        </p:txBody>
      </p:sp>
      <p:sp>
        <p:nvSpPr>
          <p:cNvPr id="2" name="Title 1"/>
          <p:cNvSpPr>
            <a:spLocks noGrp="1"/>
          </p:cNvSpPr>
          <p:nvPr>
            <p:ph type="title"/>
          </p:nvPr>
        </p:nvSpPr>
        <p:spPr>
          <a:xfrm>
            <a:off x="685800" y="609600"/>
            <a:ext cx="8153400" cy="990600"/>
          </a:xfrm>
        </p:spPr>
        <p:txBody>
          <a:bodyPr/>
          <a:lstStyle/>
          <a:p>
            <a:pPr eaLnBrk="1" hangingPunct="1">
              <a:defRPr/>
            </a:pPr>
            <a:r>
              <a:rPr lang="en-US" sz="2800" dirty="0">
                <a:solidFill>
                  <a:schemeClr val="accent2">
                    <a:lumMod val="75000"/>
                  </a:schemeClr>
                </a:solidFill>
                <a:ea typeface="+mn-ea"/>
                <a:cs typeface="Times New Roman"/>
              </a:rPr>
              <a:t>A.  SBA Quick Reference - SBA  Area Offices</a:t>
            </a:r>
            <a:r>
              <a:rPr lang="en-US" dirty="0">
                <a:solidFill>
                  <a:schemeClr val="accent2">
                    <a:lumMod val="75000"/>
                  </a:schemeClr>
                </a:solidFill>
              </a:rPr>
              <a:t/>
            </a:r>
            <a:br>
              <a:rPr lang="en-US" dirty="0">
                <a:solidFill>
                  <a:schemeClr val="accent2">
                    <a:lumMod val="75000"/>
                  </a:schemeClr>
                </a:solidFill>
              </a:rPr>
            </a:br>
            <a:endParaRPr lang="en-US" dirty="0">
              <a:solidFill>
                <a:schemeClr val="accent2">
                  <a:lumMod val="75000"/>
                </a:schemeClr>
              </a:solidFill>
            </a:endParaRPr>
          </a:p>
        </p:txBody>
      </p:sp>
    </p:spTree>
    <p:extLst>
      <p:ext uri="{BB962C8B-B14F-4D97-AF65-F5344CB8AC3E}">
        <p14:creationId xmlns:p14="http://schemas.microsoft.com/office/powerpoint/2010/main" val="4125890292"/>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5"/>
          <p:cNvSpPr txBox="1">
            <a:spLocks noChangeArrowheads="1"/>
          </p:cNvSpPr>
          <p:nvPr/>
        </p:nvSpPr>
        <p:spPr bwMode="auto">
          <a:xfrm>
            <a:off x="609600" y="1752600"/>
            <a:ext cx="7712075"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B58B80"/>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C3986D"/>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1900" b="1" dirty="0">
                <a:solidFill>
                  <a:srgbClr val="000000"/>
                </a:solidFill>
                <a:latin typeface="Arial" charset="0"/>
                <a:cs typeface="Arial" charset="0"/>
              </a:rPr>
              <a:t>FAR 19.402  Small Business Administration procurement center representatives.</a:t>
            </a:r>
            <a:r>
              <a:rPr lang="en-US" altLang="en-US" sz="1900" dirty="0">
                <a:solidFill>
                  <a:srgbClr val="000000"/>
                </a:solidFill>
                <a:latin typeface="Arial" charset="0"/>
                <a:cs typeface="Arial" charset="0"/>
              </a:rPr>
              <a:t> (a)(1) The SBA may assign one or more procurement center representatives to any contracting activity or contract administration office to carry out SBA policies and programs…</a:t>
            </a:r>
          </a:p>
          <a:p>
            <a:pPr eaLnBrk="1" hangingPunct="1">
              <a:spcBef>
                <a:spcPct val="0"/>
              </a:spcBef>
              <a:buClrTx/>
              <a:buSzTx/>
              <a:buFontTx/>
              <a:buNone/>
            </a:pPr>
            <a:endParaRPr lang="en-US" altLang="en-US" sz="1900" i="1" dirty="0">
              <a:solidFill>
                <a:srgbClr val="000000"/>
              </a:solidFill>
              <a:latin typeface="Arial" charset="0"/>
              <a:cs typeface="Arial" charset="0"/>
            </a:endParaRPr>
          </a:p>
          <a:p>
            <a:pPr eaLnBrk="1" hangingPunct="1">
              <a:spcBef>
                <a:spcPct val="0"/>
              </a:spcBef>
              <a:buClrTx/>
              <a:buSzTx/>
              <a:buFontTx/>
              <a:buNone/>
            </a:pPr>
            <a:r>
              <a:rPr lang="en-US" altLang="en-US" sz="1900" dirty="0">
                <a:solidFill>
                  <a:srgbClr val="000000"/>
                </a:solidFill>
                <a:latin typeface="Arial" charset="0"/>
                <a:cs typeface="Arial" charset="0"/>
              </a:rPr>
              <a:t>(2) If a SBA procurement center representative is not assigned to the procuring activity or contract administration office, contact the SBA Office of Government Contracting Area Office….. </a:t>
            </a:r>
          </a:p>
          <a:p>
            <a:pPr eaLnBrk="1" hangingPunct="1">
              <a:spcBef>
                <a:spcPct val="0"/>
              </a:spcBef>
              <a:buClrTx/>
              <a:buSzTx/>
              <a:buFontTx/>
              <a:buNone/>
            </a:pPr>
            <a:endParaRPr lang="en-US" altLang="en-US" sz="1900" dirty="0">
              <a:solidFill>
                <a:srgbClr val="000000"/>
              </a:solidFill>
              <a:latin typeface="Arial" charset="0"/>
              <a:cs typeface="Arial" charset="0"/>
            </a:endParaRPr>
          </a:p>
          <a:p>
            <a:pPr eaLnBrk="1" hangingPunct="1">
              <a:spcBef>
                <a:spcPct val="0"/>
              </a:spcBef>
              <a:buClrTx/>
              <a:buSzTx/>
              <a:buFontTx/>
              <a:buNone/>
            </a:pPr>
            <a:r>
              <a:rPr lang="en-US" altLang="en-US" sz="1900" dirty="0">
                <a:solidFill>
                  <a:srgbClr val="000000"/>
                </a:solidFill>
                <a:latin typeface="Arial" charset="0"/>
                <a:cs typeface="Arial" charset="0"/>
              </a:rPr>
              <a:t>(b) Upon their request and subject to applicable acquisition and security regulations, contracting officers shall give SBA procurement center representatives….access to all reasonably obtainable contract….</a:t>
            </a:r>
          </a:p>
        </p:txBody>
      </p:sp>
      <p:sp>
        <p:nvSpPr>
          <p:cNvPr id="31747" name="TextBox 8"/>
          <p:cNvSpPr>
            <a:spLocks noGrp="1" noChangeArrowheads="1"/>
          </p:cNvSpPr>
          <p:nvPr>
            <p:ph type="title"/>
          </p:nvPr>
        </p:nvSpPr>
        <p:spPr>
          <a:xfrm>
            <a:off x="541338" y="228600"/>
            <a:ext cx="8610600" cy="954088"/>
          </a:xfrm>
        </p:spPr>
        <p:txBody>
          <a:bodyPr>
            <a:spAutoFit/>
          </a:bodyPr>
          <a:lstStyle/>
          <a:p>
            <a:pPr>
              <a:defRPr/>
            </a:pPr>
            <a:r>
              <a:rPr lang="en-US" altLang="en-US" sz="2800" dirty="0" smtClean="0">
                <a:solidFill>
                  <a:schemeClr val="accent2">
                    <a:lumMod val="75000"/>
                  </a:schemeClr>
                </a:solidFill>
              </a:rPr>
              <a:t>B.  SBA Quick Reference -</a:t>
            </a:r>
            <a:br>
              <a:rPr lang="en-US" altLang="en-US" sz="2800" dirty="0" smtClean="0">
                <a:solidFill>
                  <a:schemeClr val="accent2">
                    <a:lumMod val="75000"/>
                  </a:schemeClr>
                </a:solidFill>
              </a:rPr>
            </a:br>
            <a:r>
              <a:rPr lang="en-US" altLang="en-US" sz="2800" dirty="0" smtClean="0">
                <a:solidFill>
                  <a:schemeClr val="accent2">
                    <a:lumMod val="75000"/>
                  </a:schemeClr>
                </a:solidFill>
              </a:rPr>
              <a:t>SBA Procurement Center Representatives (PCRs)</a:t>
            </a:r>
          </a:p>
        </p:txBody>
      </p:sp>
    </p:spTree>
    <p:extLst>
      <p:ext uri="{BB962C8B-B14F-4D97-AF65-F5344CB8AC3E}">
        <p14:creationId xmlns:p14="http://schemas.microsoft.com/office/powerpoint/2010/main" val="140605275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4294967295"/>
          </p:nvPr>
        </p:nvSpPr>
        <p:spPr>
          <a:xfrm>
            <a:off x="609600" y="1676400"/>
            <a:ext cx="8077200" cy="4781550"/>
          </a:xfrm>
        </p:spPr>
        <p:txBody>
          <a:bodyPr>
            <a:normAutofit fontScale="77500" lnSpcReduction="20000"/>
          </a:bodyPr>
          <a:lstStyle/>
          <a:p>
            <a:pPr marL="609600" indent="-609600" eaLnBrk="1" hangingPunct="1">
              <a:buFont typeface="Wingdings" pitchFamily="2" charset="2"/>
              <a:buNone/>
              <a:tabLst>
                <a:tab pos="4235450" algn="l"/>
              </a:tabLst>
              <a:defRPr/>
            </a:pPr>
            <a:r>
              <a:rPr lang="en-US" sz="1600" b="1" dirty="0">
                <a:latin typeface="Calibri" pitchFamily="34" charset="0"/>
                <a:cs typeface="Arial" charset="0"/>
              </a:rPr>
              <a:t>1. SBA PCR coordination records	FAR 19..501(b)                  </a:t>
            </a:r>
          </a:p>
          <a:p>
            <a:pPr marL="609600" indent="-609600" eaLnBrk="1" hangingPunct="1">
              <a:buFont typeface="Wingdings" pitchFamily="2" charset="2"/>
              <a:buNone/>
              <a:tabLst>
                <a:tab pos="4235450" algn="l"/>
              </a:tabLst>
              <a:defRPr/>
            </a:pPr>
            <a:r>
              <a:rPr lang="en-US" sz="1600" b="1" dirty="0">
                <a:latin typeface="Calibri" pitchFamily="34" charset="0"/>
                <a:cs typeface="Arial" charset="0"/>
              </a:rPr>
              <a:t>		13 CFR 125.2</a:t>
            </a:r>
          </a:p>
          <a:p>
            <a:pPr marL="609600" indent="-609600" eaLnBrk="1" hangingPunct="1">
              <a:buFont typeface="Wingdings" pitchFamily="2" charset="2"/>
              <a:buNone/>
              <a:tabLst>
                <a:tab pos="4235450" algn="l"/>
              </a:tabLst>
              <a:defRPr/>
            </a:pPr>
            <a:r>
              <a:rPr lang="en-US" sz="1600" b="1" dirty="0">
                <a:solidFill>
                  <a:schemeClr val="accent2">
                    <a:lumMod val="75000"/>
                  </a:schemeClr>
                </a:solidFill>
                <a:latin typeface="Calibri" pitchFamily="34" charset="0"/>
                <a:cs typeface="Arial" charset="0"/>
              </a:rPr>
              <a:t>2. Small business set-aside appeals	FAR 19.505</a:t>
            </a:r>
          </a:p>
          <a:p>
            <a:pPr marL="609600" indent="-609600" eaLnBrk="1" hangingPunct="1">
              <a:buFont typeface="Wingdings" pitchFamily="2" charset="2"/>
              <a:buNone/>
              <a:tabLst>
                <a:tab pos="4235450" algn="l"/>
              </a:tabLst>
              <a:defRPr/>
            </a:pPr>
            <a:r>
              <a:rPr lang="en-US" sz="1600" b="1" dirty="0">
                <a:solidFill>
                  <a:schemeClr val="accent2">
                    <a:lumMod val="75000"/>
                  </a:schemeClr>
                </a:solidFill>
                <a:latin typeface="Calibri" pitchFamily="34" charset="0"/>
                <a:cs typeface="Arial" charset="0"/>
              </a:rPr>
              <a:t>		13 CFR 125.2(b)(7)</a:t>
            </a:r>
          </a:p>
          <a:p>
            <a:pPr marL="609600" indent="-609600" eaLnBrk="1" hangingPunct="1">
              <a:buFont typeface="Wingdings" pitchFamily="2" charset="2"/>
              <a:buNone/>
              <a:tabLst>
                <a:tab pos="4235450" algn="l"/>
              </a:tabLst>
              <a:defRPr/>
            </a:pPr>
            <a:r>
              <a:rPr lang="en-US" sz="1600" b="1" dirty="0">
                <a:latin typeface="Calibri" pitchFamily="34" charset="0"/>
                <a:cs typeface="Arial" charset="0"/>
              </a:rPr>
              <a:t>3. HUBZone set-aside appeals	FAR 19.1305</a:t>
            </a:r>
          </a:p>
          <a:p>
            <a:pPr marL="609600" indent="-609600" eaLnBrk="1" hangingPunct="1">
              <a:buFont typeface="Wingdings" pitchFamily="2" charset="2"/>
              <a:buNone/>
              <a:tabLst>
                <a:tab pos="4235450" algn="l"/>
              </a:tabLst>
              <a:defRPr/>
            </a:pPr>
            <a:r>
              <a:rPr lang="en-US" sz="1600" b="1" dirty="0">
                <a:latin typeface="Calibri" pitchFamily="34" charset="0"/>
                <a:cs typeface="Arial" charset="0"/>
              </a:rPr>
              <a:t>		FAR 19.1306</a:t>
            </a:r>
          </a:p>
          <a:p>
            <a:pPr marL="609600" indent="-609600" eaLnBrk="1" hangingPunct="1">
              <a:buFont typeface="Wingdings" pitchFamily="2" charset="2"/>
              <a:buNone/>
              <a:tabLst>
                <a:tab pos="4235450" algn="l"/>
              </a:tabLst>
              <a:defRPr/>
            </a:pPr>
            <a:r>
              <a:rPr lang="en-US" sz="1600" b="1" dirty="0">
                <a:latin typeface="Calibri" pitchFamily="34" charset="0"/>
                <a:cs typeface="Arial" charset="0"/>
              </a:rPr>
              <a:t>		13 CFR 126.61</a:t>
            </a:r>
          </a:p>
          <a:p>
            <a:pPr marL="609600" indent="-609600" eaLnBrk="1" hangingPunct="1">
              <a:buFont typeface="Wingdings" pitchFamily="2" charset="2"/>
              <a:buNone/>
              <a:tabLst>
                <a:tab pos="4235450" algn="l"/>
              </a:tabLst>
              <a:defRPr/>
            </a:pPr>
            <a:r>
              <a:rPr lang="en-US" sz="1600" b="1" dirty="0">
                <a:solidFill>
                  <a:schemeClr val="accent2">
                    <a:lumMod val="75000"/>
                  </a:schemeClr>
                </a:solidFill>
                <a:latin typeface="Calibri" pitchFamily="34" charset="0"/>
                <a:cs typeface="Arial" charset="0"/>
              </a:rPr>
              <a:t>4. SDVOSB set-aside appeal	FAR 19.1405</a:t>
            </a:r>
          </a:p>
          <a:p>
            <a:pPr marL="609600" indent="-609600" eaLnBrk="1" hangingPunct="1">
              <a:buFont typeface="Wingdings" pitchFamily="2" charset="2"/>
              <a:buNone/>
              <a:tabLst>
                <a:tab pos="4235450" algn="l"/>
              </a:tabLst>
              <a:defRPr/>
            </a:pPr>
            <a:r>
              <a:rPr lang="en-US" sz="1600" b="1" dirty="0">
                <a:solidFill>
                  <a:schemeClr val="accent2">
                    <a:lumMod val="75000"/>
                  </a:schemeClr>
                </a:solidFill>
                <a:latin typeface="Calibri" pitchFamily="34" charset="0"/>
                <a:cs typeface="Arial" charset="0"/>
              </a:rPr>
              <a:t>		FAR 19.1406		</a:t>
            </a:r>
          </a:p>
          <a:p>
            <a:pPr marL="609600" indent="-609600" eaLnBrk="1" hangingPunct="1">
              <a:buFont typeface="Wingdings" pitchFamily="2" charset="2"/>
              <a:buNone/>
              <a:tabLst>
                <a:tab pos="4235450" algn="l"/>
              </a:tabLst>
              <a:defRPr/>
            </a:pPr>
            <a:r>
              <a:rPr lang="en-US" sz="1600" b="1" dirty="0">
                <a:solidFill>
                  <a:schemeClr val="accent2">
                    <a:lumMod val="75000"/>
                  </a:schemeClr>
                </a:solidFill>
                <a:latin typeface="Calibri" pitchFamily="34" charset="0"/>
                <a:cs typeface="Arial" charset="0"/>
              </a:rPr>
              <a:t>		13 CFR 125.22</a:t>
            </a:r>
          </a:p>
          <a:p>
            <a:pPr marL="609600" indent="-609600" eaLnBrk="1" hangingPunct="1">
              <a:buFont typeface="Wingdings" pitchFamily="2" charset="2"/>
              <a:buNone/>
              <a:tabLst>
                <a:tab pos="4235450" algn="l"/>
              </a:tabLst>
              <a:defRPr/>
            </a:pPr>
            <a:r>
              <a:rPr lang="en-US" sz="1600" b="1" dirty="0">
                <a:latin typeface="Calibri" pitchFamily="34" charset="0"/>
                <a:cs typeface="Arial" charset="0"/>
              </a:rPr>
              <a:t>5. Reporting bundling to SBA (MATOCs)	FAR 19.202-1(e)(1)</a:t>
            </a:r>
          </a:p>
          <a:p>
            <a:pPr marL="609600" indent="-609600" eaLnBrk="1" hangingPunct="1">
              <a:buFont typeface="Wingdings" pitchFamily="2" charset="2"/>
              <a:buNone/>
              <a:tabLst>
                <a:tab pos="4235450" algn="l"/>
              </a:tabLst>
              <a:defRPr/>
            </a:pPr>
            <a:r>
              <a:rPr lang="en-US" sz="1600" b="1" dirty="0">
                <a:latin typeface="Calibri" pitchFamily="34" charset="0"/>
                <a:cs typeface="Arial" charset="0"/>
              </a:rPr>
              <a:t>		13 CFR 125.2</a:t>
            </a:r>
          </a:p>
          <a:p>
            <a:pPr marL="609600" indent="-609600" eaLnBrk="1" hangingPunct="1">
              <a:lnSpc>
                <a:spcPct val="80000"/>
              </a:lnSpc>
              <a:buFontTx/>
              <a:buNone/>
              <a:tabLst>
                <a:tab pos="4235450" algn="l"/>
              </a:tabLst>
              <a:defRPr/>
            </a:pPr>
            <a:r>
              <a:rPr lang="en-US" sz="1600" b="1" dirty="0">
                <a:solidFill>
                  <a:schemeClr val="accent2">
                    <a:lumMod val="75000"/>
                  </a:schemeClr>
                </a:solidFill>
                <a:latin typeface="Calibri" pitchFamily="34" charset="0"/>
                <a:cs typeface="Arial" charset="0"/>
              </a:rPr>
              <a:t>6. SBA subcontracting plan reviews-copies       	FAR 19.705-5(3)</a:t>
            </a:r>
          </a:p>
          <a:p>
            <a:pPr marL="609600" indent="-609600" eaLnBrk="1" hangingPunct="1">
              <a:lnSpc>
                <a:spcPct val="80000"/>
              </a:lnSpc>
              <a:buFontTx/>
              <a:buNone/>
              <a:tabLst>
                <a:tab pos="4235450" algn="l"/>
              </a:tabLst>
              <a:defRPr/>
            </a:pPr>
            <a:r>
              <a:rPr lang="en-US" sz="1600" b="1" dirty="0">
                <a:solidFill>
                  <a:schemeClr val="accent2">
                    <a:lumMod val="75000"/>
                  </a:schemeClr>
                </a:solidFill>
                <a:latin typeface="Calibri" pitchFamily="34" charset="0"/>
                <a:cs typeface="Arial" charset="0"/>
              </a:rPr>
              <a:t> 		13 CFR 125.2(b)(6)(iii)		</a:t>
            </a:r>
          </a:p>
          <a:p>
            <a:pPr marL="609600" indent="-609600" eaLnBrk="1" hangingPunct="1">
              <a:lnSpc>
                <a:spcPct val="80000"/>
              </a:lnSpc>
              <a:buFontTx/>
              <a:buNone/>
              <a:tabLst>
                <a:tab pos="4235450" algn="l"/>
              </a:tabLst>
              <a:defRPr/>
            </a:pPr>
            <a:r>
              <a:rPr lang="en-US" sz="1600" b="1" dirty="0">
                <a:solidFill>
                  <a:schemeClr val="accent2">
                    <a:lumMod val="75000"/>
                  </a:schemeClr>
                </a:solidFill>
                <a:latin typeface="Calibri" pitchFamily="34" charset="0"/>
                <a:cs typeface="Arial" charset="0"/>
              </a:rPr>
              <a:t>		FAR 19.705-6(c)</a:t>
            </a:r>
          </a:p>
          <a:p>
            <a:pPr marL="609600" indent="-609600" eaLnBrk="1" hangingPunct="1">
              <a:lnSpc>
                <a:spcPct val="80000"/>
              </a:lnSpc>
              <a:buFontTx/>
              <a:buNone/>
              <a:tabLst>
                <a:tab pos="4235450" algn="l"/>
              </a:tabLst>
              <a:defRPr/>
            </a:pPr>
            <a:r>
              <a:rPr lang="en-US" sz="1600" b="1" dirty="0">
                <a:solidFill>
                  <a:schemeClr val="accent2">
                    <a:lumMod val="75000"/>
                  </a:schemeClr>
                </a:solidFill>
                <a:latin typeface="Calibri" pitchFamily="34" charset="0"/>
                <a:cs typeface="Arial" charset="0"/>
              </a:rPr>
              <a:t>		13 CFR 125.2(b)(6)(iii)(C)</a:t>
            </a:r>
          </a:p>
          <a:p>
            <a:pPr marL="609600" indent="-609600" eaLnBrk="1" hangingPunct="1">
              <a:lnSpc>
                <a:spcPct val="80000"/>
              </a:lnSpc>
              <a:buFontTx/>
              <a:buNone/>
              <a:tabLst>
                <a:tab pos="4235450" algn="l"/>
              </a:tabLst>
              <a:defRPr/>
            </a:pPr>
            <a:r>
              <a:rPr lang="en-US" sz="1600" b="1" dirty="0">
                <a:solidFill>
                  <a:srgbClr val="000000"/>
                </a:solidFill>
                <a:latin typeface="Calibri" pitchFamily="34" charset="0"/>
                <a:cs typeface="Arial" charset="0"/>
              </a:rPr>
              <a:t>7. SBA subcontracting program review	FAR 19.707(4)	</a:t>
            </a:r>
          </a:p>
          <a:p>
            <a:pPr marL="609600" indent="-609600" eaLnBrk="1" hangingPunct="1">
              <a:lnSpc>
                <a:spcPct val="80000"/>
              </a:lnSpc>
              <a:buFontTx/>
              <a:buNone/>
              <a:tabLst>
                <a:tab pos="4235450" algn="l"/>
              </a:tabLst>
              <a:defRPr/>
            </a:pPr>
            <a:r>
              <a:rPr lang="en-US" sz="1600" b="1" dirty="0">
                <a:solidFill>
                  <a:srgbClr val="000000"/>
                </a:solidFill>
                <a:latin typeface="Calibri" pitchFamily="34" charset="0"/>
                <a:cs typeface="Arial" charset="0"/>
              </a:rPr>
              <a:t>		13 CFR 125.2(b)(6)(iii)(C)</a:t>
            </a:r>
          </a:p>
          <a:p>
            <a:pPr marL="609600" indent="-609600" eaLnBrk="1" hangingPunct="1">
              <a:lnSpc>
                <a:spcPct val="80000"/>
              </a:lnSpc>
              <a:buFontTx/>
              <a:buNone/>
              <a:tabLst>
                <a:tab pos="4235450" algn="l"/>
              </a:tabLst>
              <a:defRPr/>
            </a:pPr>
            <a:r>
              <a:rPr lang="en-US" sz="1600" b="1" dirty="0">
                <a:solidFill>
                  <a:schemeClr val="accent2">
                    <a:lumMod val="75000"/>
                  </a:schemeClr>
                </a:solidFill>
                <a:latin typeface="Calibri" pitchFamily="34" charset="0"/>
                <a:cs typeface="Arial" charset="0"/>
              </a:rPr>
              <a:t>8. Small business TFD	FAR 49.402-3 (e)(4))</a:t>
            </a:r>
          </a:p>
          <a:p>
            <a:pPr marL="609600" indent="-609600" eaLnBrk="1" hangingPunct="1">
              <a:lnSpc>
                <a:spcPct val="80000"/>
              </a:lnSpc>
              <a:buFontTx/>
              <a:buNone/>
              <a:tabLst>
                <a:tab pos="4235450" algn="l"/>
              </a:tabLst>
              <a:defRPr/>
            </a:pPr>
            <a:r>
              <a:rPr lang="en-US" sz="1600" b="1" dirty="0">
                <a:solidFill>
                  <a:schemeClr val="accent2">
                    <a:lumMod val="75000"/>
                  </a:schemeClr>
                </a:solidFill>
                <a:latin typeface="Calibri" pitchFamily="34" charset="0"/>
                <a:cs typeface="Arial" charset="0"/>
              </a:rPr>
              <a:t>     		(Termination for default)</a:t>
            </a:r>
          </a:p>
          <a:p>
            <a:pPr marL="609600" indent="-609600" eaLnBrk="1" hangingPunct="1">
              <a:lnSpc>
                <a:spcPct val="80000"/>
              </a:lnSpc>
              <a:buFontTx/>
              <a:buNone/>
              <a:tabLst>
                <a:tab pos="4235450" algn="l"/>
              </a:tabLst>
              <a:defRPr/>
            </a:pPr>
            <a:r>
              <a:rPr lang="en-US" sz="1600" b="1" dirty="0">
                <a:solidFill>
                  <a:schemeClr val="accent2">
                    <a:lumMod val="75000"/>
                  </a:schemeClr>
                </a:solidFill>
                <a:latin typeface="Calibri" pitchFamily="34" charset="0"/>
                <a:cs typeface="Arial" charset="0"/>
              </a:rPr>
              <a:t>9. Surveillance review of agency contracting</a:t>
            </a:r>
          </a:p>
          <a:p>
            <a:pPr marL="609600" indent="-609600" eaLnBrk="1" hangingPunct="1">
              <a:buFont typeface="Wingdings" pitchFamily="2" charset="2"/>
              <a:buNone/>
              <a:tabLst>
                <a:tab pos="4235450" algn="l"/>
              </a:tabLst>
              <a:defRPr/>
            </a:pPr>
            <a:endParaRPr lang="en-US" sz="1600" b="1" dirty="0">
              <a:latin typeface="Calibri" pitchFamily="34" charset="0"/>
              <a:cs typeface="Arial" charset="0"/>
            </a:endParaRPr>
          </a:p>
          <a:p>
            <a:pPr marL="609600" indent="-609600" eaLnBrk="1" hangingPunct="1">
              <a:buFont typeface="Wingdings" pitchFamily="2" charset="2"/>
              <a:buNone/>
              <a:tabLst>
                <a:tab pos="4235450" algn="l"/>
              </a:tabLst>
              <a:defRPr/>
            </a:pPr>
            <a:endParaRPr lang="en-US" sz="1600" b="1" dirty="0">
              <a:latin typeface="Calibri" pitchFamily="34" charset="0"/>
              <a:cs typeface="Arial" charset="0"/>
            </a:endParaRPr>
          </a:p>
        </p:txBody>
      </p:sp>
      <p:sp>
        <p:nvSpPr>
          <p:cNvPr id="2" name="Title 1"/>
          <p:cNvSpPr>
            <a:spLocks noGrp="1"/>
          </p:cNvSpPr>
          <p:nvPr>
            <p:ph type="title"/>
          </p:nvPr>
        </p:nvSpPr>
        <p:spPr>
          <a:xfrm>
            <a:off x="609600" y="457200"/>
            <a:ext cx="8153400" cy="990600"/>
          </a:xfrm>
        </p:spPr>
        <p:txBody>
          <a:bodyPr/>
          <a:lstStyle/>
          <a:p>
            <a:pPr eaLnBrk="1" hangingPunct="1">
              <a:defRPr/>
            </a:pPr>
            <a:r>
              <a:rPr lang="en-US" sz="2800" dirty="0">
                <a:solidFill>
                  <a:schemeClr val="accent2">
                    <a:lumMod val="75000"/>
                  </a:schemeClr>
                </a:solidFill>
                <a:latin typeface="Calibri"/>
                <a:ea typeface="+mn-ea"/>
                <a:cs typeface="Times New Roman"/>
              </a:rPr>
              <a:t>B.  SBA Quick Reference SBA PCRs, cont</a:t>
            </a:r>
            <a:r>
              <a:rPr lang="en-US" sz="2800" dirty="0" smtClean="0">
                <a:solidFill>
                  <a:schemeClr val="accent2">
                    <a:lumMod val="75000"/>
                  </a:schemeClr>
                </a:solidFill>
                <a:latin typeface="Calibri"/>
                <a:ea typeface="+mn-ea"/>
                <a:cs typeface="Times New Roman"/>
              </a:rPr>
              <a:t>.</a:t>
            </a:r>
            <a:endParaRPr lang="en-US" dirty="0">
              <a:solidFill>
                <a:schemeClr val="accent2">
                  <a:lumMod val="75000"/>
                </a:schemeClr>
              </a:solidFill>
            </a:endParaRPr>
          </a:p>
        </p:txBody>
      </p:sp>
    </p:spTree>
    <p:extLst>
      <p:ext uri="{BB962C8B-B14F-4D97-AF65-F5344CB8AC3E}">
        <p14:creationId xmlns:p14="http://schemas.microsoft.com/office/powerpoint/2010/main" val="710517795"/>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6482" name="Group 2" descr="A list of forms and titles and numbers from 13 agencies."/>
          <p:cNvGraphicFramePr>
            <a:graphicFrameLocks noGrp="1"/>
          </p:cNvGraphicFramePr>
          <p:nvPr>
            <p:ph/>
          </p:nvPr>
        </p:nvGraphicFramePr>
        <p:xfrm>
          <a:off x="381000" y="1143000"/>
          <a:ext cx="8534400" cy="5551513"/>
        </p:xfrm>
        <a:graphic>
          <a:graphicData uri="http://schemas.openxmlformats.org/drawingml/2006/table">
            <a:tbl>
              <a:tblPr firstRow="1"/>
              <a:tblGrid>
                <a:gridCol w="760492">
                  <a:extLst>
                    <a:ext uri="{9D8B030D-6E8A-4147-A177-3AD203B41FA5}"/>
                  </a:extLst>
                </a:gridCol>
                <a:gridCol w="2112475">
                  <a:extLst>
                    <a:ext uri="{9D8B030D-6E8A-4147-A177-3AD203B41FA5}"/>
                  </a:extLst>
                </a:gridCol>
                <a:gridCol w="1182986">
                  <a:extLst>
                    <a:ext uri="{9D8B030D-6E8A-4147-A177-3AD203B41FA5}"/>
                  </a:extLst>
                </a:gridCol>
                <a:gridCol w="4478447">
                  <a:extLst>
                    <a:ext uri="{9D8B030D-6E8A-4147-A177-3AD203B41FA5}"/>
                  </a:extLst>
                </a:gridCol>
              </a:tblGrid>
              <a:tr h="38094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Univers Condensed" panose="020B0606020202060204" pitchFamily="34" charset="0"/>
                        <a:cs typeface="Arial" charset="0"/>
                      </a:endParaRPr>
                    </a:p>
                  </a:txBody>
                  <a:tcPr marT="45716" marB="45716"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Univers Condensed" panose="020B0606020202060204" pitchFamily="34" charset="0"/>
                          <a:cs typeface="Arial" charset="0"/>
                        </a:rPr>
                        <a:t>Agency</a:t>
                      </a:r>
                    </a:p>
                  </a:txBody>
                  <a:tcPr marT="45716" marB="45716"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Univers Condensed" panose="020B0606020202060204" pitchFamily="34" charset="0"/>
                          <a:cs typeface="Arial" charset="0"/>
                        </a:rPr>
                        <a:t>Form</a:t>
                      </a:r>
                    </a:p>
                  </a:txBody>
                  <a:tcPr marT="45716" marB="45716"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Univers Condensed" panose="020B0606020202060204" pitchFamily="34" charset="0"/>
                          <a:cs typeface="Arial" charset="0"/>
                        </a:rPr>
                        <a:t>Title</a:t>
                      </a:r>
                    </a:p>
                  </a:txBody>
                  <a:tcPr marT="45716" marB="45716"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4970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Univers Condensed" panose="020B0606020202060204" pitchFamily="34" charset="0"/>
                          <a:cs typeface="Arial" charset="0"/>
                        </a:rPr>
                        <a:t>1</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Commerce</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CD 570</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Small Business Set-aside Review</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4843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Univers Condensed" panose="020B0606020202060204" pitchFamily="34" charset="0"/>
                          <a:cs typeface="Arial" charset="0"/>
                        </a:rPr>
                        <a:t>2</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Defense</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2579</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Small Business Coordination Record</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4843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Univers Condensed" panose="020B0606020202060204" pitchFamily="34" charset="0"/>
                          <a:cs typeface="Arial" charset="0"/>
                        </a:rPr>
                        <a:t>3</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Energy</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4220.2</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kern="1200" dirty="0" smtClean="0">
                          <a:solidFill>
                            <a:schemeClr val="tx1"/>
                          </a:solidFill>
                          <a:effectLst/>
                          <a:latin typeface="Arial" panose="020B0604020202020204" pitchFamily="34" charset="0"/>
                          <a:ea typeface="+mn-ea"/>
                          <a:cs typeface="Arial" panose="020B0604020202020204" pitchFamily="34" charset="0"/>
                        </a:rPr>
                        <a:t>Small Business Review Form</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4970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Univers Condensed" panose="020B0606020202060204" pitchFamily="34" charset="0"/>
                          <a:cs typeface="Arial" charset="0"/>
                        </a:rPr>
                        <a:t>4</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GSA</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2689</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lang="en-US" sz="1600" b="0" kern="1200" dirty="0" smtClean="0">
                          <a:solidFill>
                            <a:schemeClr val="tx1"/>
                          </a:solidFill>
                          <a:effectLst/>
                          <a:latin typeface="Arial" panose="020B0604020202020204" pitchFamily="34" charset="0"/>
                          <a:ea typeface="+mn-ea"/>
                          <a:cs typeface="Arial" panose="020B0604020202020204" pitchFamily="34" charset="0"/>
                        </a:rPr>
                        <a:t>Small Business Analysis Record</a:t>
                      </a: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4843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Univers Condensed" panose="020B0606020202060204" pitchFamily="34" charset="0"/>
                          <a:cs typeface="Arial" charset="0"/>
                        </a:rPr>
                        <a:t>5</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HHS</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653</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Small Business Review Form</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4487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Univers Condensed" panose="020B0606020202060204" pitchFamily="34" charset="0"/>
                          <a:cs typeface="Arial" charset="0"/>
                        </a:rPr>
                        <a:t>6</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Homeland Security</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700-22</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Small Business Review Form</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4843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Univers Condensed" panose="020B0606020202060204" pitchFamily="34" charset="0"/>
                          <a:cs typeface="Arial" charset="0"/>
                        </a:rPr>
                        <a:t>7</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Interior</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1886</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Acquisition Screening and Review Form</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6888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Univers Condensed" panose="020B0606020202060204" pitchFamily="34" charset="0"/>
                          <a:cs typeface="Arial" charset="0"/>
                        </a:rPr>
                        <a:t>8</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Labor</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DL1-2004</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lang="en-US" sz="1600" b="0" kern="1200" dirty="0" smtClean="0">
                          <a:solidFill>
                            <a:schemeClr val="tx1"/>
                          </a:solidFill>
                          <a:effectLst/>
                          <a:latin typeface="Arial" panose="020B0604020202020204" pitchFamily="34" charset="0"/>
                          <a:ea typeface="+mn-ea"/>
                          <a:cs typeface="Arial" panose="020B0604020202020204" pitchFamily="34" charset="0"/>
                        </a:rPr>
                        <a:t>Small Business Procurement Determination</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8318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Univers Condensed" panose="020B0606020202060204" pitchFamily="34" charset="0"/>
                          <a:cs typeface="Arial" charset="0"/>
                        </a:rPr>
                        <a:t>9</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NASA</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lang="en-US" sz="1600" b="0" kern="1200" dirty="0">
                          <a:solidFill>
                            <a:schemeClr val="tx1"/>
                          </a:solidFill>
                          <a:effectLst/>
                          <a:latin typeface="Arial" panose="020B0604020202020204" pitchFamily="34" charset="0"/>
                          <a:ea typeface="+mn-ea"/>
                          <a:cs typeface="Arial" panose="020B0604020202020204" pitchFamily="34" charset="0"/>
                        </a:rPr>
                        <a:t>NF 1787</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Small Business Review Sheet</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2326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Univers Condensed" panose="020B0606020202060204" pitchFamily="34" charset="0"/>
                          <a:cs typeface="Arial" charset="0"/>
                        </a:rPr>
                        <a:t>10</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State</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DS-1910</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Small Business Clearance Form</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9900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Univers Condensed" panose="020B0606020202060204" pitchFamily="34" charset="0"/>
                          <a:cs typeface="Arial" charset="0"/>
                        </a:rPr>
                        <a:t>11</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Transportation</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4250</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Small Business Program Review Form</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5791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Univers Condensed" panose="020B0606020202060204" pitchFamily="34" charset="0"/>
                          <a:cs typeface="Arial" charset="0"/>
                        </a:rPr>
                        <a:t>12</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USDA</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AD-1205</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Small Business Program – Procurement Review </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5791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Univers Condensed" panose="020B0606020202060204" pitchFamily="34" charset="0"/>
                          <a:cs typeface="Arial" charset="0"/>
                        </a:rPr>
                        <a:t>13</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VA</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2268</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Procurement Request Review For Small Business…</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2" name="Title 1"/>
          <p:cNvSpPr>
            <a:spLocks noGrp="1"/>
          </p:cNvSpPr>
          <p:nvPr>
            <p:ph type="title" idx="4294967295"/>
          </p:nvPr>
        </p:nvSpPr>
        <p:spPr>
          <a:xfrm>
            <a:off x="685800" y="228600"/>
            <a:ext cx="8153400" cy="990600"/>
          </a:xfrm>
        </p:spPr>
        <p:txBody>
          <a:bodyPr/>
          <a:lstStyle/>
          <a:p>
            <a:pPr eaLnBrk="1" hangingPunct="1">
              <a:defRPr/>
            </a:pPr>
            <a:r>
              <a:rPr lang="en-US" sz="2800" dirty="0">
                <a:solidFill>
                  <a:schemeClr val="accent2">
                    <a:lumMod val="75000"/>
                  </a:schemeClr>
                </a:solidFill>
                <a:ea typeface="+mn-ea"/>
                <a:cs typeface="Times New Roman"/>
              </a:rPr>
              <a:t>Small </a:t>
            </a:r>
            <a:r>
              <a:rPr lang="en-US" sz="2800" dirty="0" smtClean="0">
                <a:solidFill>
                  <a:schemeClr val="accent2">
                    <a:lumMod val="75000"/>
                  </a:schemeClr>
                </a:solidFill>
                <a:ea typeface="+mn-ea"/>
                <a:cs typeface="Times New Roman"/>
              </a:rPr>
              <a:t>Business Coordination Forms Sent To </a:t>
            </a:r>
            <a:r>
              <a:rPr lang="en-US" sz="2800" dirty="0">
                <a:solidFill>
                  <a:schemeClr val="accent2">
                    <a:lumMod val="75000"/>
                  </a:schemeClr>
                </a:solidFill>
                <a:ea typeface="+mn-ea"/>
                <a:cs typeface="Times New Roman"/>
              </a:rPr>
              <a:t>SBA </a:t>
            </a:r>
            <a:r>
              <a:rPr lang="en-US" sz="2800" dirty="0" smtClean="0">
                <a:solidFill>
                  <a:schemeClr val="accent2">
                    <a:lumMod val="75000"/>
                  </a:schemeClr>
                </a:solidFill>
                <a:ea typeface="+mn-ea"/>
                <a:cs typeface="Times New Roman"/>
              </a:rPr>
              <a:t>PCRs</a:t>
            </a:r>
            <a:endParaRPr lang="en-US" dirty="0">
              <a:solidFill>
                <a:schemeClr val="accent2">
                  <a:lumMod val="75000"/>
                </a:schemeClr>
              </a:solidFill>
            </a:endParaRPr>
          </a:p>
        </p:txBody>
      </p:sp>
    </p:spTree>
    <p:extLst>
      <p:ext uri="{BB962C8B-B14F-4D97-AF65-F5344CB8AC3E}">
        <p14:creationId xmlns:p14="http://schemas.microsoft.com/office/powerpoint/2010/main" val="247002010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588" y="1676400"/>
            <a:ext cx="8524875" cy="3970338"/>
          </a:xfrm>
          <a:prstGeom prst="rect">
            <a:avLst/>
          </a:prstGeom>
        </p:spPr>
        <p:txBody>
          <a:bodyPr>
            <a:spAutoFit/>
          </a:bodyPr>
          <a:lstStyle/>
          <a:p>
            <a:pPr algn="just">
              <a:defRPr/>
            </a:pPr>
            <a:r>
              <a:rPr lang="en-US" sz="1800" dirty="0">
                <a:solidFill>
                  <a:prstClr val="black"/>
                </a:solidFill>
                <a:latin typeface="Arial" charset="0"/>
              </a:rPr>
              <a:t>19.705-6  Postaward responsibilities of the contracting officer. …</a:t>
            </a:r>
            <a:r>
              <a:rPr lang="en-US" sz="1800" b="1" dirty="0">
                <a:solidFill>
                  <a:prstClr val="black"/>
                </a:solidFill>
                <a:latin typeface="Arial" charset="0"/>
              </a:rPr>
              <a:t>:</a:t>
            </a:r>
            <a:r>
              <a:rPr lang="en-US" sz="1800" dirty="0">
                <a:solidFill>
                  <a:prstClr val="black"/>
                </a:solidFill>
                <a:latin typeface="Arial" charset="0"/>
              </a:rPr>
              <a:t> </a:t>
            </a:r>
          </a:p>
          <a:p>
            <a:pPr algn="just">
              <a:defRPr/>
            </a:pPr>
            <a:endParaRPr lang="en-US" sz="1800" dirty="0">
              <a:solidFill>
                <a:prstClr val="black"/>
              </a:solidFill>
              <a:latin typeface="Arial" charset="0"/>
            </a:endParaRPr>
          </a:p>
          <a:p>
            <a:pPr marL="342900" indent="-342900" algn="just">
              <a:buFontTx/>
              <a:buAutoNum type="alphaLcParenBoth"/>
              <a:defRPr/>
            </a:pPr>
            <a:r>
              <a:rPr lang="en-US" sz="1800" b="1" dirty="0">
                <a:solidFill>
                  <a:prstClr val="black"/>
                </a:solidFill>
                <a:latin typeface="Arial" charset="0"/>
              </a:rPr>
              <a:t>Notifying the SBA of the award</a:t>
            </a:r>
            <a:r>
              <a:rPr lang="en-US" sz="1800" dirty="0">
                <a:solidFill>
                  <a:prstClr val="black"/>
                </a:solidFill>
                <a:latin typeface="Arial" charset="0"/>
              </a:rPr>
              <a:t> by sending a copy of the award document to 	the Area Director, Office of Government Contracting, in the SBA area 	office where the contract will be performed.</a:t>
            </a:r>
          </a:p>
          <a:p>
            <a:pPr algn="just">
              <a:defRPr/>
            </a:pPr>
            <a:endParaRPr lang="en-US" sz="1800" dirty="0">
              <a:solidFill>
                <a:prstClr val="black"/>
              </a:solidFill>
              <a:latin typeface="Arial" charset="0"/>
            </a:endParaRPr>
          </a:p>
          <a:p>
            <a:pPr algn="just">
              <a:defRPr/>
            </a:pPr>
            <a:r>
              <a:rPr lang="en-US" sz="1800" dirty="0">
                <a:solidFill>
                  <a:prstClr val="black"/>
                </a:solidFill>
                <a:latin typeface="Arial" charset="0"/>
              </a:rPr>
              <a:t>(c) </a:t>
            </a:r>
            <a:r>
              <a:rPr lang="en-US" sz="1800" b="1" dirty="0">
                <a:solidFill>
                  <a:prstClr val="black"/>
                </a:solidFill>
                <a:latin typeface="Arial" charset="0"/>
              </a:rPr>
              <a:t>Giving to the SBA procurement center representative….</a:t>
            </a:r>
            <a:r>
              <a:rPr lang="en-US" sz="1800" dirty="0">
                <a:solidFill>
                  <a:prstClr val="black"/>
                </a:solidFill>
                <a:latin typeface="Arial" charset="0"/>
              </a:rPr>
              <a:t>a copy of— </a:t>
            </a:r>
          </a:p>
          <a:p>
            <a:pPr algn="just">
              <a:defRPr/>
            </a:pPr>
            <a:r>
              <a:rPr lang="en-US" sz="1800" dirty="0">
                <a:solidFill>
                  <a:prstClr val="black"/>
                </a:solidFill>
                <a:latin typeface="Arial" charset="0"/>
              </a:rPr>
              <a:t>	(1) Any subcontracting plan submitted in response to a sealed bid 	solicitation; and </a:t>
            </a:r>
          </a:p>
          <a:p>
            <a:pPr algn="just">
              <a:defRPr/>
            </a:pPr>
            <a:r>
              <a:rPr lang="en-US" sz="1800" dirty="0">
                <a:solidFill>
                  <a:prstClr val="black"/>
                </a:solidFill>
                <a:latin typeface="Arial" charset="0"/>
              </a:rPr>
              <a:t>	(2) The final negotiated subcontracting plan that was incorporated into a 	negotiated contract or contract modification. </a:t>
            </a:r>
          </a:p>
          <a:p>
            <a:pPr algn="just">
              <a:defRPr/>
            </a:pPr>
            <a:endParaRPr lang="en-US" sz="1800" dirty="0">
              <a:solidFill>
                <a:prstClr val="black"/>
              </a:solidFill>
              <a:latin typeface="Arial" charset="0"/>
            </a:endParaRPr>
          </a:p>
          <a:p>
            <a:pPr algn="just">
              <a:defRPr/>
            </a:pPr>
            <a:r>
              <a:rPr lang="en-US" sz="1800" dirty="0">
                <a:solidFill>
                  <a:prstClr val="black"/>
                </a:solidFill>
                <a:latin typeface="Arial" charset="0"/>
              </a:rPr>
              <a:t>(d) Notifying the SBA procurement center representative…. of the opportunity to 	review subcontracting plans in connection with contract modifications. </a:t>
            </a:r>
          </a:p>
        </p:txBody>
      </p:sp>
      <p:sp>
        <p:nvSpPr>
          <p:cNvPr id="56323" name="Title 1"/>
          <p:cNvSpPr>
            <a:spLocks noGrp="1"/>
          </p:cNvSpPr>
          <p:nvPr>
            <p:ph type="title"/>
          </p:nvPr>
        </p:nvSpPr>
        <p:spPr>
          <a:xfrm>
            <a:off x="533400" y="161925"/>
            <a:ext cx="8247063" cy="1143000"/>
          </a:xfrm>
        </p:spPr>
        <p:txBody>
          <a:bodyPr/>
          <a:lstStyle/>
          <a:p>
            <a:r>
              <a:rPr lang="en-US" altLang="en-US" sz="2000" dirty="0" smtClean="0"/>
              <a:t>Document that you have provided SBA Area Directors with copies of subcontracting plans</a:t>
            </a:r>
          </a:p>
        </p:txBody>
      </p:sp>
    </p:spTree>
    <p:extLst>
      <p:ext uri="{BB962C8B-B14F-4D97-AF65-F5344CB8AC3E}">
        <p14:creationId xmlns:p14="http://schemas.microsoft.com/office/powerpoint/2010/main" val="13966040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4"/>
          <p:cNvSpPr txBox="1">
            <a:spLocks noChangeArrowheads="1"/>
          </p:cNvSpPr>
          <p:nvPr/>
        </p:nvSpPr>
        <p:spPr bwMode="auto">
          <a:xfrm>
            <a:off x="1143000" y="1905000"/>
            <a:ext cx="69342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B58B80"/>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C3986D"/>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
                <a:srgbClr val="C00000"/>
              </a:buClr>
              <a:buSzPct val="110000"/>
              <a:buFont typeface="Tw Cen MT" pitchFamily="34" charset="0"/>
              <a:buAutoNum type="arabicPeriod"/>
            </a:pPr>
            <a:r>
              <a:rPr lang="en-US" altLang="en-US" sz="1800" dirty="0">
                <a:solidFill>
                  <a:srgbClr val="000000"/>
                </a:solidFill>
                <a:latin typeface="Arial" charset="0"/>
                <a:cs typeface="Arial" charset="0"/>
              </a:rPr>
              <a:t>Prime contractor portfolio management	13 CFR 125.3</a:t>
            </a:r>
          </a:p>
          <a:p>
            <a:pPr eaLnBrk="1" hangingPunct="1">
              <a:spcBef>
                <a:spcPct val="0"/>
              </a:spcBef>
              <a:buClr>
                <a:srgbClr val="C00000"/>
              </a:buClr>
              <a:buSzPct val="110000"/>
              <a:buFont typeface="Tw Cen MT" pitchFamily="34" charset="0"/>
              <a:buAutoNum type="arabicPeriod"/>
            </a:pPr>
            <a:endParaRPr lang="en-US" altLang="en-US" sz="1800" dirty="0">
              <a:solidFill>
                <a:srgbClr val="000000"/>
              </a:solidFill>
              <a:latin typeface="Arial" charset="0"/>
              <a:cs typeface="Arial" charset="0"/>
            </a:endParaRPr>
          </a:p>
          <a:p>
            <a:pPr eaLnBrk="1" hangingPunct="1">
              <a:spcBef>
                <a:spcPct val="0"/>
              </a:spcBef>
              <a:buClr>
                <a:srgbClr val="C00000"/>
              </a:buClr>
              <a:buSzPct val="110000"/>
              <a:buFont typeface="Tw Cen MT" pitchFamily="34" charset="0"/>
              <a:buAutoNum type="arabicPeriod"/>
            </a:pPr>
            <a:r>
              <a:rPr lang="en-US" altLang="en-US" sz="1800" dirty="0">
                <a:solidFill>
                  <a:srgbClr val="000000"/>
                </a:solidFill>
                <a:latin typeface="Arial" charset="0"/>
                <a:cs typeface="Arial" charset="0"/>
              </a:rPr>
              <a:t>Reviews of subcontracting plan holders 	13 CFR 125.3</a:t>
            </a:r>
          </a:p>
          <a:p>
            <a:pPr eaLnBrk="1" hangingPunct="1">
              <a:spcBef>
                <a:spcPct val="0"/>
              </a:spcBef>
              <a:buClr>
                <a:srgbClr val="C00000"/>
              </a:buClr>
              <a:buSzPct val="110000"/>
              <a:buFont typeface="Tw Cen MT" pitchFamily="34" charset="0"/>
              <a:buAutoNum type="arabicPeriod"/>
            </a:pPr>
            <a:endParaRPr lang="en-US" altLang="en-US" sz="1800" dirty="0">
              <a:solidFill>
                <a:srgbClr val="000000"/>
              </a:solidFill>
              <a:latin typeface="Arial" charset="0"/>
              <a:cs typeface="Arial" charset="0"/>
            </a:endParaRPr>
          </a:p>
          <a:p>
            <a:pPr eaLnBrk="1" hangingPunct="1">
              <a:spcBef>
                <a:spcPct val="0"/>
              </a:spcBef>
              <a:buClr>
                <a:srgbClr val="C00000"/>
              </a:buClr>
              <a:buSzPct val="110000"/>
              <a:buFont typeface="Tw Cen MT" pitchFamily="34" charset="0"/>
              <a:buAutoNum type="arabicPeriod"/>
            </a:pPr>
            <a:r>
              <a:rPr lang="en-US" altLang="en-US" sz="1800" dirty="0">
                <a:solidFill>
                  <a:srgbClr val="000000"/>
                </a:solidFill>
                <a:latin typeface="Arial" charset="0"/>
                <a:cs typeface="Arial" charset="0"/>
              </a:rPr>
              <a:t>Matchmaking				13 CFR 125.3</a:t>
            </a:r>
          </a:p>
          <a:p>
            <a:pPr eaLnBrk="1" hangingPunct="1">
              <a:spcBef>
                <a:spcPct val="0"/>
              </a:spcBef>
              <a:buClr>
                <a:srgbClr val="C00000"/>
              </a:buClr>
              <a:buSzPct val="110000"/>
              <a:buFont typeface="Tw Cen MT" pitchFamily="34" charset="0"/>
              <a:buAutoNum type="arabicPeriod"/>
            </a:pPr>
            <a:endParaRPr lang="en-US" altLang="en-US" sz="1800" dirty="0">
              <a:solidFill>
                <a:srgbClr val="000000"/>
              </a:solidFill>
              <a:latin typeface="Arial" charset="0"/>
              <a:cs typeface="Arial" charset="0"/>
            </a:endParaRPr>
          </a:p>
          <a:p>
            <a:pPr eaLnBrk="1" hangingPunct="1">
              <a:spcBef>
                <a:spcPct val="0"/>
              </a:spcBef>
              <a:buClr>
                <a:srgbClr val="C00000"/>
              </a:buClr>
              <a:buSzPct val="110000"/>
              <a:buFont typeface="Tw Cen MT" pitchFamily="34" charset="0"/>
              <a:buAutoNum type="arabicPeriod"/>
            </a:pPr>
            <a:r>
              <a:rPr lang="en-US" altLang="en-US" sz="1800" dirty="0">
                <a:solidFill>
                  <a:srgbClr val="000000"/>
                </a:solidFill>
                <a:latin typeface="Arial" charset="0"/>
                <a:cs typeface="Arial" charset="0"/>
              </a:rPr>
              <a:t>SBA SUB-Net link at:  	 </a:t>
            </a:r>
            <a:r>
              <a:rPr lang="en-US" altLang="en-US" sz="1800" u="sng" dirty="0">
                <a:solidFill>
                  <a:srgbClr val="000000"/>
                </a:solidFill>
                <a:latin typeface="Arial" charset="0"/>
                <a:cs typeface="Arial" charset="0"/>
                <a:hlinkClick r:id="rId3"/>
              </a:rPr>
              <a:t>http://www.sba.gov/content/sub-net</a:t>
            </a:r>
            <a:endParaRPr lang="en-US" altLang="en-US" sz="1800" u="sng" dirty="0">
              <a:solidFill>
                <a:srgbClr val="000000"/>
              </a:solidFill>
              <a:latin typeface="Arial" charset="0"/>
              <a:cs typeface="Arial" charset="0"/>
            </a:endParaRPr>
          </a:p>
          <a:p>
            <a:pPr eaLnBrk="1" hangingPunct="1">
              <a:spcBef>
                <a:spcPct val="0"/>
              </a:spcBef>
              <a:buClr>
                <a:srgbClr val="C00000"/>
              </a:buClr>
              <a:buSzPct val="110000"/>
              <a:buFont typeface="Tw Cen MT" pitchFamily="34" charset="0"/>
              <a:buAutoNum type="arabicPeriod"/>
            </a:pPr>
            <a:endParaRPr lang="en-US" altLang="en-US" sz="1800" dirty="0">
              <a:solidFill>
                <a:srgbClr val="000000"/>
              </a:solidFill>
              <a:latin typeface="Arial" charset="0"/>
              <a:cs typeface="Arial" charset="0"/>
            </a:endParaRPr>
          </a:p>
          <a:p>
            <a:pPr eaLnBrk="1" hangingPunct="1">
              <a:spcBef>
                <a:spcPct val="0"/>
              </a:spcBef>
              <a:buClr>
                <a:srgbClr val="C00000"/>
              </a:buClr>
              <a:buSzPct val="110000"/>
              <a:buFont typeface="Tw Cen MT" pitchFamily="34" charset="0"/>
              <a:buAutoNum type="arabicPeriod"/>
            </a:pPr>
            <a:r>
              <a:rPr lang="en-US" altLang="en-US" sz="1800" dirty="0">
                <a:solidFill>
                  <a:srgbClr val="000000"/>
                </a:solidFill>
                <a:latin typeface="Arial" charset="0"/>
                <a:cs typeface="Arial" charset="0"/>
              </a:rPr>
              <a:t>SBA Subcontracting Opportunities Directory link at: </a:t>
            </a:r>
            <a:r>
              <a:rPr lang="en-US" altLang="en-US" sz="1800" u="sng" dirty="0">
                <a:solidFill>
                  <a:srgbClr val="000000"/>
                </a:solidFill>
                <a:latin typeface="Arial" charset="0"/>
                <a:cs typeface="Arial" charset="0"/>
                <a:hlinkClick r:id="rId4"/>
              </a:rPr>
              <a:t>http://www.sba.gov/subcontracting-directory</a:t>
            </a:r>
            <a:endParaRPr lang="en-US" altLang="en-US" sz="1800" u="sng" dirty="0">
              <a:solidFill>
                <a:srgbClr val="000000"/>
              </a:solidFill>
              <a:latin typeface="Arial" charset="0"/>
              <a:cs typeface="Arial" charset="0"/>
            </a:endParaRPr>
          </a:p>
          <a:p>
            <a:pPr eaLnBrk="1" hangingPunct="1">
              <a:spcBef>
                <a:spcPct val="0"/>
              </a:spcBef>
              <a:buClr>
                <a:srgbClr val="C00000"/>
              </a:buClr>
              <a:buSzPct val="110000"/>
              <a:buFont typeface="Tw Cen MT" pitchFamily="34" charset="0"/>
              <a:buAutoNum type="arabicPeriod"/>
            </a:pPr>
            <a:endParaRPr lang="en-US" altLang="en-US" sz="1800" dirty="0">
              <a:solidFill>
                <a:srgbClr val="000000"/>
              </a:solidFill>
              <a:latin typeface="Arial" charset="0"/>
              <a:cs typeface="Arial" charset="0"/>
            </a:endParaRPr>
          </a:p>
          <a:p>
            <a:pPr eaLnBrk="1" hangingPunct="1">
              <a:spcBef>
                <a:spcPct val="0"/>
              </a:spcBef>
              <a:buClr>
                <a:srgbClr val="C00000"/>
              </a:buClr>
              <a:buSzPct val="110000"/>
              <a:buFont typeface="Tw Cen MT" pitchFamily="34" charset="0"/>
              <a:buAutoNum type="arabicPeriod"/>
            </a:pPr>
            <a:r>
              <a:rPr lang="en-US" altLang="en-US" sz="1800" dirty="0">
                <a:solidFill>
                  <a:srgbClr val="000000"/>
                </a:solidFill>
                <a:latin typeface="Arial" charset="0"/>
                <a:cs typeface="Arial" charset="0"/>
              </a:rPr>
              <a:t>“SBLO Handbook” link at:  </a:t>
            </a:r>
            <a:r>
              <a:rPr lang="en-US" altLang="en-US" sz="1800" u="sng" dirty="0">
                <a:solidFill>
                  <a:srgbClr val="000000"/>
                </a:solidFill>
                <a:latin typeface="Arial" charset="0"/>
                <a:cs typeface="Arial" charset="0"/>
                <a:hlinkClick r:id="rId5"/>
              </a:rPr>
              <a:t>http://www.sba.gov/content/small-business-liaison-officer-</a:t>
            </a:r>
            <a:r>
              <a:rPr lang="en-US" altLang="en-US" sz="1800" dirty="0">
                <a:solidFill>
                  <a:srgbClr val="000000"/>
                </a:solidFill>
                <a:latin typeface="Arial" charset="0"/>
                <a:cs typeface="Arial" charset="0"/>
                <a:hlinkClick r:id="rId5"/>
              </a:rPr>
              <a:t>handbook</a:t>
            </a:r>
            <a:endParaRPr lang="en-US" altLang="en-US" sz="1800" dirty="0">
              <a:solidFill>
                <a:srgbClr val="000000"/>
              </a:solidFill>
              <a:latin typeface="Arial" charset="0"/>
              <a:cs typeface="Arial" charset="0"/>
            </a:endParaRPr>
          </a:p>
        </p:txBody>
      </p:sp>
      <p:sp>
        <p:nvSpPr>
          <p:cNvPr id="68610" name="TextBox 8"/>
          <p:cNvSpPr>
            <a:spLocks noGrp="1" noChangeArrowheads="1"/>
          </p:cNvSpPr>
          <p:nvPr>
            <p:ph type="title"/>
          </p:nvPr>
        </p:nvSpPr>
        <p:spPr>
          <a:xfrm>
            <a:off x="304800" y="442913"/>
            <a:ext cx="8839200" cy="984250"/>
          </a:xfrm>
        </p:spPr>
        <p:txBody>
          <a:bodyPr>
            <a:spAutoFit/>
          </a:bodyPr>
          <a:lstStyle/>
          <a:p>
            <a:pPr>
              <a:defRPr/>
            </a:pPr>
            <a:r>
              <a:rPr lang="en-US" altLang="en-US" sz="2000" dirty="0">
                <a:solidFill>
                  <a:schemeClr val="tx2">
                    <a:lumMod val="75000"/>
                  </a:schemeClr>
                </a:solidFill>
                <a:latin typeface="+mn-lt"/>
                <a:cs typeface="Arial" pitchFamily="34" charset="0"/>
              </a:rPr>
              <a:t>C. SBA Quick Reference - SBA Commercial Market Representatives (CMRs) link at: </a:t>
            </a:r>
            <a:r>
              <a:rPr lang="en-US" altLang="en-US" sz="2000" dirty="0" smtClean="0">
                <a:solidFill>
                  <a:schemeClr val="tx2">
                    <a:lumMod val="75000"/>
                  </a:schemeClr>
                </a:solidFill>
                <a:latin typeface="+mn-lt"/>
                <a:cs typeface="Arial" pitchFamily="34" charset="0"/>
                <a:hlinkClick r:id="rId6"/>
              </a:rPr>
              <a:t>https</a:t>
            </a:r>
            <a:r>
              <a:rPr lang="en-US" altLang="en-US" sz="2000" dirty="0">
                <a:solidFill>
                  <a:schemeClr val="tx2">
                    <a:lumMod val="75000"/>
                  </a:schemeClr>
                </a:solidFill>
                <a:latin typeface="+mn-lt"/>
                <a:cs typeface="Arial" pitchFamily="34" charset="0"/>
                <a:hlinkClick r:id="rId6"/>
              </a:rPr>
              <a:t>://</a:t>
            </a:r>
            <a:r>
              <a:rPr lang="en-US" altLang="en-US" sz="2000" dirty="0" smtClean="0">
                <a:solidFill>
                  <a:schemeClr val="tx2">
                    <a:lumMod val="75000"/>
                  </a:schemeClr>
                </a:solidFill>
                <a:latin typeface="+mn-lt"/>
                <a:cs typeface="Arial" pitchFamily="34" charset="0"/>
                <a:hlinkClick r:id="rId6"/>
              </a:rPr>
              <a:t>www.sba.gov/content/cmr-directory</a:t>
            </a:r>
            <a:r>
              <a:rPr lang="en-US" altLang="en-US" sz="1800" b="1" dirty="0">
                <a:solidFill>
                  <a:schemeClr val="tx2">
                    <a:lumMod val="75000"/>
                  </a:schemeClr>
                </a:solidFill>
                <a:latin typeface="+mn-lt"/>
                <a:cs typeface="Arial" pitchFamily="34" charset="0"/>
              </a:rPr>
              <a:t/>
            </a:r>
            <a:br>
              <a:rPr lang="en-US" altLang="en-US" sz="1800" b="1" dirty="0">
                <a:solidFill>
                  <a:schemeClr val="tx2">
                    <a:lumMod val="75000"/>
                  </a:schemeClr>
                </a:solidFill>
                <a:latin typeface="+mn-lt"/>
                <a:cs typeface="Arial" pitchFamily="34" charset="0"/>
              </a:rPr>
            </a:br>
            <a:endParaRPr lang="en-US" altLang="en-US" sz="1800" b="1" dirty="0">
              <a:solidFill>
                <a:schemeClr val="tx2">
                  <a:lumMod val="75000"/>
                </a:schemeClr>
              </a:solidFill>
              <a:latin typeface="+mn-lt"/>
              <a:cs typeface="Arial" pitchFamily="34" charset="0"/>
            </a:endParaRPr>
          </a:p>
        </p:txBody>
      </p:sp>
    </p:spTree>
    <p:extLst>
      <p:ext uri="{BB962C8B-B14F-4D97-AF65-F5344CB8AC3E}">
        <p14:creationId xmlns:p14="http://schemas.microsoft.com/office/powerpoint/2010/main" val="4187827248"/>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2" name="Rectangle 4" descr="Link to district offices at:  http://www.sba.gov/about-offices-list/3&#10;" title="Link to district offices at:  http://www.sba.gov/about-offices-list/3"/>
          <p:cNvSpPr>
            <a:spLocks noChangeArrowheads="1"/>
          </p:cNvSpPr>
          <p:nvPr/>
        </p:nvSpPr>
        <p:spPr bwMode="auto">
          <a:xfrm>
            <a:off x="762000" y="5954940"/>
            <a:ext cx="7696200" cy="400050"/>
          </a:xfrm>
          <a:prstGeom prst="rect">
            <a:avLst/>
          </a:prstGeom>
          <a:noFill/>
          <a:ln w="9525">
            <a:noFill/>
            <a:miter lim="800000"/>
            <a:headEnd/>
            <a:tailEnd/>
          </a:ln>
        </p:spPr>
        <p:txBody>
          <a:bodyPr>
            <a:spAutoFit/>
          </a:bodyPr>
          <a:lstStyle/>
          <a:p>
            <a:pPr>
              <a:defRPr/>
            </a:pPr>
            <a:r>
              <a:rPr lang="en-US" sz="2000" dirty="0">
                <a:solidFill>
                  <a:prstClr val="black"/>
                </a:solidFill>
                <a:latin typeface="Arial" charset="0"/>
                <a:cs typeface="Arial" charset="0"/>
              </a:rPr>
              <a:t> Link to district offices at: </a:t>
            </a:r>
            <a:r>
              <a:rPr lang="en-US" sz="2000" dirty="0">
                <a:solidFill>
                  <a:prstClr val="black"/>
                </a:solidFill>
                <a:latin typeface="Arial" charset="0"/>
                <a:cs typeface="Arial" charset="0"/>
                <a:hlinkClick r:id="rId3"/>
              </a:rPr>
              <a:t> http://www.sba.gov/about-offices-list/3</a:t>
            </a:r>
            <a:endParaRPr lang="en-US" sz="2000" dirty="0">
              <a:solidFill>
                <a:prstClr val="black"/>
              </a:solidFill>
              <a:effectLst>
                <a:outerShdw blurRad="38100" dist="38100" dir="2700000" algn="tl">
                  <a:srgbClr val="FFFFFF"/>
                </a:outerShdw>
              </a:effectLst>
              <a:latin typeface="Arial" charset="0"/>
              <a:ea typeface="ＭＳ Ｐゴシック" pitchFamily="-111" charset="-128"/>
              <a:cs typeface="Arial" charset="0"/>
            </a:endParaRPr>
          </a:p>
        </p:txBody>
      </p:sp>
      <p:pic>
        <p:nvPicPr>
          <p:cNvPr id="58372" name="Picture 7" descr="http://www.sba.gov/about-offices-list/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577975"/>
            <a:ext cx="6096000"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304800"/>
            <a:ext cx="9296400" cy="990600"/>
          </a:xfrm>
        </p:spPr>
        <p:txBody>
          <a:bodyPr/>
          <a:lstStyle/>
          <a:p>
            <a:pPr eaLnBrk="1" hangingPunct="1">
              <a:defRPr/>
            </a:pPr>
            <a:r>
              <a:rPr lang="en-US" sz="2800" dirty="0">
                <a:solidFill>
                  <a:schemeClr val="accent2">
                    <a:lumMod val="75000"/>
                  </a:schemeClr>
                </a:solidFill>
                <a:latin typeface="Calibri"/>
                <a:ea typeface="+mn-ea"/>
                <a:cs typeface="Times New Roman"/>
              </a:rPr>
              <a:t>D.  SBA Quick Reference – SBA Regional and District </a:t>
            </a:r>
            <a:r>
              <a:rPr lang="en-US" sz="2800" dirty="0" smtClean="0">
                <a:solidFill>
                  <a:schemeClr val="accent2">
                    <a:lumMod val="75000"/>
                  </a:schemeClr>
                </a:solidFill>
                <a:latin typeface="Calibri"/>
                <a:ea typeface="+mn-ea"/>
                <a:cs typeface="Times New Roman"/>
              </a:rPr>
              <a:t>Offices</a:t>
            </a:r>
            <a:endParaRPr lang="en-US" dirty="0">
              <a:solidFill>
                <a:schemeClr val="accent2">
                  <a:lumMod val="75000"/>
                </a:schemeClr>
              </a:solidFill>
            </a:endParaRPr>
          </a:p>
        </p:txBody>
      </p:sp>
    </p:spTree>
    <p:extLst>
      <p:ext uri="{BB962C8B-B14F-4D97-AF65-F5344CB8AC3E}">
        <p14:creationId xmlns:p14="http://schemas.microsoft.com/office/powerpoint/2010/main" val="3255404999"/>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8" descr="This is a pasted secion from Dynamic Small Business Search that shows how to find a company's SBA servicing 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1588"/>
            <a:ext cx="922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4"/>
          <p:cNvSpPr>
            <a:spLocks noChangeArrowheads="1"/>
          </p:cNvSpPr>
          <p:nvPr/>
        </p:nvSpPr>
        <p:spPr bwMode="auto">
          <a:xfrm>
            <a:off x="685800" y="1752600"/>
            <a:ext cx="7315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B58B80"/>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C3986D"/>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400" dirty="0">
                <a:solidFill>
                  <a:srgbClr val="000000"/>
                </a:solidFill>
                <a:latin typeface="Times New Roman" pitchFamily="18" charset="0"/>
                <a:ea typeface="ＭＳ Ｐゴシック" pitchFamily="34" charset="-128"/>
              </a:rPr>
              <a:t>To locate SBA 8(a) business development servicing office, check Dynamic Small Business Search  at the link:  </a:t>
            </a:r>
            <a:r>
              <a:rPr lang="en-US" altLang="en-US" sz="2400" dirty="0">
                <a:solidFill>
                  <a:srgbClr val="000000"/>
                </a:solidFill>
                <a:latin typeface="Times New Roman" pitchFamily="18" charset="0"/>
                <a:ea typeface="ＭＳ Ｐゴシック" pitchFamily="34" charset="-128"/>
                <a:hlinkClick r:id="rId4"/>
              </a:rPr>
              <a:t>http://dsbs.sba.gov/dsbs/search/dsp_dsbs.cfm</a:t>
            </a:r>
            <a:r>
              <a:rPr lang="en-US" altLang="en-US" sz="2400" dirty="0">
                <a:solidFill>
                  <a:srgbClr val="000000"/>
                </a:solidFill>
                <a:latin typeface="Times New Roman" pitchFamily="18" charset="0"/>
                <a:ea typeface="ＭＳ Ｐゴシック" pitchFamily="34" charset="-128"/>
              </a:rPr>
              <a:t> and then local resources at the link  </a:t>
            </a:r>
            <a:r>
              <a:rPr lang="en-US" altLang="en-US" sz="2400" dirty="0">
                <a:solidFill>
                  <a:srgbClr val="000000"/>
                </a:solidFill>
                <a:latin typeface="Times New Roman" pitchFamily="18" charset="0"/>
                <a:ea typeface="ＭＳ Ｐゴシック" pitchFamily="34" charset="-128"/>
                <a:hlinkClick r:id="rId5"/>
              </a:rPr>
              <a:t>http://www.sba.gov/tools/local-assistance/districtoffices</a:t>
            </a:r>
            <a:endParaRPr lang="en-US" altLang="en-US" sz="2000" dirty="0">
              <a:solidFill>
                <a:srgbClr val="000000"/>
              </a:solidFill>
              <a:latin typeface="Times New Roman" pitchFamily="18" charset="0"/>
              <a:ea typeface="ＭＳ Ｐゴシック" pitchFamily="34" charset="-128"/>
            </a:endParaRPr>
          </a:p>
        </p:txBody>
      </p:sp>
      <p:sp>
        <p:nvSpPr>
          <p:cNvPr id="2" name="Title 1"/>
          <p:cNvSpPr>
            <a:spLocks noGrp="1"/>
          </p:cNvSpPr>
          <p:nvPr>
            <p:ph type="title" idx="4294967295"/>
          </p:nvPr>
        </p:nvSpPr>
        <p:spPr>
          <a:xfrm>
            <a:off x="533400" y="381000"/>
            <a:ext cx="8153400" cy="990600"/>
          </a:xfrm>
        </p:spPr>
        <p:txBody>
          <a:bodyPr/>
          <a:lstStyle/>
          <a:p>
            <a:pPr eaLnBrk="1" hangingPunct="1">
              <a:defRPr/>
            </a:pPr>
            <a:r>
              <a:rPr lang="en-US" sz="2800" dirty="0">
                <a:solidFill>
                  <a:schemeClr val="accent2">
                    <a:lumMod val="75000"/>
                  </a:schemeClr>
                </a:solidFill>
                <a:ea typeface="+mn-ea"/>
                <a:cs typeface="Times New Roman"/>
              </a:rPr>
              <a:t>D.  SBA Quick Reference - SBA District Offices, cont</a:t>
            </a:r>
            <a:r>
              <a:rPr lang="en-US" sz="2800" dirty="0" smtClean="0">
                <a:solidFill>
                  <a:schemeClr val="accent2">
                    <a:lumMod val="75000"/>
                  </a:schemeClr>
                </a:solidFill>
                <a:ea typeface="+mn-ea"/>
                <a:cs typeface="Times New Roman"/>
              </a:rPr>
              <a:t>.</a:t>
            </a:r>
            <a:endParaRPr lang="en-US" dirty="0">
              <a:solidFill>
                <a:schemeClr val="accent2">
                  <a:lumMod val="75000"/>
                </a:schemeClr>
              </a:solidFill>
            </a:endParaRPr>
          </a:p>
        </p:txBody>
      </p:sp>
    </p:spTree>
    <p:extLst>
      <p:ext uri="{BB962C8B-B14F-4D97-AF65-F5344CB8AC3E}">
        <p14:creationId xmlns:p14="http://schemas.microsoft.com/office/powerpoint/2010/main" val="2407668549"/>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3"/>
          <p:cNvSpPr>
            <a:spLocks noGrp="1" noChangeArrowheads="1"/>
          </p:cNvSpPr>
          <p:nvPr>
            <p:ph type="body" idx="4294967295"/>
          </p:nvPr>
        </p:nvSpPr>
        <p:spPr>
          <a:xfrm>
            <a:off x="685800" y="1600200"/>
            <a:ext cx="7543800" cy="4806950"/>
          </a:xfrm>
        </p:spPr>
        <p:txBody>
          <a:bodyPr>
            <a:normAutofit fontScale="92500" lnSpcReduction="10000"/>
          </a:bodyPr>
          <a:lstStyle/>
          <a:p>
            <a:pPr marL="533400" indent="-533400" eaLnBrk="1" hangingPunct="1">
              <a:buFont typeface="Arial" panose="020B0604020202020204" pitchFamily="34" charset="0"/>
              <a:buNone/>
              <a:tabLst>
                <a:tab pos="4343400" algn="l"/>
              </a:tabLst>
              <a:defRPr/>
            </a:pPr>
            <a:r>
              <a:rPr lang="en-US" altLang="en-US" sz="2000" dirty="0">
                <a:latin typeface="Arial" panose="020B0604020202020204" pitchFamily="34" charset="0"/>
                <a:cs typeface="Arial" panose="020B0604020202020204" pitchFamily="34" charset="0"/>
              </a:rPr>
              <a:t>1.   HUBZone status protests 		FAR 19.306 </a:t>
            </a:r>
          </a:p>
          <a:p>
            <a:pPr marL="533400" indent="-533400" eaLnBrk="1" hangingPunct="1">
              <a:buFont typeface="Arial" panose="020B0604020202020204" pitchFamily="34" charset="0"/>
              <a:buNone/>
              <a:tabLst>
                <a:tab pos="4343400" algn="l"/>
              </a:tabLst>
              <a:defRPr/>
            </a:pPr>
            <a:r>
              <a:rPr lang="en-US" altLang="en-US" sz="2000" dirty="0">
                <a:latin typeface="Arial" panose="020B0604020202020204" pitchFamily="34" charset="0"/>
                <a:cs typeface="Arial" panose="020B0604020202020204" pitchFamily="34" charset="0"/>
              </a:rPr>
              <a:t>	    		13 CFR 126.801</a:t>
            </a:r>
          </a:p>
          <a:p>
            <a:pPr marL="533400" indent="-533400" eaLnBrk="1" hangingPunct="1">
              <a:buFont typeface="Arial" panose="020B0604020202020204" pitchFamily="34" charset="0"/>
              <a:buNone/>
              <a:tabLst>
                <a:tab pos="4343400" algn="l"/>
              </a:tabLst>
              <a:defRPr/>
            </a:pPr>
            <a:endParaRPr lang="en-US" altLang="en-US" sz="2000" dirty="0">
              <a:latin typeface="Arial" panose="020B0604020202020204" pitchFamily="34" charset="0"/>
              <a:cs typeface="Arial" panose="020B0604020202020204" pitchFamily="34" charset="0"/>
            </a:endParaRPr>
          </a:p>
          <a:p>
            <a:pPr marL="533400" indent="-533400" eaLnBrk="1" hangingPunct="1">
              <a:buFont typeface="Arial" panose="020B0604020202020204" pitchFamily="34" charset="0"/>
              <a:buNone/>
              <a:tabLst>
                <a:tab pos="4343400" algn="l"/>
              </a:tabLst>
              <a:defRPr/>
            </a:pPr>
            <a:r>
              <a:rPr lang="en-US" altLang="en-US" sz="2000" dirty="0">
                <a:latin typeface="Arial" panose="020B0604020202020204" pitchFamily="34" charset="0"/>
                <a:cs typeface="Arial" panose="020B0604020202020204" pitchFamily="34" charset="0"/>
              </a:rPr>
              <a:t>2.   NAICS code appeal		FAR 19.30 3</a:t>
            </a:r>
          </a:p>
          <a:p>
            <a:pPr marL="533400" indent="-533400" eaLnBrk="1" hangingPunct="1">
              <a:buFont typeface="Arial" panose="020B0604020202020204" pitchFamily="34" charset="0"/>
              <a:buNone/>
              <a:tabLst>
                <a:tab pos="4343400" algn="l"/>
              </a:tabLst>
              <a:defRPr/>
            </a:pPr>
            <a:r>
              <a:rPr lang="en-US" altLang="en-US" sz="2000" dirty="0">
                <a:latin typeface="Arial" panose="020B0604020202020204" pitchFamily="34" charset="0"/>
                <a:cs typeface="Arial" panose="020B0604020202020204" pitchFamily="34" charset="0"/>
              </a:rPr>
              <a:t>                                 		13 CFR 121.1103</a:t>
            </a:r>
          </a:p>
          <a:p>
            <a:pPr marL="533400" indent="-533400" eaLnBrk="1" hangingPunct="1">
              <a:buFont typeface="Arial" panose="020B0604020202020204" pitchFamily="34" charset="0"/>
              <a:buNone/>
              <a:tabLst>
                <a:tab pos="4343400" algn="l"/>
              </a:tabLst>
              <a:defRPr/>
            </a:pPr>
            <a:endParaRPr lang="en-US" altLang="en-US" sz="2000" dirty="0">
              <a:latin typeface="Arial" panose="020B0604020202020204" pitchFamily="34" charset="0"/>
              <a:cs typeface="Arial" panose="020B0604020202020204" pitchFamily="34" charset="0"/>
            </a:endParaRPr>
          </a:p>
          <a:p>
            <a:pPr marL="533400" indent="-533400" eaLnBrk="1" hangingPunct="1">
              <a:buFont typeface="Arial" panose="020B0604020202020204" pitchFamily="34" charset="0"/>
              <a:buNone/>
              <a:tabLst>
                <a:tab pos="4343400" algn="l"/>
              </a:tabLst>
              <a:defRPr/>
            </a:pPr>
            <a:r>
              <a:rPr lang="en-US" altLang="en-US" sz="2000" dirty="0">
                <a:latin typeface="Arial" panose="020B0604020202020204" pitchFamily="34" charset="0"/>
                <a:cs typeface="Arial" panose="020B0604020202020204" pitchFamily="34" charset="0"/>
              </a:rPr>
              <a:t>3.   Non-manufacturer rule waivers	  	FAR 19.102(f)(1)-(7)      </a:t>
            </a:r>
          </a:p>
          <a:p>
            <a:pPr marL="533400" indent="-533400" eaLnBrk="1" hangingPunct="1">
              <a:buFont typeface="Arial" panose="020B0604020202020204" pitchFamily="34" charset="0"/>
              <a:buNone/>
              <a:tabLst>
                <a:tab pos="4343400" algn="l"/>
              </a:tabLst>
              <a:defRPr/>
            </a:pPr>
            <a:r>
              <a:rPr lang="en-US" altLang="en-US" sz="2000" dirty="0">
                <a:latin typeface="Arial" panose="020B0604020202020204" pitchFamily="34" charset="0"/>
                <a:cs typeface="Arial" panose="020B0604020202020204" pitchFamily="34" charset="0"/>
              </a:rPr>
              <a:t>  		  	13 CFR 121.1204</a:t>
            </a:r>
          </a:p>
          <a:p>
            <a:pPr marL="533400" indent="-533400" eaLnBrk="1" hangingPunct="1">
              <a:buFont typeface="Arial" panose="020B0604020202020204" pitchFamily="34" charset="0"/>
              <a:buNone/>
              <a:tabLst>
                <a:tab pos="4343400" algn="l"/>
              </a:tabLst>
              <a:defRPr/>
            </a:pPr>
            <a:endParaRPr lang="en-US" altLang="en-US" sz="2000" dirty="0">
              <a:latin typeface="Arial" panose="020B0604020202020204" pitchFamily="34" charset="0"/>
              <a:cs typeface="Arial" panose="020B0604020202020204" pitchFamily="34" charset="0"/>
            </a:endParaRPr>
          </a:p>
          <a:p>
            <a:pPr marL="533400" indent="-533400" eaLnBrk="1" hangingPunct="1">
              <a:buFont typeface="Arial" panose="020B0604020202020204" pitchFamily="34" charset="0"/>
              <a:buNone/>
              <a:tabLst>
                <a:tab pos="4343400" algn="l"/>
              </a:tabLst>
              <a:defRPr/>
            </a:pPr>
            <a:r>
              <a:rPr lang="en-US" altLang="en-US" sz="2000" dirty="0">
                <a:latin typeface="Arial" panose="020B0604020202020204" pitchFamily="34" charset="0"/>
                <a:cs typeface="Arial" panose="020B0604020202020204" pitchFamily="34" charset="0"/>
              </a:rPr>
              <a:t>4.  SDVOSB status protest	  	FAR 19.307</a:t>
            </a:r>
          </a:p>
          <a:p>
            <a:pPr marL="533400" indent="-533400" eaLnBrk="1" hangingPunct="1">
              <a:buSzPct val="108000"/>
              <a:buFont typeface="Arial" panose="020B0604020202020204" pitchFamily="34" charset="0"/>
              <a:buNone/>
              <a:tabLst>
                <a:tab pos="4343400" algn="l"/>
              </a:tabLst>
              <a:defRPr/>
            </a:pPr>
            <a:r>
              <a:rPr lang="en-US" altLang="en-US" sz="2000" dirty="0">
                <a:latin typeface="Arial" panose="020B0604020202020204" pitchFamily="34" charset="0"/>
                <a:cs typeface="Arial" panose="020B0604020202020204" pitchFamily="34" charset="0"/>
              </a:rPr>
              <a:t>		  	13 CFR 125.23</a:t>
            </a:r>
          </a:p>
          <a:p>
            <a:pPr marL="533400" indent="-533400" eaLnBrk="1" hangingPunct="1">
              <a:buSzPct val="108000"/>
              <a:buFont typeface="Arial" panose="020B0604020202020204" pitchFamily="34" charset="0"/>
              <a:buNone/>
              <a:tabLst>
                <a:tab pos="4343400" algn="l"/>
              </a:tabLst>
              <a:defRPr/>
            </a:pPr>
            <a:endParaRPr lang="en-US" altLang="en-US" sz="2000" dirty="0">
              <a:latin typeface="Arial" panose="020B0604020202020204" pitchFamily="34" charset="0"/>
              <a:cs typeface="Arial" panose="020B0604020202020204" pitchFamily="34" charset="0"/>
            </a:endParaRPr>
          </a:p>
          <a:p>
            <a:pPr marL="533400" indent="-533400" eaLnBrk="1" hangingPunct="1">
              <a:buSzPct val="108000"/>
              <a:buFont typeface="Arial" panose="020B0604020202020204" pitchFamily="34" charset="0"/>
              <a:buNone/>
              <a:tabLst>
                <a:tab pos="4343400" algn="l"/>
              </a:tabLst>
              <a:defRPr/>
            </a:pPr>
            <a:r>
              <a:rPr lang="en-US" altLang="en-US" sz="2000" dirty="0">
                <a:latin typeface="Arial" panose="020B0604020202020204" pitchFamily="34" charset="0"/>
                <a:cs typeface="Arial" panose="020B0604020202020204" pitchFamily="34" charset="0"/>
              </a:rPr>
              <a:t>5.  WOSB Program status protest		FAR 19.308/13 CFR 		   1275.600</a:t>
            </a:r>
          </a:p>
        </p:txBody>
      </p:sp>
      <p:sp>
        <p:nvSpPr>
          <p:cNvPr id="2" name="Title 1"/>
          <p:cNvSpPr>
            <a:spLocks noGrp="1"/>
          </p:cNvSpPr>
          <p:nvPr>
            <p:ph type="title" idx="4294967295"/>
          </p:nvPr>
        </p:nvSpPr>
        <p:spPr>
          <a:xfrm>
            <a:off x="685800" y="685800"/>
            <a:ext cx="8153400" cy="990600"/>
          </a:xfrm>
        </p:spPr>
        <p:txBody>
          <a:bodyPr/>
          <a:lstStyle/>
          <a:p>
            <a:pPr eaLnBrk="1" hangingPunct="1">
              <a:defRPr/>
            </a:pPr>
            <a:r>
              <a:rPr lang="en-US" sz="2800" dirty="0">
                <a:solidFill>
                  <a:schemeClr val="accent2">
                    <a:lumMod val="75000"/>
                  </a:schemeClr>
                </a:solidFill>
                <a:ea typeface="+mn-ea"/>
                <a:cs typeface="Times New Roman"/>
              </a:rPr>
              <a:t>E.  SBA Quick Reference - SBA Headquarters</a:t>
            </a:r>
            <a:r>
              <a:rPr lang="en-US" dirty="0">
                <a:solidFill>
                  <a:schemeClr val="accent2">
                    <a:lumMod val="75000"/>
                  </a:schemeClr>
                </a:solidFill>
              </a:rPr>
              <a:t/>
            </a:r>
            <a:br>
              <a:rPr lang="en-US" dirty="0">
                <a:solidFill>
                  <a:schemeClr val="accent2">
                    <a:lumMod val="75000"/>
                  </a:schemeClr>
                </a:solidFill>
              </a:rPr>
            </a:br>
            <a:endParaRPr lang="en-US" dirty="0">
              <a:solidFill>
                <a:schemeClr val="accent2">
                  <a:lumMod val="75000"/>
                </a:schemeClr>
              </a:solidFill>
            </a:endParaRPr>
          </a:p>
        </p:txBody>
      </p:sp>
    </p:spTree>
    <p:extLst>
      <p:ext uri="{BB962C8B-B14F-4D97-AF65-F5344CB8AC3E}">
        <p14:creationId xmlns:p14="http://schemas.microsoft.com/office/powerpoint/2010/main" val="2156907676"/>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omestic manufacturers only.&#10;  &#10;https://www.sba.gov/category/navigation-structure/contracting/contracting-officials/non-manufacturer-waivers&#10;" title="Screen Shot of SBA Nonmanufacurer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8" y="1339850"/>
            <a:ext cx="9040812"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itle 1"/>
          <p:cNvSpPr>
            <a:spLocks noGrp="1"/>
          </p:cNvSpPr>
          <p:nvPr>
            <p:ph type="title"/>
          </p:nvPr>
        </p:nvSpPr>
        <p:spPr>
          <a:xfrm>
            <a:off x="457200" y="274638"/>
            <a:ext cx="8610600" cy="1143000"/>
          </a:xfrm>
        </p:spPr>
        <p:txBody>
          <a:bodyPr/>
          <a:lstStyle/>
          <a:p>
            <a:r>
              <a:rPr lang="en-US" altLang="en-US" sz="2200" dirty="0" smtClean="0">
                <a:cs typeface="Arial" charset="0"/>
              </a:rPr>
              <a:t>FAR 19.102 (f ):  </a:t>
            </a:r>
            <a:r>
              <a:rPr lang="en-US" altLang="en-US" sz="2200" dirty="0" smtClean="0"/>
              <a:t>No class waiver to NMR?  Check out an individual waiver*</a:t>
            </a:r>
          </a:p>
        </p:txBody>
      </p:sp>
    </p:spTree>
    <p:extLst>
      <p:ext uri="{BB962C8B-B14F-4D97-AF65-F5344CB8AC3E}">
        <p14:creationId xmlns:p14="http://schemas.microsoft.com/office/powerpoint/2010/main" val="791131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4"/>
          <p:cNvSpPr>
            <a:spLocks noGrp="1"/>
          </p:cNvSpPr>
          <p:nvPr>
            <p:ph idx="1"/>
          </p:nvPr>
        </p:nvSpPr>
        <p:spPr>
          <a:xfrm>
            <a:off x="457200" y="1905000"/>
            <a:ext cx="8534400" cy="4373563"/>
          </a:xfrm>
        </p:spPr>
        <p:txBody>
          <a:bodyPr/>
          <a:lstStyle/>
          <a:p>
            <a:pPr marL="0" indent="0">
              <a:buSzPct val="115000"/>
              <a:buFont typeface="Wingdings" pitchFamily="2" charset="2"/>
              <a:buChar char="v"/>
            </a:pPr>
            <a:r>
              <a:rPr lang="en-US" altLang="en-US" sz="2000" b="1" dirty="0"/>
              <a:t>  Self-service:</a:t>
            </a:r>
            <a:r>
              <a:rPr lang="en-US" altLang="en-US" sz="2000" dirty="0"/>
              <a:t>  Using the PowerPoint that was sent with your invitation for this 	training event, fill in your name on the certificate slide and save. 	Download the certificate and print for your records.  You submit your 	request for training credit IAW your agency policy, i.e. FAITAS.</a:t>
            </a:r>
          </a:p>
          <a:p>
            <a:pPr marL="0" indent="0">
              <a:buSzPct val="115000"/>
              <a:buFont typeface="Wingdings" pitchFamily="2" charset="2"/>
              <a:buChar char="v"/>
            </a:pPr>
            <a:endParaRPr lang="en-US" altLang="en-US" sz="2000" dirty="0"/>
          </a:p>
          <a:p>
            <a:pPr marL="0" indent="0">
              <a:buSzPct val="115000"/>
              <a:buFont typeface="Wingdings" pitchFamily="2" charset="2"/>
              <a:buChar char="v"/>
            </a:pPr>
            <a:r>
              <a:rPr lang="en-US" altLang="en-US" sz="2000" b="1" dirty="0"/>
              <a:t>  Phoning in only:  </a:t>
            </a:r>
            <a:r>
              <a:rPr lang="en-US" altLang="en-US" sz="2000" dirty="0"/>
              <a:t>If you listen in groups and you want all attendees to 	be included on the future mailing list, send email addresses of 		participants in an </a:t>
            </a:r>
            <a:r>
              <a:rPr lang="en-US" altLang="en-US" sz="2000" b="1" dirty="0"/>
              <a:t>excel document </a:t>
            </a:r>
            <a:r>
              <a:rPr lang="en-US" altLang="en-US" sz="2000" dirty="0"/>
              <a:t>to </a:t>
            </a:r>
            <a:r>
              <a:rPr lang="en-US" altLang="en-US" sz="2000" dirty="0">
                <a:hlinkClick r:id="rId3"/>
              </a:rPr>
              <a:t>sbalearning@sba.gov</a:t>
            </a:r>
            <a:r>
              <a:rPr lang="en-US" altLang="en-US" sz="2000" dirty="0"/>
              <a:t>.  	</a:t>
            </a:r>
          </a:p>
          <a:p>
            <a:pPr marL="0" indent="0">
              <a:buSzPct val="115000"/>
              <a:buFont typeface="Wingdings" pitchFamily="2" charset="2"/>
              <a:buNone/>
            </a:pPr>
            <a:endParaRPr lang="en-US" altLang="en-US" sz="1800" dirty="0"/>
          </a:p>
        </p:txBody>
      </p:sp>
      <p:sp>
        <p:nvSpPr>
          <p:cNvPr id="20483" name="Title 1"/>
          <p:cNvSpPr>
            <a:spLocks noGrp="1"/>
          </p:cNvSpPr>
          <p:nvPr>
            <p:ph type="title"/>
          </p:nvPr>
        </p:nvSpPr>
        <p:spPr>
          <a:xfrm>
            <a:off x="609600" y="228600"/>
            <a:ext cx="8153400" cy="990600"/>
          </a:xfrm>
        </p:spPr>
        <p:txBody>
          <a:bodyPr/>
          <a:lstStyle/>
          <a:p>
            <a:r>
              <a:rPr lang="en-US" altLang="en-US" sz="2800" dirty="0"/>
              <a:t>One Continuous Learning Point</a:t>
            </a: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Subtitle 2"/>
          <p:cNvSpPr>
            <a:spLocks noGrp="1"/>
          </p:cNvSpPr>
          <p:nvPr>
            <p:ph type="subTitle" idx="4294967295"/>
          </p:nvPr>
        </p:nvSpPr>
        <p:spPr>
          <a:xfrm>
            <a:off x="0" y="381000"/>
            <a:ext cx="9144000" cy="762000"/>
          </a:xfrm>
        </p:spPr>
        <p:txBody>
          <a:bodyPr>
            <a:normAutofit fontScale="85000" lnSpcReduction="10000"/>
          </a:bodyPr>
          <a:lstStyle/>
          <a:p>
            <a:pPr marL="457200" indent="-457200">
              <a:defRPr/>
            </a:pPr>
            <a:r>
              <a:rPr lang="en-US" sz="2400" b="1" dirty="0">
                <a:solidFill>
                  <a:schemeClr val="bg1"/>
                </a:solidFill>
                <a:latin typeface="Arial" pitchFamily="34" charset="0"/>
                <a:cs typeface="Arial" pitchFamily="34" charset="0"/>
              </a:rPr>
              <a:t>   A.  </a:t>
            </a:r>
            <a:r>
              <a:rPr lang="en-US" sz="2000" b="1" dirty="0">
                <a:solidFill>
                  <a:schemeClr val="bg1"/>
                </a:solidFill>
                <a:latin typeface="Arial" pitchFamily="34" charset="0"/>
                <a:cs typeface="Arial" pitchFamily="34" charset="0"/>
              </a:rPr>
              <a:t>If you find no class waivers, an SBA </a:t>
            </a:r>
            <a:r>
              <a:rPr lang="en-US" sz="2000" b="1" u="sng" dirty="0">
                <a:solidFill>
                  <a:schemeClr val="bg1"/>
                </a:solidFill>
                <a:latin typeface="Arial" pitchFamily="34" charset="0"/>
                <a:cs typeface="Arial" pitchFamily="34" charset="0"/>
              </a:rPr>
              <a:t>individual waiver </a:t>
            </a:r>
            <a:r>
              <a:rPr lang="en-US" sz="2000" b="1" dirty="0">
                <a:solidFill>
                  <a:schemeClr val="bg1"/>
                </a:solidFill>
                <a:latin typeface="Arial" pitchFamily="34" charset="0"/>
                <a:cs typeface="Arial" pitchFamily="34" charset="0"/>
              </a:rPr>
              <a:t>to the Nonmanufacturer Rule (NMR) may help you to achieve small business goals if*:</a:t>
            </a:r>
          </a:p>
        </p:txBody>
      </p:sp>
      <p:sp>
        <p:nvSpPr>
          <p:cNvPr id="2" name="Title 1"/>
          <p:cNvSpPr>
            <a:spLocks noGrp="1"/>
          </p:cNvSpPr>
          <p:nvPr>
            <p:ph type="ctrTitle"/>
          </p:nvPr>
        </p:nvSpPr>
        <p:spPr>
          <a:xfrm>
            <a:off x="0" y="1752600"/>
            <a:ext cx="9143999" cy="5105400"/>
          </a:xfrm>
          <a:solidFill>
            <a:schemeClr val="tx2"/>
          </a:solidFill>
        </p:spPr>
        <p:txBody>
          <a:bodyPr>
            <a:noAutofit/>
          </a:bodyPr>
          <a:lstStyle/>
          <a:p>
            <a:pPr>
              <a:defRPr/>
            </a:pP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a:t>
            </a:r>
            <a: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  A</a:t>
            </a:r>
            <a:r>
              <a:rPr lang="en-US" sz="2000" b="1" dirty="0">
                <a:solidFill>
                  <a:schemeClr val="bg1"/>
                </a:solidFill>
                <a:latin typeface="Arial" pitchFamily="34" charset="0"/>
                <a:cs typeface="Arial" pitchFamily="34" charset="0"/>
              </a:rPr>
              <a:t> waiver for a set-aside is not needed when:</a:t>
            </a:r>
            <a: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2000" dirty="0">
                <a:solidFill>
                  <a:schemeClr val="bg1"/>
                </a:solidFill>
                <a:latin typeface="Arial" pitchFamily="34" charset="0"/>
                <a:cs typeface="Arial" pitchFamily="34" charset="0"/>
              </a:rPr>
              <a:t>1.  One small business manufacturer:</a:t>
            </a:r>
            <a:br>
              <a:rPr lang="en-US" sz="2000" dirty="0">
                <a:solidFill>
                  <a:schemeClr val="bg1"/>
                </a:solidFill>
                <a:latin typeface="Arial" pitchFamily="34" charset="0"/>
                <a:cs typeface="Arial" pitchFamily="34" charset="0"/>
              </a:rPr>
            </a:br>
            <a:r>
              <a:rPr lang="en-US" sz="2000"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	</a:t>
            </a:r>
            <a:r>
              <a:rPr lang="en-US" sz="1600" b="1" dirty="0">
                <a:solidFill>
                  <a:srgbClr val="FF0000"/>
                </a:solidFill>
                <a:latin typeface="Arial" pitchFamily="34" charset="0"/>
                <a:cs typeface="Arial" pitchFamily="34" charset="0"/>
              </a:rPr>
              <a:t>* Small business set-aside</a:t>
            </a:r>
            <a:r>
              <a:rPr lang="en-US" sz="2000" b="1" dirty="0">
                <a:solidFill>
                  <a:srgbClr val="FF0000"/>
                </a:solidFill>
                <a:latin typeface="Arial" pitchFamily="34" charset="0"/>
                <a:cs typeface="Arial" pitchFamily="34" charset="0"/>
              </a:rPr>
              <a:t/>
            </a:r>
            <a:br>
              <a:rPr lang="en-US" sz="2000" b="1" dirty="0">
                <a:solidFill>
                  <a:srgbClr val="FF0000"/>
                </a:solidFill>
                <a:latin typeface="Arial" pitchFamily="34" charset="0"/>
                <a:cs typeface="Arial" pitchFamily="34" charset="0"/>
              </a:rPr>
            </a:br>
            <a:r>
              <a:rPr lang="en-US" sz="2000" dirty="0">
                <a:solidFill>
                  <a:schemeClr val="bg1"/>
                </a:solidFill>
                <a:latin typeface="Arial" pitchFamily="34" charset="0"/>
                <a:cs typeface="Arial" pitchFamily="34" charset="0"/>
              </a:rPr>
              <a:t>2.  Small business manufacturer, brand specific of any      	dollar size with  FAR 6 justification:</a:t>
            </a:r>
            <a:br>
              <a:rPr lang="en-US" sz="2000" dirty="0">
                <a:solidFill>
                  <a:schemeClr val="bg1"/>
                </a:solidFill>
                <a:latin typeface="Arial" pitchFamily="34" charset="0"/>
                <a:cs typeface="Arial" pitchFamily="34" charset="0"/>
              </a:rPr>
            </a:br>
            <a:r>
              <a:rPr lang="en-US" sz="2000" dirty="0">
                <a:solidFill>
                  <a:schemeClr val="bg1"/>
                </a:solidFill>
                <a:latin typeface="Arial" pitchFamily="34" charset="0"/>
                <a:cs typeface="Arial" pitchFamily="34" charset="0"/>
              </a:rPr>
              <a:t>				</a:t>
            </a:r>
            <a:r>
              <a:rPr lang="en-US" sz="1600" b="1" dirty="0">
                <a:solidFill>
                  <a:srgbClr val="FF0000"/>
                </a:solidFill>
                <a:latin typeface="Arial" pitchFamily="34" charset="0"/>
                <a:cs typeface="Arial" pitchFamily="34" charset="0"/>
              </a:rPr>
              <a:t>* Small business set-aside</a:t>
            </a:r>
            <a:r>
              <a:rPr lang="en-US" sz="2000" dirty="0">
                <a:solidFill>
                  <a:schemeClr val="bg1"/>
                </a:solidFill>
                <a:latin typeface="Arial" pitchFamily="34" charset="0"/>
                <a:cs typeface="Arial" pitchFamily="34" charset="0"/>
              </a:rPr>
              <a:t/>
            </a:r>
            <a:br>
              <a:rPr lang="en-US" sz="2000" dirty="0">
                <a:solidFill>
                  <a:schemeClr val="bg1"/>
                </a:solidFill>
                <a:latin typeface="Arial" pitchFamily="34" charset="0"/>
                <a:cs typeface="Arial" pitchFamily="34" charset="0"/>
              </a:rPr>
            </a:br>
            <a:r>
              <a:rPr lang="en-US" sz="2000" dirty="0">
                <a:solidFill>
                  <a:schemeClr val="bg1"/>
                </a:solidFill>
                <a:latin typeface="Arial" pitchFamily="34" charset="0"/>
                <a:cs typeface="Arial" pitchFamily="34" charset="0"/>
              </a:rPr>
              <a:t>3.  Large business, brand specific (or brand equivalent) 	requirement $25,000 or less  with FAR 6:</a:t>
            </a:r>
            <a:br>
              <a:rPr lang="en-US" sz="2000" dirty="0">
                <a:solidFill>
                  <a:schemeClr val="bg1"/>
                </a:solidFill>
                <a:latin typeface="Arial" pitchFamily="34" charset="0"/>
                <a:cs typeface="Arial" pitchFamily="34" charset="0"/>
              </a:rPr>
            </a:br>
            <a:r>
              <a:rPr lang="en-US" sz="2000" dirty="0">
                <a:solidFill>
                  <a:schemeClr val="bg1"/>
                </a:solidFill>
                <a:latin typeface="Arial" pitchFamily="34" charset="0"/>
                <a:cs typeface="Arial" pitchFamily="34" charset="0"/>
              </a:rPr>
              <a:t>				</a:t>
            </a:r>
            <a:r>
              <a:rPr lang="en-US" sz="1600" b="1" dirty="0">
                <a:solidFill>
                  <a:srgbClr val="FF0000"/>
                </a:solidFill>
                <a:latin typeface="Arial" pitchFamily="34" charset="0"/>
                <a:cs typeface="Arial" pitchFamily="34" charset="0"/>
              </a:rPr>
              <a:t>* Small business set-aside</a:t>
            </a:r>
            <a:r>
              <a:rPr lang="en-US" sz="2000" dirty="0">
                <a:solidFill>
                  <a:schemeClr val="bg1"/>
                </a:solidFill>
                <a:latin typeface="Arial" pitchFamily="34" charset="0"/>
                <a:cs typeface="Arial" pitchFamily="34" charset="0"/>
              </a:rPr>
              <a:t/>
            </a:r>
            <a:br>
              <a:rPr lang="en-US" sz="2000" dirty="0">
                <a:solidFill>
                  <a:schemeClr val="bg1"/>
                </a:solidFill>
                <a:latin typeface="Arial" pitchFamily="34" charset="0"/>
                <a:cs typeface="Arial" pitchFamily="34" charset="0"/>
              </a:rPr>
            </a:br>
            <a:r>
              <a:rPr lang="en-US" sz="2000" b="1" dirty="0">
                <a:solidFill>
                  <a:schemeClr val="bg1"/>
                </a:solidFill>
                <a:latin typeface="Arial" pitchFamily="34" charset="0"/>
                <a:cs typeface="Arial" pitchFamily="34" charset="0"/>
              </a:rPr>
              <a:t>C.  GSA schedule</a:t>
            </a:r>
            <a:r>
              <a:rPr lang="en-US" sz="2000" dirty="0">
                <a:solidFill>
                  <a:schemeClr val="bg1"/>
                </a:solidFill>
                <a:latin typeface="Arial" pitchFamily="34" charset="0"/>
                <a:cs typeface="Arial" pitchFamily="34" charset="0"/>
              </a:rPr>
              <a:t>:  Use the closest code listed on the schedule.   Then same as above if no class waiver. </a:t>
            </a:r>
            <a:br>
              <a:rPr lang="en-US" sz="2000" dirty="0">
                <a:solidFill>
                  <a:schemeClr val="bg1"/>
                </a:solidFill>
                <a:latin typeface="Arial" pitchFamily="34" charset="0"/>
                <a:cs typeface="Arial" pitchFamily="34" charset="0"/>
              </a:rPr>
            </a:br>
            <a:r>
              <a:rPr lang="en-US" sz="2000"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
            </a:r>
            <a:br>
              <a:rPr lang="en-US" sz="2000" b="1" dirty="0">
                <a:solidFill>
                  <a:schemeClr val="bg1"/>
                </a:solidFill>
                <a:latin typeface="Arial" pitchFamily="34" charset="0"/>
                <a:cs typeface="Arial" pitchFamily="34" charset="0"/>
              </a:rPr>
            </a:br>
            <a:r>
              <a:rPr lang="en-US" sz="2000" b="1" dirty="0">
                <a:solidFill>
                  <a:schemeClr val="bg1"/>
                </a:solidFill>
                <a:latin typeface="Arial" pitchFamily="34" charset="0"/>
                <a:cs typeface="Arial" pitchFamily="34" charset="0"/>
              </a:rPr>
              <a:t>D.  Exception to “NMR” if procurement $25,000 or less</a:t>
            </a:r>
            <a:r>
              <a:rPr lang="en-US" sz="2000" dirty="0" smtClean="0">
                <a:solidFill>
                  <a:schemeClr val="bg1"/>
                </a:solidFill>
                <a:latin typeface="Arial" pitchFamily="34" charset="0"/>
                <a:cs typeface="Arial" pitchFamily="34" charset="0"/>
              </a:rPr>
              <a:t>.* </a:t>
            </a:r>
            <a:r>
              <a:rPr lang="en-US" sz="2000" dirty="0">
                <a:solidFill>
                  <a:schemeClr val="bg1"/>
                </a:solidFill>
                <a:latin typeface="Arial" pitchFamily="34" charset="0"/>
                <a:cs typeface="Arial" pitchFamily="34" charset="0"/>
              </a:rPr>
              <a:t/>
            </a:r>
            <a:br>
              <a:rPr lang="en-US" sz="2000" dirty="0">
                <a:solidFill>
                  <a:schemeClr val="bg1"/>
                </a:solidFill>
                <a:latin typeface="Arial" pitchFamily="34" charset="0"/>
                <a:cs typeface="Arial" pitchFamily="34" charset="0"/>
              </a:rPr>
            </a:br>
            <a:r>
              <a:rPr lang="en-US" sz="2000" dirty="0">
                <a:solidFill>
                  <a:schemeClr val="bg1"/>
                </a:solidFill>
                <a:latin typeface="Arial" pitchFamily="34" charset="0"/>
                <a:cs typeface="Arial" pitchFamily="34" charset="0"/>
              </a:rPr>
              <a:t> 				  </a:t>
            </a:r>
            <a:r>
              <a:rPr lang="en-US" sz="1600" dirty="0">
                <a:solidFill>
                  <a:schemeClr val="bg1"/>
                </a:solidFill>
                <a:latin typeface="Arial" pitchFamily="34" charset="0"/>
                <a:cs typeface="Arial" pitchFamily="34" charset="0"/>
              </a:rPr>
              <a:t>(FAR 19.102 </a:t>
            </a:r>
            <a:r>
              <a:rPr lang="en-US" sz="1600" cap="none" dirty="0" smtClean="0">
                <a:solidFill>
                  <a:schemeClr val="bg1"/>
                </a:solidFill>
                <a:latin typeface="Arial" pitchFamily="34" charset="0"/>
                <a:cs typeface="Arial" pitchFamily="34" charset="0"/>
              </a:rPr>
              <a:t>(f)(</a:t>
            </a:r>
            <a:r>
              <a:rPr lang="en-US" sz="1600" dirty="0" smtClean="0">
                <a:solidFill>
                  <a:schemeClr val="bg1"/>
                </a:solidFill>
                <a:latin typeface="Arial" pitchFamily="34" charset="0"/>
                <a:cs typeface="Arial" pitchFamily="34" charset="0"/>
              </a:rPr>
              <a:t>7</a:t>
            </a:r>
            <a:r>
              <a:rPr lang="en-US" sz="1600" dirty="0">
                <a:solidFill>
                  <a:schemeClr val="bg1"/>
                </a:solidFill>
                <a:latin typeface="Arial" pitchFamily="34" charset="0"/>
                <a:cs typeface="Arial" pitchFamily="34" charset="0"/>
              </a:rPr>
              <a:t>)(B</a:t>
            </a:r>
            <a:r>
              <a:rPr lang="en-US" sz="1600" dirty="0" smtClean="0">
                <a:solidFill>
                  <a:schemeClr val="bg1"/>
                </a:solidFill>
                <a:latin typeface="Arial" pitchFamily="34" charset="0"/>
                <a:cs typeface="Arial" pitchFamily="34" charset="0"/>
              </a:rPr>
              <a:t>))  </a:t>
            </a:r>
            <a:br>
              <a:rPr lang="en-US" sz="1600" dirty="0" smtClean="0">
                <a:solidFill>
                  <a:schemeClr val="bg1"/>
                </a:solidFill>
                <a:latin typeface="Arial" pitchFamily="34" charset="0"/>
                <a:cs typeface="Arial" pitchFamily="34" charset="0"/>
              </a:rPr>
            </a:br>
            <a:r>
              <a:rPr lang="en-US" sz="1600" dirty="0" smtClean="0">
                <a:solidFill>
                  <a:schemeClr val="bg1"/>
                </a:solidFill>
                <a:latin typeface="Arial" pitchFamily="34" charset="0"/>
                <a:cs typeface="Arial" pitchFamily="34" charset="0"/>
              </a:rPr>
              <a:t>*</a:t>
            </a:r>
            <a:r>
              <a:rPr lang="en-US" sz="1600" i="1" dirty="0" smtClean="0">
                <a:solidFill>
                  <a:schemeClr val="bg1"/>
                </a:solidFill>
                <a:latin typeface="Arial" pitchFamily="34" charset="0"/>
                <a:cs typeface="Arial" pitchFamily="34" charset="0"/>
              </a:rPr>
              <a:t>note: THE far HAS NOT BEEN UPDATED TO AGREE WITH THE sba’S CHANGE IN maY 2016 TO $150k  OR LESS IN 13 cfr</a:t>
            </a:r>
            <a:r>
              <a:rPr lang="en-US" sz="1600" i="1" dirty="0">
                <a:solidFill>
                  <a:schemeClr val="bg1"/>
                </a:solidFill>
                <a:latin typeface="Arial" pitchFamily="34" charset="0"/>
                <a:cs typeface="Arial" pitchFamily="34" charset="0"/>
              </a:rPr>
              <a:t> </a:t>
            </a:r>
            <a:r>
              <a:rPr lang="en-US" sz="1600" i="1" dirty="0" smtClean="0">
                <a:solidFill>
                  <a:schemeClr val="bg1"/>
                </a:solidFill>
                <a:latin typeface="Arial" pitchFamily="34" charset="0"/>
                <a:cs typeface="Arial" pitchFamily="34" charset="0"/>
              </a:rPr>
              <a:t> 125.6</a:t>
            </a:r>
            <a:r>
              <a:rPr lang="en-US" sz="1600" dirty="0">
                <a:solidFill>
                  <a:schemeClr val="bg1"/>
                </a:solidFill>
                <a:latin typeface="Arial" pitchFamily="34" charset="0"/>
                <a:cs typeface="Arial" pitchFamily="34" charset="0"/>
              </a:rPr>
              <a:t/>
            </a:r>
            <a:br>
              <a:rPr lang="en-US" sz="1600" dirty="0">
                <a:solidFill>
                  <a:schemeClr val="bg1"/>
                </a:solidFill>
                <a:latin typeface="Arial" pitchFamily="34" charset="0"/>
                <a:cs typeface="Arial" pitchFamily="34" charset="0"/>
              </a:rPr>
            </a:b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656595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696200" cy="4800600"/>
          </a:xfrm>
        </p:spPr>
        <p:txBody>
          <a:bodyPr/>
          <a:lstStyle/>
          <a:p>
            <a:pPr>
              <a:defRPr/>
            </a:pPr>
            <a:endParaRPr lang="en-US" sz="800" dirty="0">
              <a:latin typeface="+mj-lt"/>
            </a:endParaRPr>
          </a:p>
          <a:p>
            <a:pPr marL="0" indent="0">
              <a:buFont typeface="Wingdings" pitchFamily="2" charset="2"/>
              <a:buNone/>
              <a:defRPr/>
            </a:pPr>
            <a:endParaRPr lang="en-US" sz="800" dirty="0">
              <a:latin typeface="+mj-lt"/>
            </a:endParaRPr>
          </a:p>
          <a:p>
            <a:pPr marL="0" indent="0">
              <a:buFont typeface="Wingdings" pitchFamily="2" charset="2"/>
              <a:buNone/>
              <a:defRPr/>
            </a:pPr>
            <a:endParaRPr lang="en-US" sz="2800" dirty="0">
              <a:latin typeface="+mj-lt"/>
            </a:endParaRPr>
          </a:p>
          <a:p>
            <a:pPr marL="0" indent="0">
              <a:buFont typeface="Wingdings" pitchFamily="2" charset="2"/>
              <a:buNone/>
              <a:defRPr/>
            </a:pPr>
            <a:r>
              <a:rPr lang="en-US" sz="3200" dirty="0">
                <a:latin typeface="+mj-lt"/>
              </a:rPr>
              <a:t>The preferred and most expeditious method for asking questions and submitting waiver requests is by e-mail </a:t>
            </a:r>
            <a:r>
              <a:rPr lang="en-US" sz="3200" dirty="0" smtClean="0">
                <a:latin typeface="+mj-lt"/>
              </a:rPr>
              <a:t>to </a:t>
            </a:r>
            <a:r>
              <a:rPr lang="en-US" sz="3200" u="sng" dirty="0" smtClean="0">
                <a:hlinkClick r:id="rId3"/>
              </a:rPr>
              <a:t>nmrwaivers@sba.gov</a:t>
            </a:r>
            <a:r>
              <a:rPr lang="en-US" sz="3200" dirty="0" smtClean="0"/>
              <a:t>.</a:t>
            </a:r>
            <a:r>
              <a:rPr lang="en-US" sz="3200" u="sng" dirty="0" smtClean="0"/>
              <a:t> </a:t>
            </a:r>
            <a:r>
              <a:rPr lang="en-US" sz="3200" dirty="0" smtClean="0">
                <a:latin typeface="+mj-lt"/>
              </a:rPr>
              <a:t> </a:t>
            </a:r>
            <a:endParaRPr lang="en-US" sz="3200" dirty="0">
              <a:latin typeface="+mj-lt"/>
            </a:endParaRPr>
          </a:p>
          <a:p>
            <a:pPr>
              <a:defRPr/>
            </a:pPr>
            <a:endParaRPr lang="en-US" sz="800" dirty="0">
              <a:latin typeface="+mj-lt"/>
            </a:endParaRPr>
          </a:p>
          <a:p>
            <a:pPr lvl="1">
              <a:defRPr/>
            </a:pPr>
            <a:endParaRPr lang="en-US" sz="1000" dirty="0">
              <a:latin typeface="+mj-lt"/>
            </a:endParaRPr>
          </a:p>
          <a:p>
            <a:pPr marL="0" indent="0">
              <a:buFont typeface="Wingdings" pitchFamily="2" charset="2"/>
              <a:buNone/>
              <a:defRPr/>
            </a:pPr>
            <a:r>
              <a:rPr lang="en-US" sz="2400" dirty="0">
                <a:latin typeface="+mj-lt"/>
              </a:rPr>
              <a:t>			</a:t>
            </a:r>
          </a:p>
        </p:txBody>
      </p:sp>
      <p:sp>
        <p:nvSpPr>
          <p:cNvPr id="63490" name="Title 1"/>
          <p:cNvSpPr>
            <a:spLocks noGrp="1"/>
          </p:cNvSpPr>
          <p:nvPr>
            <p:ph type="title"/>
          </p:nvPr>
        </p:nvSpPr>
        <p:spPr>
          <a:xfrm>
            <a:off x="533400" y="381000"/>
            <a:ext cx="8458200" cy="685800"/>
          </a:xfrm>
        </p:spPr>
        <p:txBody>
          <a:bodyPr/>
          <a:lstStyle/>
          <a:p>
            <a:pPr algn="ctr"/>
            <a:r>
              <a:rPr lang="en-US" altLang="en-US" dirty="0" smtClean="0"/>
              <a:t/>
            </a:r>
            <a:br>
              <a:rPr lang="en-US" altLang="en-US" dirty="0" smtClean="0"/>
            </a:br>
            <a:r>
              <a:rPr lang="en-US" altLang="en-US" sz="4000" dirty="0" smtClean="0"/>
              <a:t>NMR Program Office</a:t>
            </a:r>
            <a:r>
              <a:rPr lang="en-US" altLang="en-US" sz="3200" dirty="0" smtClean="0"/>
              <a:t/>
            </a:r>
            <a:br>
              <a:rPr lang="en-US" altLang="en-US" sz="3200" dirty="0" smtClean="0"/>
            </a:br>
            <a:endParaRPr lang="en-US" altLang="en-US" sz="3200" dirty="0" smtClean="0"/>
          </a:p>
        </p:txBody>
      </p:sp>
    </p:spTree>
    <p:extLst>
      <p:ext uri="{BB962C8B-B14F-4D97-AF65-F5344CB8AC3E}">
        <p14:creationId xmlns:p14="http://schemas.microsoft.com/office/powerpoint/2010/main" val="26006029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pening Doors"/>
          <p:cNvPicPr>
            <a:picLocks noGrp="1" noChangeAspect="1"/>
          </p:cNvPicPr>
          <p:nvPr>
            <p:ph idx="1"/>
          </p:nvPr>
        </p:nvPicPr>
        <p:blipFill>
          <a:blip r:embed="rId3" cstate="print"/>
          <a:stretch>
            <a:fillRect/>
          </a:stretch>
        </p:blipFill>
        <p:spPr>
          <a:xfrm>
            <a:off x="457200" y="228600"/>
            <a:ext cx="3773657" cy="2798263"/>
          </a:xfrm>
          <a:effectLst>
            <a:glow rad="127000">
              <a:srgbClr val="00B0F0"/>
            </a:glow>
            <a:outerShdw blurRad="50800" dist="38100" dir="5400000" algn="t" rotWithShape="0">
              <a:prstClr val="black">
                <a:alpha val="40000"/>
              </a:prstClr>
            </a:outerShdw>
          </a:effectLst>
        </p:spPr>
      </p:pic>
      <p:sp>
        <p:nvSpPr>
          <p:cNvPr id="9" name="Title 8"/>
          <p:cNvSpPr>
            <a:spLocks noGrp="1"/>
          </p:cNvSpPr>
          <p:nvPr>
            <p:ph type="title"/>
          </p:nvPr>
        </p:nvSpPr>
        <p:spPr>
          <a:xfrm>
            <a:off x="-21771" y="5334000"/>
            <a:ext cx="8839200" cy="1114898"/>
          </a:xfrm>
          <a:extLst/>
        </p:spPr>
        <p:txBody>
          <a:bodyPr/>
          <a:lstStyle/>
          <a:p>
            <a:pPr algn="r">
              <a:defRPr/>
            </a:pPr>
            <a:r>
              <a:rPr lang="en-US" sz="2800" b="1" dirty="0" smtClean="0">
                <a:ln w="12700">
                  <a:solidFill>
                    <a:schemeClr val="accent1"/>
                  </a:solidFill>
                  <a:prstDash val="solid"/>
                </a:ln>
                <a:solidFill>
                  <a:srgbClr val="0070C0"/>
                </a:solidFill>
                <a:effectLst>
                  <a:outerShdw dist="38100" dir="2640000" algn="bl" rotWithShape="0">
                    <a:schemeClr val="accent1"/>
                  </a:outerShdw>
                </a:effectLst>
                <a:latin typeface="Arial" charset="0"/>
              </a:rPr>
              <a:t>SBA </a:t>
            </a:r>
            <a:r>
              <a:rPr lang="en-US" sz="2800" b="1" dirty="0">
                <a:ln w="12700">
                  <a:solidFill>
                    <a:schemeClr val="accent1"/>
                  </a:solidFill>
                  <a:prstDash val="solid"/>
                </a:ln>
                <a:solidFill>
                  <a:srgbClr val="0070C0"/>
                </a:solidFill>
                <a:effectLst>
                  <a:outerShdw dist="38100" dir="2640000" algn="bl" rotWithShape="0">
                    <a:schemeClr val="accent1"/>
                  </a:outerShdw>
                </a:effectLst>
                <a:latin typeface="Arial" charset="0"/>
              </a:rPr>
              <a:t>1</a:t>
            </a:r>
            <a:r>
              <a:rPr lang="en-US" sz="2800" b="1" baseline="30000" dirty="0">
                <a:ln w="12700">
                  <a:solidFill>
                    <a:schemeClr val="accent1"/>
                  </a:solidFill>
                  <a:prstDash val="solid"/>
                </a:ln>
                <a:solidFill>
                  <a:srgbClr val="0070C0"/>
                </a:solidFill>
                <a:effectLst>
                  <a:outerShdw dist="38100" dir="2640000" algn="bl" rotWithShape="0">
                    <a:schemeClr val="accent1"/>
                  </a:outerShdw>
                </a:effectLst>
                <a:latin typeface="Arial" charset="0"/>
              </a:rPr>
              <a:t>st</a:t>
            </a:r>
            <a:r>
              <a:rPr lang="en-US" sz="2800" b="1" dirty="0">
                <a:ln w="12700">
                  <a:solidFill>
                    <a:schemeClr val="accent1"/>
                  </a:solidFill>
                  <a:prstDash val="solid"/>
                </a:ln>
                <a:solidFill>
                  <a:srgbClr val="0070C0"/>
                </a:solidFill>
                <a:effectLst>
                  <a:outerShdw dist="38100" dir="2640000" algn="bl" rotWithShape="0">
                    <a:schemeClr val="accent1"/>
                  </a:outerShdw>
                </a:effectLst>
                <a:latin typeface="Arial" charset="0"/>
              </a:rPr>
              <a:t> First Wednesday Virtual Learning </a:t>
            </a:r>
            <a:r>
              <a:rPr lang="en-US" sz="2800" b="1" dirty="0" smtClean="0">
                <a:ln w="12700">
                  <a:solidFill>
                    <a:schemeClr val="accent1"/>
                  </a:solidFill>
                  <a:prstDash val="solid"/>
                </a:ln>
                <a:solidFill>
                  <a:srgbClr val="0070C0"/>
                </a:solidFill>
                <a:effectLst>
                  <a:outerShdw dist="38100" dir="2640000" algn="bl" rotWithShape="0">
                    <a:schemeClr val="accent1"/>
                  </a:outerShdw>
                </a:effectLst>
                <a:latin typeface="Arial" charset="0"/>
              </a:rPr>
              <a:t>2017</a:t>
            </a:r>
            <a:endParaRPr lang="en-US" sz="2800" b="1" dirty="0">
              <a:ln w="12700">
                <a:solidFill>
                  <a:schemeClr val="accent1"/>
                </a:solidFill>
                <a:prstDash val="solid"/>
              </a:ln>
              <a:solidFill>
                <a:srgbClr val="0070C0"/>
              </a:solidFill>
              <a:effectLst>
                <a:outerShdw dist="38100" dir="2640000" algn="bl" rotWithShape="0">
                  <a:schemeClr val="accent1"/>
                </a:outerShdw>
              </a:effectLst>
              <a:latin typeface="Arial" charset="0"/>
            </a:endParaRPr>
          </a:p>
        </p:txBody>
      </p:sp>
      <p:sp>
        <p:nvSpPr>
          <p:cNvPr id="64516" name="TextBox 1"/>
          <p:cNvSpPr txBox="1">
            <a:spLocks noChangeArrowheads="1"/>
          </p:cNvSpPr>
          <p:nvPr/>
        </p:nvSpPr>
        <p:spPr bwMode="auto">
          <a:xfrm>
            <a:off x="838200" y="3589338"/>
            <a:ext cx="7700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B58B80"/>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C3986D"/>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C3986D"/>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400" dirty="0">
                <a:solidFill>
                  <a:srgbClr val="000000"/>
                </a:solidFill>
                <a:latin typeface="Times New Roman" pitchFamily="18" charset="0"/>
              </a:rPr>
              <a:t>Find your PCR at </a:t>
            </a:r>
            <a:r>
              <a:rPr lang="en-US" altLang="en-US" sz="2400" dirty="0">
                <a:solidFill>
                  <a:srgbClr val="000000"/>
                </a:solidFill>
                <a:latin typeface="Times New Roman" pitchFamily="18" charset="0"/>
                <a:hlinkClick r:id="rId4" tooltip="The PCR directory is on the SBA website."/>
              </a:rPr>
              <a:t>https://www.sba.gov/content/pcr-directory</a:t>
            </a:r>
            <a:r>
              <a:rPr lang="en-US" altLang="en-US" sz="2400" dirty="0">
                <a:solidFill>
                  <a:srgbClr val="000000"/>
                </a:solidFill>
                <a:latin typeface="Times New Roman" pitchFamily="18" charset="0"/>
              </a:rPr>
              <a:t> </a:t>
            </a:r>
          </a:p>
        </p:txBody>
      </p:sp>
    </p:spTree>
    <p:extLst>
      <p:ext uri="{BB962C8B-B14F-4D97-AF65-F5344CB8AC3E}">
        <p14:creationId xmlns:p14="http://schemas.microsoft.com/office/powerpoint/2010/main" val="3769468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508" name="Rectangle 11" title="Date of Webinar Program"/>
          <p:cNvSpPr>
            <a:spLocks noChangeArrowheads="1"/>
          </p:cNvSpPr>
          <p:nvPr/>
        </p:nvSpPr>
        <p:spPr bwMode="auto">
          <a:xfrm>
            <a:off x="7086600" y="5751513"/>
            <a:ext cx="1447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700"/>
              </a:spcBef>
              <a:buClr>
                <a:schemeClr val="accent2"/>
              </a:buClr>
              <a:buSzPct val="60000"/>
              <a:buFont typeface="Wingdings" pitchFamily="2" charset="2"/>
              <a:buChar char=""/>
              <a:tabLst>
                <a:tab pos="4114800" algn="l"/>
              </a:tabLst>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tabLst>
                <a:tab pos="4114800" algn="l"/>
              </a:tabLst>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tabLst>
                <a:tab pos="4114800" algn="l"/>
              </a:tabLst>
              <a:defRPr sz="2300">
                <a:solidFill>
                  <a:schemeClr val="tx1"/>
                </a:solidFill>
                <a:latin typeface="Tw Cen MT" pitchFamily="34" charset="0"/>
              </a:defRPr>
            </a:lvl3pPr>
            <a:lvl4pPr marL="1600200" indent="-228600" eaLnBrk="0" hangingPunct="0">
              <a:spcBef>
                <a:spcPts val="400"/>
              </a:spcBef>
              <a:buClr>
                <a:srgbClr val="B58B80"/>
              </a:buClr>
              <a:buSzPct val="75000"/>
              <a:buFont typeface="Wingdings" pitchFamily="2" charset="2"/>
              <a:buChar char=""/>
              <a:tabLst>
                <a:tab pos="4114800" algn="l"/>
              </a:tabLst>
              <a:defRPr sz="2000">
                <a:solidFill>
                  <a:schemeClr val="tx1"/>
                </a:solidFill>
                <a:latin typeface="Tw Cen MT" pitchFamily="34" charset="0"/>
              </a:defRPr>
            </a:lvl4pPr>
            <a:lvl5pPr marL="2057400" indent="-228600" eaLnBrk="0" hangingPunct="0">
              <a:spcBef>
                <a:spcPts val="400"/>
              </a:spcBef>
              <a:buClr>
                <a:srgbClr val="C3986D"/>
              </a:buClr>
              <a:buSzPct val="65000"/>
              <a:buFont typeface="Wingdings" pitchFamily="2" charset="2"/>
              <a:buChar char=""/>
              <a:tabLst>
                <a:tab pos="4114800" algn="l"/>
              </a:tabLst>
              <a:defRPr sz="2000">
                <a:solidFill>
                  <a:schemeClr val="tx1"/>
                </a:solidFill>
                <a:latin typeface="Tw Cen MT" pitchFamily="34" charset="0"/>
              </a:defRPr>
            </a:lvl5pPr>
            <a:lvl6pPr marL="2514600" indent="-228600" eaLnBrk="0" fontAlgn="base" hangingPunct="0">
              <a:spcBef>
                <a:spcPts val="400"/>
              </a:spcBef>
              <a:spcAft>
                <a:spcPct val="0"/>
              </a:spcAft>
              <a:buClr>
                <a:srgbClr val="C3986D"/>
              </a:buClr>
              <a:buSzPct val="65000"/>
              <a:buFont typeface="Wingdings" pitchFamily="2" charset="2"/>
              <a:buChar char=""/>
              <a:tabLst>
                <a:tab pos="4114800" algn="l"/>
              </a:tabLst>
              <a:defRPr sz="2000">
                <a:solidFill>
                  <a:schemeClr val="tx1"/>
                </a:solidFill>
                <a:latin typeface="Tw Cen MT" pitchFamily="34" charset="0"/>
              </a:defRPr>
            </a:lvl6pPr>
            <a:lvl7pPr marL="2971800" indent="-228600" eaLnBrk="0" fontAlgn="base" hangingPunct="0">
              <a:spcBef>
                <a:spcPts val="400"/>
              </a:spcBef>
              <a:spcAft>
                <a:spcPct val="0"/>
              </a:spcAft>
              <a:buClr>
                <a:srgbClr val="C3986D"/>
              </a:buClr>
              <a:buSzPct val="65000"/>
              <a:buFont typeface="Wingdings" pitchFamily="2" charset="2"/>
              <a:buChar char=""/>
              <a:tabLst>
                <a:tab pos="4114800" algn="l"/>
              </a:tabLst>
              <a:defRPr sz="2000">
                <a:solidFill>
                  <a:schemeClr val="tx1"/>
                </a:solidFill>
                <a:latin typeface="Tw Cen MT" pitchFamily="34" charset="0"/>
              </a:defRPr>
            </a:lvl7pPr>
            <a:lvl8pPr marL="3429000" indent="-228600" eaLnBrk="0" fontAlgn="base" hangingPunct="0">
              <a:spcBef>
                <a:spcPts val="400"/>
              </a:spcBef>
              <a:spcAft>
                <a:spcPct val="0"/>
              </a:spcAft>
              <a:buClr>
                <a:srgbClr val="C3986D"/>
              </a:buClr>
              <a:buSzPct val="65000"/>
              <a:buFont typeface="Wingdings" pitchFamily="2" charset="2"/>
              <a:buChar char=""/>
              <a:tabLst>
                <a:tab pos="4114800" algn="l"/>
              </a:tabLst>
              <a:defRPr sz="2000">
                <a:solidFill>
                  <a:schemeClr val="tx1"/>
                </a:solidFill>
                <a:latin typeface="Tw Cen MT" pitchFamily="34" charset="0"/>
              </a:defRPr>
            </a:lvl8pPr>
            <a:lvl9pPr marL="3886200" indent="-228600" eaLnBrk="0" fontAlgn="base" hangingPunct="0">
              <a:spcBef>
                <a:spcPts val="400"/>
              </a:spcBef>
              <a:spcAft>
                <a:spcPct val="0"/>
              </a:spcAft>
              <a:buClr>
                <a:srgbClr val="C3986D"/>
              </a:buClr>
              <a:buSzPct val="65000"/>
              <a:buFont typeface="Wingdings" pitchFamily="2" charset="2"/>
              <a:buChar char=""/>
              <a:tabLst>
                <a:tab pos="4114800" algn="l"/>
              </a:tabLst>
              <a:defRPr sz="2000">
                <a:solidFill>
                  <a:schemeClr val="tx1"/>
                </a:solidFill>
                <a:latin typeface="Tw Cen MT" pitchFamily="34" charset="0"/>
              </a:defRPr>
            </a:lvl9pPr>
          </a:lstStyle>
          <a:p>
            <a:pPr algn="ctr" eaLnBrk="1" hangingPunct="1">
              <a:spcBef>
                <a:spcPct val="0"/>
              </a:spcBef>
              <a:buClrTx/>
              <a:buSzTx/>
              <a:buFontTx/>
              <a:buNone/>
            </a:pPr>
            <a:r>
              <a:rPr lang="en-US" altLang="en-US" sz="1000" dirty="0">
                <a:solidFill>
                  <a:srgbClr val="000000"/>
                </a:solidFill>
                <a:latin typeface="Copperplate Gothic Bold" pitchFamily="34" charset="0"/>
                <a:ea typeface="Times New Roman" pitchFamily="18" charset="0"/>
                <a:cs typeface="Arial" charset="0"/>
              </a:rPr>
              <a:t>    </a:t>
            </a:r>
            <a:r>
              <a:rPr lang="en-US" altLang="en-US" sz="1000" dirty="0" smtClean="0">
                <a:solidFill>
                  <a:srgbClr val="000000"/>
                </a:solidFill>
                <a:latin typeface="Copperplate Gothic Bold" pitchFamily="34" charset="0"/>
                <a:ea typeface="Times New Roman" pitchFamily="18" charset="0"/>
                <a:cs typeface="Arial" charset="0"/>
              </a:rPr>
              <a:t>7/12/2017</a:t>
            </a:r>
            <a:endParaRPr lang="en-US" altLang="en-US" sz="900" dirty="0">
              <a:solidFill>
                <a:srgbClr val="000000"/>
              </a:solidFill>
              <a:latin typeface="Times New Roman" pitchFamily="18" charset="0"/>
              <a:ea typeface="Times New Roman" pitchFamily="18" charset="0"/>
              <a:cs typeface="Arial" charset="0"/>
            </a:endParaRPr>
          </a:p>
        </p:txBody>
      </p:sp>
      <p:sp>
        <p:nvSpPr>
          <p:cNvPr id="21506" name="Line 13" descr="This is an underline for the date of the training."/>
          <p:cNvSpPr>
            <a:spLocks noChangeShapeType="1"/>
          </p:cNvSpPr>
          <p:nvPr/>
        </p:nvSpPr>
        <p:spPr bwMode="auto">
          <a:xfrm>
            <a:off x="7366000" y="6019800"/>
            <a:ext cx="10160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507" name="Line 14" descr="Under the name of the signatory"/>
          <p:cNvSpPr>
            <a:spLocks noChangeShapeType="1"/>
          </p:cNvSpPr>
          <p:nvPr/>
        </p:nvSpPr>
        <p:spPr bwMode="auto">
          <a:xfrm flipV="1">
            <a:off x="533400" y="6010275"/>
            <a:ext cx="24384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2" name="Picture 1" title="Government Representative Signature"/>
          <p:cNvPicPr>
            <a:picLocks noChangeAspect="1"/>
          </p:cNvPicPr>
          <p:nvPr/>
        </p:nvPicPr>
        <p:blipFill>
          <a:blip r:embed="rId3" cstate="print">
            <a:extLst>
              <a:ext uri="{BEBA8EAE-BF5A-486C-A8C5-ECC9F3942E4B}">
                <a14:imgProps xmlns:a14="http://schemas.microsoft.com/office/drawing/2010/main">
                  <a14:imgLayer r:embed="rId4">
                    <a14:imgEffect>
                      <a14:artisticPhotocopy trans="17000" detail="5"/>
                    </a14:imgEffect>
                  </a14:imgLayer>
                </a14:imgProps>
              </a:ext>
              <a:ext uri="{28A0092B-C50C-407E-A947-70E740481C1C}">
                <a14:useLocalDpi xmlns:a14="http://schemas.microsoft.com/office/drawing/2010/main" val="0"/>
              </a:ext>
            </a:extLst>
          </a:blip>
          <a:stretch>
            <a:fillRect/>
          </a:stretch>
        </p:blipFill>
        <p:spPr>
          <a:xfrm>
            <a:off x="533399" y="5403849"/>
            <a:ext cx="2566987" cy="606426"/>
          </a:xfrm>
          <a:prstGeom prst="rect">
            <a:avLst/>
          </a:prstGeom>
        </p:spPr>
      </p:pic>
      <p:sp>
        <p:nvSpPr>
          <p:cNvPr id="21509" name="Rectangle 16" descr="The name is above the signature.  This contains the title of the person signing the certificate."/>
          <p:cNvSpPr>
            <a:spLocks noChangeArrowheads="1"/>
          </p:cNvSpPr>
          <p:nvPr/>
        </p:nvSpPr>
        <p:spPr bwMode="auto">
          <a:xfrm>
            <a:off x="471488" y="6029325"/>
            <a:ext cx="79867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tabLst>
                <a:tab pos="4114800" algn="l"/>
              </a:tabLst>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tabLst>
                <a:tab pos="4114800" algn="l"/>
              </a:tabLst>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tabLst>
                <a:tab pos="4114800" algn="l"/>
              </a:tabLst>
              <a:defRPr sz="2300">
                <a:solidFill>
                  <a:schemeClr val="tx1"/>
                </a:solidFill>
                <a:latin typeface="Tw Cen MT" pitchFamily="34" charset="0"/>
              </a:defRPr>
            </a:lvl3pPr>
            <a:lvl4pPr marL="1600200" indent="-228600" eaLnBrk="0" hangingPunct="0">
              <a:spcBef>
                <a:spcPts val="400"/>
              </a:spcBef>
              <a:buClr>
                <a:srgbClr val="B58B80"/>
              </a:buClr>
              <a:buSzPct val="75000"/>
              <a:buFont typeface="Wingdings" pitchFamily="2" charset="2"/>
              <a:buChar char=""/>
              <a:tabLst>
                <a:tab pos="4114800" algn="l"/>
              </a:tabLst>
              <a:defRPr sz="2000">
                <a:solidFill>
                  <a:schemeClr val="tx1"/>
                </a:solidFill>
                <a:latin typeface="Tw Cen MT" pitchFamily="34" charset="0"/>
              </a:defRPr>
            </a:lvl4pPr>
            <a:lvl5pPr marL="2057400" indent="-228600" eaLnBrk="0" hangingPunct="0">
              <a:spcBef>
                <a:spcPts val="400"/>
              </a:spcBef>
              <a:buClr>
                <a:srgbClr val="C3986D"/>
              </a:buClr>
              <a:buSzPct val="65000"/>
              <a:buFont typeface="Wingdings" pitchFamily="2" charset="2"/>
              <a:buChar char=""/>
              <a:tabLst>
                <a:tab pos="4114800" algn="l"/>
              </a:tabLst>
              <a:defRPr sz="2000">
                <a:solidFill>
                  <a:schemeClr val="tx1"/>
                </a:solidFill>
                <a:latin typeface="Tw Cen MT" pitchFamily="34" charset="0"/>
              </a:defRPr>
            </a:lvl5pPr>
            <a:lvl6pPr marL="2514600" indent="-228600" eaLnBrk="0" fontAlgn="base" hangingPunct="0">
              <a:spcBef>
                <a:spcPts val="400"/>
              </a:spcBef>
              <a:spcAft>
                <a:spcPct val="0"/>
              </a:spcAft>
              <a:buClr>
                <a:srgbClr val="C3986D"/>
              </a:buClr>
              <a:buSzPct val="65000"/>
              <a:buFont typeface="Wingdings" pitchFamily="2" charset="2"/>
              <a:buChar char=""/>
              <a:tabLst>
                <a:tab pos="4114800" algn="l"/>
              </a:tabLst>
              <a:defRPr sz="2000">
                <a:solidFill>
                  <a:schemeClr val="tx1"/>
                </a:solidFill>
                <a:latin typeface="Tw Cen MT" pitchFamily="34" charset="0"/>
              </a:defRPr>
            </a:lvl6pPr>
            <a:lvl7pPr marL="2971800" indent="-228600" eaLnBrk="0" fontAlgn="base" hangingPunct="0">
              <a:spcBef>
                <a:spcPts val="400"/>
              </a:spcBef>
              <a:spcAft>
                <a:spcPct val="0"/>
              </a:spcAft>
              <a:buClr>
                <a:srgbClr val="C3986D"/>
              </a:buClr>
              <a:buSzPct val="65000"/>
              <a:buFont typeface="Wingdings" pitchFamily="2" charset="2"/>
              <a:buChar char=""/>
              <a:tabLst>
                <a:tab pos="4114800" algn="l"/>
              </a:tabLst>
              <a:defRPr sz="2000">
                <a:solidFill>
                  <a:schemeClr val="tx1"/>
                </a:solidFill>
                <a:latin typeface="Tw Cen MT" pitchFamily="34" charset="0"/>
              </a:defRPr>
            </a:lvl7pPr>
            <a:lvl8pPr marL="3429000" indent="-228600" eaLnBrk="0" fontAlgn="base" hangingPunct="0">
              <a:spcBef>
                <a:spcPts val="400"/>
              </a:spcBef>
              <a:spcAft>
                <a:spcPct val="0"/>
              </a:spcAft>
              <a:buClr>
                <a:srgbClr val="C3986D"/>
              </a:buClr>
              <a:buSzPct val="65000"/>
              <a:buFont typeface="Wingdings" pitchFamily="2" charset="2"/>
              <a:buChar char=""/>
              <a:tabLst>
                <a:tab pos="4114800" algn="l"/>
              </a:tabLst>
              <a:defRPr sz="2000">
                <a:solidFill>
                  <a:schemeClr val="tx1"/>
                </a:solidFill>
                <a:latin typeface="Tw Cen MT" pitchFamily="34" charset="0"/>
              </a:defRPr>
            </a:lvl8pPr>
            <a:lvl9pPr marL="3886200" indent="-228600" eaLnBrk="0" fontAlgn="base" hangingPunct="0">
              <a:spcBef>
                <a:spcPts val="400"/>
              </a:spcBef>
              <a:spcAft>
                <a:spcPct val="0"/>
              </a:spcAft>
              <a:buClr>
                <a:srgbClr val="C3986D"/>
              </a:buClr>
              <a:buSzPct val="65000"/>
              <a:buFont typeface="Wingdings" pitchFamily="2" charset="2"/>
              <a:buChar char=""/>
              <a:tabLst>
                <a:tab pos="4114800" algn="l"/>
              </a:tabLst>
              <a:defRPr sz="2000">
                <a:solidFill>
                  <a:schemeClr val="tx1"/>
                </a:solidFill>
                <a:latin typeface="Tw Cen MT" pitchFamily="34" charset="0"/>
              </a:defRPr>
            </a:lvl9pPr>
          </a:lstStyle>
          <a:p>
            <a:pPr eaLnBrk="1" hangingPunct="1">
              <a:spcBef>
                <a:spcPct val="0"/>
              </a:spcBef>
              <a:buClrTx/>
              <a:buSzTx/>
              <a:buFont typeface="Wingdings" pitchFamily="2" charset="2"/>
              <a:buNone/>
            </a:pPr>
            <a:r>
              <a:rPr lang="en-US" altLang="en-US" sz="900" dirty="0">
                <a:solidFill>
                  <a:srgbClr val="000000"/>
                </a:solidFill>
                <a:latin typeface="Copperplate Gothic Bold" pitchFamily="34" charset="0"/>
                <a:ea typeface="Times New Roman" pitchFamily="18" charset="0"/>
                <a:cs typeface="Arial" charset="0"/>
              </a:rPr>
              <a:t>Pamela J. Beavers	    		 	                       date</a:t>
            </a:r>
          </a:p>
          <a:p>
            <a:pPr eaLnBrk="1" hangingPunct="1">
              <a:spcBef>
                <a:spcPct val="0"/>
              </a:spcBef>
              <a:buClrTx/>
              <a:buSzTx/>
              <a:buFont typeface="Wingdings" pitchFamily="2" charset="2"/>
              <a:buNone/>
            </a:pPr>
            <a:r>
              <a:rPr lang="en-US" altLang="en-US" sz="900" dirty="0">
                <a:solidFill>
                  <a:srgbClr val="000000"/>
                </a:solidFill>
                <a:latin typeface="Copperplate Gothic Bold" pitchFamily="34" charset="0"/>
                <a:ea typeface="Times New Roman" pitchFamily="18" charset="0"/>
                <a:cs typeface="Arial" charset="0"/>
              </a:rPr>
              <a:t>Director, Area IV</a:t>
            </a:r>
            <a:endParaRPr lang="en-US" altLang="en-US" sz="900" dirty="0">
              <a:solidFill>
                <a:srgbClr val="000000"/>
              </a:solidFill>
              <a:latin typeface="Times New Roman" pitchFamily="18" charset="0"/>
              <a:ea typeface="Times New Roman" pitchFamily="18" charset="0"/>
              <a:cs typeface="Arial" charset="0"/>
            </a:endParaRPr>
          </a:p>
          <a:p>
            <a:pPr eaLnBrk="1" hangingPunct="1">
              <a:spcBef>
                <a:spcPct val="0"/>
              </a:spcBef>
              <a:buClrTx/>
              <a:buSzTx/>
              <a:buFontTx/>
              <a:buNone/>
            </a:pPr>
            <a:r>
              <a:rPr lang="en-US" altLang="en-US" sz="900" dirty="0">
                <a:solidFill>
                  <a:srgbClr val="000000"/>
                </a:solidFill>
                <a:latin typeface="Copperplate Gothic Bold" pitchFamily="34" charset="0"/>
                <a:ea typeface="Times New Roman" pitchFamily="18" charset="0"/>
                <a:cs typeface="Arial" charset="0"/>
              </a:rPr>
              <a:t>SBA Office of Government Contracting</a:t>
            </a:r>
            <a:endParaRPr lang="en-US" altLang="en-US" sz="900" dirty="0">
              <a:solidFill>
                <a:srgbClr val="000000"/>
              </a:solidFill>
              <a:latin typeface="Times New Roman" pitchFamily="18" charset="0"/>
              <a:ea typeface="Times New Roman" pitchFamily="18" charset="0"/>
              <a:cs typeface="Arial" charset="0"/>
            </a:endParaRPr>
          </a:p>
        </p:txBody>
      </p:sp>
      <p:sp>
        <p:nvSpPr>
          <p:cNvPr id="21511" name="Rectangle 10" descr="This training seminar may be credited towards “Continuous Learning Points” as described in OFPP Policy Letter 05-01. Recommendation of One CLP."/>
          <p:cNvSpPr>
            <a:spLocks noChangeArrowheads="1"/>
          </p:cNvSpPr>
          <p:nvPr/>
        </p:nvSpPr>
        <p:spPr bwMode="auto">
          <a:xfrm>
            <a:off x="404813" y="4657725"/>
            <a:ext cx="8281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700"/>
              </a:spcBef>
              <a:buClr>
                <a:schemeClr val="accent2"/>
              </a:buClr>
              <a:buSzPct val="60000"/>
              <a:buFont typeface="Wingdings" pitchFamily="2" charset="2"/>
              <a:buChar char=""/>
              <a:tabLst>
                <a:tab pos="4114800" algn="l"/>
              </a:tabLst>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tabLst>
                <a:tab pos="4114800" algn="l"/>
              </a:tabLst>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tabLst>
                <a:tab pos="4114800" algn="l"/>
              </a:tabLst>
              <a:defRPr sz="2300">
                <a:solidFill>
                  <a:schemeClr val="tx1"/>
                </a:solidFill>
                <a:latin typeface="Tw Cen MT" pitchFamily="34" charset="0"/>
              </a:defRPr>
            </a:lvl3pPr>
            <a:lvl4pPr marL="1600200" indent="-228600" eaLnBrk="0" hangingPunct="0">
              <a:spcBef>
                <a:spcPts val="400"/>
              </a:spcBef>
              <a:buClr>
                <a:srgbClr val="B58B80"/>
              </a:buClr>
              <a:buSzPct val="75000"/>
              <a:buFont typeface="Wingdings" pitchFamily="2" charset="2"/>
              <a:buChar char=""/>
              <a:tabLst>
                <a:tab pos="4114800" algn="l"/>
              </a:tabLst>
              <a:defRPr sz="2000">
                <a:solidFill>
                  <a:schemeClr val="tx1"/>
                </a:solidFill>
                <a:latin typeface="Tw Cen MT" pitchFamily="34" charset="0"/>
              </a:defRPr>
            </a:lvl4pPr>
            <a:lvl5pPr marL="2057400" indent="-228600" eaLnBrk="0" hangingPunct="0">
              <a:spcBef>
                <a:spcPts val="400"/>
              </a:spcBef>
              <a:buClr>
                <a:srgbClr val="C3986D"/>
              </a:buClr>
              <a:buSzPct val="65000"/>
              <a:buFont typeface="Wingdings" pitchFamily="2" charset="2"/>
              <a:buChar char=""/>
              <a:tabLst>
                <a:tab pos="4114800" algn="l"/>
              </a:tabLst>
              <a:defRPr sz="2000">
                <a:solidFill>
                  <a:schemeClr val="tx1"/>
                </a:solidFill>
                <a:latin typeface="Tw Cen MT" pitchFamily="34" charset="0"/>
              </a:defRPr>
            </a:lvl5pPr>
            <a:lvl6pPr marL="2514600" indent="-228600" eaLnBrk="0" fontAlgn="base" hangingPunct="0">
              <a:spcBef>
                <a:spcPts val="400"/>
              </a:spcBef>
              <a:spcAft>
                <a:spcPct val="0"/>
              </a:spcAft>
              <a:buClr>
                <a:srgbClr val="C3986D"/>
              </a:buClr>
              <a:buSzPct val="65000"/>
              <a:buFont typeface="Wingdings" pitchFamily="2" charset="2"/>
              <a:buChar char=""/>
              <a:tabLst>
                <a:tab pos="4114800" algn="l"/>
              </a:tabLst>
              <a:defRPr sz="2000">
                <a:solidFill>
                  <a:schemeClr val="tx1"/>
                </a:solidFill>
                <a:latin typeface="Tw Cen MT" pitchFamily="34" charset="0"/>
              </a:defRPr>
            </a:lvl6pPr>
            <a:lvl7pPr marL="2971800" indent="-228600" eaLnBrk="0" fontAlgn="base" hangingPunct="0">
              <a:spcBef>
                <a:spcPts val="400"/>
              </a:spcBef>
              <a:spcAft>
                <a:spcPct val="0"/>
              </a:spcAft>
              <a:buClr>
                <a:srgbClr val="C3986D"/>
              </a:buClr>
              <a:buSzPct val="65000"/>
              <a:buFont typeface="Wingdings" pitchFamily="2" charset="2"/>
              <a:buChar char=""/>
              <a:tabLst>
                <a:tab pos="4114800" algn="l"/>
              </a:tabLst>
              <a:defRPr sz="2000">
                <a:solidFill>
                  <a:schemeClr val="tx1"/>
                </a:solidFill>
                <a:latin typeface="Tw Cen MT" pitchFamily="34" charset="0"/>
              </a:defRPr>
            </a:lvl7pPr>
            <a:lvl8pPr marL="3429000" indent="-228600" eaLnBrk="0" fontAlgn="base" hangingPunct="0">
              <a:spcBef>
                <a:spcPts val="400"/>
              </a:spcBef>
              <a:spcAft>
                <a:spcPct val="0"/>
              </a:spcAft>
              <a:buClr>
                <a:srgbClr val="C3986D"/>
              </a:buClr>
              <a:buSzPct val="65000"/>
              <a:buFont typeface="Wingdings" pitchFamily="2" charset="2"/>
              <a:buChar char=""/>
              <a:tabLst>
                <a:tab pos="4114800" algn="l"/>
              </a:tabLst>
              <a:defRPr sz="2000">
                <a:solidFill>
                  <a:schemeClr val="tx1"/>
                </a:solidFill>
                <a:latin typeface="Tw Cen MT" pitchFamily="34" charset="0"/>
              </a:defRPr>
            </a:lvl8pPr>
            <a:lvl9pPr marL="3886200" indent="-228600" eaLnBrk="0" fontAlgn="base" hangingPunct="0">
              <a:spcBef>
                <a:spcPts val="400"/>
              </a:spcBef>
              <a:spcAft>
                <a:spcPct val="0"/>
              </a:spcAft>
              <a:buClr>
                <a:srgbClr val="C3986D"/>
              </a:buClr>
              <a:buSzPct val="65000"/>
              <a:buFont typeface="Wingdings" pitchFamily="2" charset="2"/>
              <a:buChar char=""/>
              <a:tabLst>
                <a:tab pos="4114800" algn="l"/>
              </a:tabLst>
              <a:defRPr sz="2000">
                <a:solidFill>
                  <a:schemeClr val="tx1"/>
                </a:solidFill>
                <a:latin typeface="Tw Cen MT" pitchFamily="34" charset="0"/>
              </a:defRPr>
            </a:lvl9pPr>
          </a:lstStyle>
          <a:p>
            <a:pPr algn="ctr" eaLnBrk="1" hangingPunct="1">
              <a:spcBef>
                <a:spcPct val="0"/>
              </a:spcBef>
              <a:buClrTx/>
              <a:buSzTx/>
              <a:buFontTx/>
              <a:buNone/>
            </a:pPr>
            <a:r>
              <a:rPr lang="en-US" altLang="en-US" sz="1400" dirty="0">
                <a:solidFill>
                  <a:srgbClr val="000000"/>
                </a:solidFill>
                <a:latin typeface="Copperplate Gothic Bold" pitchFamily="34" charset="0"/>
                <a:cs typeface="Arial" charset="0"/>
              </a:rPr>
              <a:t>This training seminar may be credited towards “Continuous Learning Points” as described in OFPP Policy Letter 05-01. Recommendation of One CLP.</a:t>
            </a:r>
            <a:endParaRPr lang="en-US" altLang="en-US" sz="1400" dirty="0">
              <a:solidFill>
                <a:srgbClr val="000000"/>
              </a:solidFill>
              <a:latin typeface="Times New Roman" pitchFamily="18" charset="0"/>
              <a:cs typeface="Arial" charset="0"/>
            </a:endParaRPr>
          </a:p>
        </p:txBody>
      </p:sp>
      <p:sp>
        <p:nvSpPr>
          <p:cNvPr id="7" name="Rectangle 8" descr="Insert Name of attendee to create certificate of training." title="Edit this slide for Certificate of Training "/>
          <p:cNvSpPr>
            <a:spLocks noChangeArrowheads="1"/>
          </p:cNvSpPr>
          <p:nvPr/>
        </p:nvSpPr>
        <p:spPr bwMode="auto">
          <a:xfrm>
            <a:off x="381000" y="1449287"/>
            <a:ext cx="8382000" cy="3170099"/>
          </a:xfrm>
          <a:prstGeom prst="rect">
            <a:avLst/>
          </a:prstGeom>
          <a:noFill/>
          <a:ln>
            <a:noFill/>
          </a:ln>
          <a:effectLst/>
          <a:extLst/>
        </p:spPr>
        <p:txBody>
          <a:bodyPr anchor="ctr">
            <a:spAutoFit/>
          </a:bodyPr>
          <a:lstStyle/>
          <a:p>
            <a:pPr algn="ctr">
              <a:tabLst>
                <a:tab pos="4114800" algn="l"/>
              </a:tabLst>
              <a:defRPr/>
            </a:pPr>
            <a:endParaRPr lang="en-US" sz="1800" b="1" dirty="0">
              <a:solidFill>
                <a:srgbClr val="000000"/>
              </a:solidFill>
              <a:latin typeface="Arial" pitchFamily="34" charset="0"/>
              <a:ea typeface="Times New Roman" pitchFamily="18" charset="0"/>
              <a:cs typeface="Arial" pitchFamily="34" charset="0"/>
            </a:endParaRPr>
          </a:p>
          <a:p>
            <a:pPr algn="ctr">
              <a:tabLst>
                <a:tab pos="4114800" algn="l"/>
              </a:tabLst>
              <a:defRPr/>
            </a:pPr>
            <a:r>
              <a:rPr lang="en-US" sz="1800" b="1" dirty="0">
                <a:solidFill>
                  <a:srgbClr val="000000"/>
                </a:solidFill>
                <a:latin typeface="Arial" pitchFamily="34" charset="0"/>
                <a:ea typeface="Times New Roman" pitchFamily="18" charset="0"/>
                <a:cs typeface="Arial" pitchFamily="34" charset="0"/>
              </a:rPr>
              <a:t>“SBA 1st Wednesday Virtual Learning  2017”</a:t>
            </a:r>
          </a:p>
          <a:p>
            <a:pPr algn="ctr">
              <a:tabLst>
                <a:tab pos="4114800" algn="l"/>
              </a:tabLst>
              <a:defRPr/>
            </a:pPr>
            <a:endParaRPr lang="en-US" sz="1600" dirty="0">
              <a:solidFill>
                <a:srgbClr val="000000"/>
              </a:solidFill>
              <a:latin typeface="Copperplate Gothic Bold" pitchFamily="34" charset="0"/>
              <a:ea typeface="Times New Roman" pitchFamily="18" charset="0"/>
              <a:cs typeface="Arial" pitchFamily="34" charset="0"/>
            </a:endParaRPr>
          </a:p>
          <a:p>
            <a:pPr algn="ctr">
              <a:tabLst>
                <a:tab pos="4114800" algn="l"/>
              </a:tabLst>
              <a:defRPr/>
            </a:pPr>
            <a:r>
              <a:rPr lang="en-US" sz="1600" dirty="0">
                <a:solidFill>
                  <a:srgbClr val="000000"/>
                </a:solidFill>
                <a:latin typeface="Copperplate Gothic Bold" pitchFamily="34" charset="0"/>
                <a:ea typeface="Times New Roman" pitchFamily="18" charset="0"/>
                <a:cs typeface="Arial" pitchFamily="34" charset="0"/>
              </a:rPr>
              <a:t>This Certificate is awarded to</a:t>
            </a:r>
            <a:endParaRPr lang="en-US" sz="900" dirty="0">
              <a:solidFill>
                <a:prstClr val="black"/>
              </a:solidFill>
              <a:cs typeface="Arial" pitchFamily="34" charset="0"/>
            </a:endParaRPr>
          </a:p>
          <a:p>
            <a:pPr algn="ctr">
              <a:tabLst>
                <a:tab pos="4114800" algn="l"/>
              </a:tabLst>
              <a:defRPr/>
            </a:pPr>
            <a:endParaRPr lang="en-US" sz="900" dirty="0">
              <a:solidFill>
                <a:prstClr val="black"/>
              </a:solidFill>
              <a:cs typeface="Arial" pitchFamily="34" charset="0"/>
            </a:endParaRPr>
          </a:p>
          <a:p>
            <a:pPr algn="ctr">
              <a:tabLst>
                <a:tab pos="4114800" algn="l"/>
              </a:tabLst>
              <a:defRPr/>
            </a:pPr>
            <a:endParaRPr lang="en-US" sz="1100" i="1" dirty="0">
              <a:solidFill>
                <a:prstClr val="black"/>
              </a:solidFill>
              <a:cs typeface="Arial" pitchFamily="34" charset="0"/>
            </a:endParaRPr>
          </a:p>
          <a:p>
            <a:pPr algn="ctr">
              <a:tabLst>
                <a:tab pos="4114800" algn="l"/>
              </a:tabLst>
              <a:defRPr/>
            </a:pPr>
            <a:r>
              <a:rPr lang="en-US" sz="2000" b="1" dirty="0">
                <a:solidFill>
                  <a:srgbClr val="FF3300"/>
                </a:solidFill>
                <a:latin typeface="Arial" panose="020B0604020202020204" pitchFamily="34" charset="0"/>
                <a:ea typeface="Times New Roman" pitchFamily="18" charset="0"/>
                <a:cs typeface="Arial" panose="020B0604020202020204" pitchFamily="34" charset="0"/>
              </a:rPr>
              <a:t>Insert Your Name Here</a:t>
            </a:r>
          </a:p>
          <a:p>
            <a:pPr algn="ctr">
              <a:tabLst>
                <a:tab pos="4114800" algn="l"/>
              </a:tabLst>
              <a:defRPr/>
            </a:pPr>
            <a:endParaRPr lang="en-US" sz="1600" dirty="0">
              <a:solidFill>
                <a:srgbClr val="000000"/>
              </a:solidFill>
              <a:latin typeface="Copperplate Gothic Bold" pitchFamily="34" charset="0"/>
              <a:ea typeface="Times New Roman" pitchFamily="18" charset="0"/>
              <a:cs typeface="Arial" pitchFamily="34" charset="0"/>
            </a:endParaRPr>
          </a:p>
          <a:p>
            <a:pPr algn="ctr">
              <a:tabLst>
                <a:tab pos="4114800" algn="l"/>
              </a:tabLst>
              <a:defRPr/>
            </a:pPr>
            <a:r>
              <a:rPr lang="en-US" sz="1600" dirty="0">
                <a:solidFill>
                  <a:srgbClr val="000000"/>
                </a:solidFill>
                <a:latin typeface="Copperplate Gothic Bold" pitchFamily="34" charset="0"/>
                <a:ea typeface="Times New Roman" pitchFamily="18" charset="0"/>
                <a:cs typeface="Arial" pitchFamily="34" charset="0"/>
              </a:rPr>
              <a:t>For completion of </a:t>
            </a:r>
            <a:endParaRPr lang="en-US" sz="2000" dirty="0">
              <a:solidFill>
                <a:schemeClr val="bg2">
                  <a:lumMod val="25000"/>
                </a:schemeClr>
              </a:solidFill>
              <a:latin typeface="Copperplate Gothic Bold" pitchFamily="34" charset="0"/>
              <a:ea typeface="Times New Roman" pitchFamily="18" charset="0"/>
              <a:cs typeface="Arial" pitchFamily="34" charset="0"/>
            </a:endParaRPr>
          </a:p>
          <a:p>
            <a:pPr algn="ctr"/>
            <a:r>
              <a:rPr lang="en-US" altLang="en-US" sz="3600" b="1" dirty="0" smtClean="0">
                <a:solidFill>
                  <a:schemeClr val="bg1"/>
                </a:solidFill>
                <a:latin typeface="Arial" charset="0"/>
                <a:cs typeface="Arial" charset="0"/>
              </a:rPr>
              <a:t>“</a:t>
            </a:r>
            <a:r>
              <a:rPr lang="en-US" sz="3600" b="1" dirty="0">
                <a:solidFill>
                  <a:srgbClr val="464646"/>
                </a:solidFill>
                <a:effectLst>
                  <a:outerShdw blurRad="31750" dist="25400" dir="5400000" algn="tl" rotWithShape="0">
                    <a:srgbClr val="000000">
                      <a:alpha val="25000"/>
                    </a:srgbClr>
                  </a:outerShdw>
                </a:effectLst>
                <a:latin typeface="Arial Black" panose="020B0A04020102020204" pitchFamily="34" charset="0"/>
                <a:ea typeface="+mj-ea"/>
                <a:cs typeface="+mj-cs"/>
              </a:rPr>
              <a:t>Contract Bundling</a:t>
            </a:r>
            <a:r>
              <a:rPr lang="en-US" altLang="en-US" sz="3600" b="1" dirty="0" smtClean="0">
                <a:solidFill>
                  <a:schemeClr val="bg1"/>
                </a:solidFill>
                <a:latin typeface="Arial Black" panose="020B0A04020102020204" pitchFamily="34" charset="0"/>
                <a:cs typeface="Arial" charset="0"/>
              </a:rPr>
              <a:t>”</a:t>
            </a:r>
            <a:endParaRPr lang="en-US" altLang="en-US" sz="3600" b="1" dirty="0">
              <a:solidFill>
                <a:schemeClr val="bg1"/>
              </a:solidFill>
              <a:latin typeface="Arial Black" panose="020B0A04020102020204" pitchFamily="34" charset="0"/>
              <a:cs typeface="Arial" charset="0"/>
            </a:endParaRPr>
          </a:p>
          <a:p>
            <a:pPr algn="ctr">
              <a:defRPr/>
            </a:pPr>
            <a:endParaRPr lang="en-US" b="1" dirty="0">
              <a:solidFill>
                <a:schemeClr val="bg1"/>
              </a:solidFill>
              <a:latin typeface="Arial" pitchFamily="34" charset="0"/>
              <a:cs typeface="Arial" pitchFamily="34" charset="0"/>
            </a:endParaRPr>
          </a:p>
        </p:txBody>
      </p:sp>
      <p:pic>
        <p:nvPicPr>
          <p:cNvPr id="21513" name="Picture 2" descr="SBA Logo on the Training Certificate" title="SBA Logo on the Training Certifica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228600"/>
            <a:ext cx="2813050" cy="124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en-US" sz="900" dirty="0" smtClean="0">
                <a:solidFill>
                  <a:schemeClr val="bg1"/>
                </a:solidFill>
              </a:rPr>
              <a:t>Certificate of Training</a:t>
            </a:r>
            <a:endParaRPr lang="en-US" sz="900" dirty="0">
              <a:solidFill>
                <a:schemeClr val="bg1"/>
              </a:solidFill>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66800" y="4114800"/>
            <a:ext cx="7162800" cy="1470025"/>
          </a:xfrm>
          <a:prstGeom prst="rect">
            <a:avLst/>
          </a:prstGeom>
          <a:noFill/>
        </p:spPr>
        <p:txBody>
          <a:bodyPr vert="horz" wrap="square" lIns="0" tIns="0" rIns="0" bIns="0" rtlCol="0" anchor="b">
            <a:noAutofit/>
          </a:bodyPr>
          <a:lstStyle>
            <a:lvl1pPr algn="l" defTabSz="914400" rtl="0" eaLnBrk="1" latinLnBrk="0" hangingPunct="1">
              <a:spcBef>
                <a:spcPct val="0"/>
              </a:spcBef>
              <a:buNone/>
              <a:defRPr sz="4000" b="1" kern="1200" baseline="0">
                <a:solidFill>
                  <a:schemeClr val="bg1"/>
                </a:solidFill>
                <a:latin typeface="Times New Roman" pitchFamily="18" charset="0"/>
                <a:ea typeface="+mj-ea"/>
                <a:cs typeface="Times New Roman" pitchFamily="18" charset="0"/>
              </a:defRPr>
            </a:lvl1pPr>
          </a:lstStyle>
          <a:p>
            <a:pPr fontAlgn="auto">
              <a:spcAft>
                <a:spcPts val="600"/>
              </a:spcAft>
            </a:pPr>
            <a:r>
              <a:rPr lang="en-US" sz="3600" dirty="0" smtClean="0">
                <a:solidFill>
                  <a:sysClr val="window" lastClr="FFFFFF"/>
                </a:solidFill>
                <a:latin typeface="Calibri"/>
              </a:rPr>
              <a:t>Contract Bundling  </a:t>
            </a:r>
            <a:br>
              <a:rPr lang="en-US" sz="3600" dirty="0" smtClean="0">
                <a:solidFill>
                  <a:sysClr val="window" lastClr="FFFFFF"/>
                </a:solidFill>
                <a:latin typeface="Calibri"/>
              </a:rPr>
            </a:br>
            <a:r>
              <a:rPr lang="en-US" sz="2400" dirty="0" smtClean="0">
                <a:solidFill>
                  <a:sysClr val="window" lastClr="FFFFFF"/>
                </a:solidFill>
                <a:latin typeface="Calibri"/>
                <a:ea typeface="ＭＳ Ｐゴシック" pitchFamily="1" charset="-128"/>
              </a:rPr>
              <a:t/>
            </a:r>
            <a:br>
              <a:rPr lang="en-US" sz="2400" dirty="0" smtClean="0">
                <a:solidFill>
                  <a:sysClr val="window" lastClr="FFFFFF"/>
                </a:solidFill>
                <a:latin typeface="Calibri"/>
                <a:ea typeface="ＭＳ Ｐゴシック" pitchFamily="1" charset="-128"/>
              </a:rPr>
            </a:br>
            <a:r>
              <a:rPr lang="en-US" sz="2200" dirty="0" smtClean="0">
                <a:solidFill>
                  <a:sysClr val="window" lastClr="FFFFFF"/>
                </a:solidFill>
                <a:latin typeface="Calibri"/>
                <a:ea typeface="ＭＳ Ｐゴシック" pitchFamily="1" charset="-128"/>
                <a:cs typeface="Arial" panose="020B0604020202020204" pitchFamily="34" charset="0"/>
              </a:rPr>
              <a:t>Mr. Michael McLaughlin</a:t>
            </a:r>
            <a:br>
              <a:rPr lang="en-US" sz="2200" dirty="0" smtClean="0">
                <a:solidFill>
                  <a:sysClr val="window" lastClr="FFFFFF"/>
                </a:solidFill>
                <a:latin typeface="Calibri"/>
                <a:ea typeface="ＭＳ Ｐゴシック" pitchFamily="1" charset="-128"/>
                <a:cs typeface="Arial" panose="020B0604020202020204" pitchFamily="34" charset="0"/>
              </a:rPr>
            </a:br>
            <a:r>
              <a:rPr lang="en-US" sz="2200" b="0" dirty="0" smtClean="0">
                <a:solidFill>
                  <a:sysClr val="window" lastClr="FFFFFF"/>
                </a:solidFill>
                <a:latin typeface="Calibri"/>
                <a:ea typeface="ＭＳ Ｐゴシック" pitchFamily="1" charset="-128"/>
                <a:cs typeface="Arial" panose="020B0604020202020204" pitchFamily="34" charset="0"/>
              </a:rPr>
              <a:t>Assistant Director, Office of Policy and Research</a:t>
            </a:r>
            <a:br>
              <a:rPr lang="en-US" sz="2200" b="0" dirty="0" smtClean="0">
                <a:solidFill>
                  <a:sysClr val="window" lastClr="FFFFFF"/>
                </a:solidFill>
                <a:latin typeface="Calibri"/>
                <a:ea typeface="ＭＳ Ｐゴシック" pitchFamily="1" charset="-128"/>
                <a:cs typeface="Arial" panose="020B0604020202020204" pitchFamily="34" charset="0"/>
              </a:rPr>
            </a:br>
            <a:r>
              <a:rPr lang="en-US" sz="2200" b="0" dirty="0" smtClean="0">
                <a:solidFill>
                  <a:sysClr val="window" lastClr="FFFFFF"/>
                </a:solidFill>
                <a:latin typeface="Calibri"/>
                <a:ea typeface="ＭＳ Ｐゴシック" pitchFamily="1" charset="-128"/>
                <a:cs typeface="Arial" panose="020B0604020202020204" pitchFamily="34" charset="0"/>
              </a:rPr>
              <a:t>Small Business Administration</a:t>
            </a:r>
            <a:endParaRPr lang="en-US" sz="1400" dirty="0" smtClean="0">
              <a:solidFill>
                <a:sysClr val="window" lastClr="FFFFFF"/>
              </a:solidFill>
              <a:latin typeface="Calibri"/>
              <a:ea typeface="ＭＳ Ｐゴシック" pitchFamily="1" charset="-128"/>
            </a:endParaRPr>
          </a:p>
        </p:txBody>
      </p:sp>
      <p:pic>
        <p:nvPicPr>
          <p:cNvPr id="3" name="Picture 2" title="SBA informa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39" y="729343"/>
            <a:ext cx="6461721" cy="21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6107668"/>
            <a:ext cx="6934200" cy="369332"/>
          </a:xfrm>
          <a:prstGeom prst="rect">
            <a:avLst/>
          </a:prstGeom>
          <a:noFill/>
        </p:spPr>
        <p:txBody>
          <a:bodyPr wrap="square" rtlCol="0">
            <a:spAutoFit/>
          </a:bodyPr>
          <a:lstStyle/>
          <a:p>
            <a:pPr fontAlgn="auto">
              <a:spcBef>
                <a:spcPts val="0"/>
              </a:spcBef>
              <a:spcAft>
                <a:spcPts val="0"/>
              </a:spcAft>
            </a:pPr>
            <a:r>
              <a:rPr lang="en-US" sz="1800" dirty="0" smtClean="0">
                <a:solidFill>
                  <a:prstClr val="white"/>
                </a:solidFill>
                <a:latin typeface="Calibri"/>
                <a:cs typeface="+mn-cs"/>
              </a:rPr>
              <a:t>First Wednesday| July 12, 2017</a:t>
            </a:r>
            <a:r>
              <a:rPr lang="en-US" sz="1800" dirty="0">
                <a:solidFill>
                  <a:prstClr val="white"/>
                </a:solidFill>
                <a:latin typeface="Calibri"/>
                <a:cs typeface="+mn-cs"/>
              </a:rPr>
              <a:t> </a:t>
            </a:r>
            <a:r>
              <a:rPr lang="en-US" sz="1800" dirty="0" smtClean="0">
                <a:solidFill>
                  <a:prstClr val="white"/>
                </a:solidFill>
                <a:latin typeface="Calibri"/>
                <a:cs typeface="+mn-cs"/>
              </a:rPr>
              <a:t>|</a:t>
            </a:r>
            <a:endParaRPr lang="en-US" sz="1800" dirty="0">
              <a:solidFill>
                <a:prstClr val="white"/>
              </a:solidFill>
              <a:latin typeface="Calibri"/>
              <a:cs typeface="+mn-cs"/>
            </a:endParaRPr>
          </a:p>
        </p:txBody>
      </p:sp>
    </p:spTree>
    <p:extLst>
      <p:ext uri="{BB962C8B-B14F-4D97-AF65-F5344CB8AC3E}">
        <p14:creationId xmlns:p14="http://schemas.microsoft.com/office/powerpoint/2010/main" val="2863724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382000" cy="5257800"/>
          </a:xfrm>
        </p:spPr>
        <p:txBody>
          <a:bodyPr>
            <a:noAutofit/>
          </a:bodyPr>
          <a:lstStyle/>
          <a:p>
            <a:r>
              <a:rPr lang="en-US" sz="3200" dirty="0" smtClean="0"/>
              <a:t>References</a:t>
            </a:r>
          </a:p>
          <a:p>
            <a:pPr marL="342900" lvl="1" indent="-342900">
              <a:buFont typeface="Arial" pitchFamily="34" charset="0"/>
              <a:buChar char="•"/>
            </a:pPr>
            <a:r>
              <a:rPr lang="en-US" sz="3200" dirty="0" smtClean="0"/>
              <a:t>Definitions</a:t>
            </a:r>
          </a:p>
          <a:p>
            <a:r>
              <a:rPr lang="en-US" sz="3200" dirty="0" smtClean="0"/>
              <a:t>Pre-Award Acquisition Requirements</a:t>
            </a:r>
          </a:p>
          <a:p>
            <a:pPr lvl="1"/>
            <a:r>
              <a:rPr lang="en-US" sz="3200" dirty="0" smtClean="0"/>
              <a:t>Documentation </a:t>
            </a:r>
          </a:p>
          <a:p>
            <a:pPr lvl="1"/>
            <a:r>
              <a:rPr lang="en-US" sz="3200" dirty="0" smtClean="0"/>
              <a:t>Notification</a:t>
            </a:r>
          </a:p>
          <a:p>
            <a:r>
              <a:rPr lang="en-US" sz="3200" dirty="0" smtClean="0"/>
              <a:t>Post-Award Requirements</a:t>
            </a:r>
          </a:p>
          <a:p>
            <a:pPr lvl="1"/>
            <a:r>
              <a:rPr lang="en-US" sz="3200" dirty="0" smtClean="0"/>
              <a:t>Congressional Report</a:t>
            </a:r>
          </a:p>
          <a:p>
            <a:r>
              <a:rPr lang="en-US" sz="3200" dirty="0" smtClean="0"/>
              <a:t>Scenarios and Recommended Best Practices</a:t>
            </a:r>
          </a:p>
          <a:p>
            <a:pPr lvl="1"/>
            <a:endParaRPr lang="en-US" sz="3200" dirty="0" smtClean="0"/>
          </a:p>
          <a:p>
            <a:endParaRPr lang="en-US" sz="3200" dirty="0"/>
          </a:p>
        </p:txBody>
      </p:sp>
      <p:sp>
        <p:nvSpPr>
          <p:cNvPr id="2" name="Title 1"/>
          <p:cNvSpPr>
            <a:spLocks noGrp="1"/>
          </p:cNvSpPr>
          <p:nvPr>
            <p:ph type="title"/>
          </p:nvPr>
        </p:nvSpPr>
        <p:spPr/>
        <p:txBody>
          <a:bodyPr>
            <a:normAutofit fontScale="90000"/>
          </a:bodyPr>
          <a:lstStyle/>
          <a:p>
            <a:pPr algn="ctr"/>
            <a:r>
              <a:rPr lang="en-US" sz="3600" dirty="0">
                <a:latin typeface="+mn-lt"/>
              </a:rPr>
              <a:t>Discussion Topics</a:t>
            </a:r>
            <a:br>
              <a:rPr lang="en-US" sz="3600" dirty="0">
                <a:latin typeface="+mn-lt"/>
              </a:rPr>
            </a:br>
            <a:endParaRPr lang="en-US" sz="3600" dirty="0">
              <a:latin typeface="+mn-lt"/>
            </a:endParaRPr>
          </a:p>
        </p:txBody>
      </p:sp>
      <p:sp>
        <p:nvSpPr>
          <p:cNvPr id="4" name="Slide Number Placeholder 3"/>
          <p:cNvSpPr>
            <a:spLocks noGrp="1"/>
          </p:cNvSpPr>
          <p:nvPr>
            <p:ph type="sldNum" sz="quarter" idx="12"/>
          </p:nvPr>
        </p:nvSpPr>
        <p:spPr/>
        <p:txBody>
          <a:bodyPr/>
          <a:lstStyle/>
          <a:p>
            <a:fld id="{2770223D-10EB-4AF9-BCEE-A95FE8AF22CB}" type="slidenum">
              <a:rPr lang="en-US">
                <a:solidFill>
                  <a:srgbClr val="1F497D">
                    <a:lumMod val="50000"/>
                  </a:srgbClr>
                </a:solidFill>
              </a:rPr>
              <a:pPr/>
              <a:t>9</a:t>
            </a:fld>
            <a:endParaRPr lang="en-US" dirty="0">
              <a:solidFill>
                <a:srgbClr val="1F497D">
                  <a:lumMod val="50000"/>
                </a:srgbClr>
              </a:solidFill>
            </a:endParaRPr>
          </a:p>
        </p:txBody>
      </p:sp>
    </p:spTree>
    <p:extLst>
      <p:ext uri="{BB962C8B-B14F-4D97-AF65-F5344CB8AC3E}">
        <p14:creationId xmlns:p14="http://schemas.microsoft.com/office/powerpoint/2010/main" val="42458856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2.xml><?xml version="1.0" encoding="utf-8"?>
<a:themeOverride xmlns:a="http://schemas.openxmlformats.org/drawingml/2006/main">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emplate>Pushpin</Template>
  <TotalTime>0</TotalTime>
  <Words>2898</Words>
  <Application>Microsoft Office PowerPoint</Application>
  <PresentationFormat>On-screen Show (4:3)</PresentationFormat>
  <Paragraphs>581</Paragraphs>
  <Slides>62</Slides>
  <Notes>62</Notes>
  <HiddenSlides>0</HiddenSlides>
  <MMClips>0</MMClips>
  <ScaleCrop>false</ScaleCrop>
  <HeadingPairs>
    <vt:vector size="4" baseType="variant">
      <vt:variant>
        <vt:lpstr>Theme</vt:lpstr>
      </vt:variant>
      <vt:variant>
        <vt:i4>3</vt:i4>
      </vt:variant>
      <vt:variant>
        <vt:lpstr>Slide Titles</vt:lpstr>
      </vt:variant>
      <vt:variant>
        <vt:i4>62</vt:i4>
      </vt:variant>
    </vt:vector>
  </HeadingPairs>
  <TitlesOfParts>
    <vt:vector size="65" baseType="lpstr">
      <vt:lpstr>Median</vt:lpstr>
      <vt:lpstr>1_Median</vt:lpstr>
      <vt:lpstr>Office Theme</vt:lpstr>
      <vt:lpstr>SBA 1st First Wednesday Virtual Learning 2017</vt:lpstr>
      <vt:lpstr> Hosts </vt:lpstr>
      <vt:lpstr>Welcome to “SBA Virtual Learning 2017”</vt:lpstr>
      <vt:lpstr>Association of Procurement Technical Assistance Centers  posts past “First Wednesday” programing</vt:lpstr>
      <vt:lpstr> FIRST WEDNESDAY VIRTUAL LEARNING SERIES – 2017 SCHEDULE   9:30 to 10:30 Central Time </vt:lpstr>
      <vt:lpstr>One Continuous Learning Point</vt:lpstr>
      <vt:lpstr>Certificate of Training</vt:lpstr>
      <vt:lpstr>PowerPoint Presentation</vt:lpstr>
      <vt:lpstr>Discussion Topics </vt:lpstr>
      <vt:lpstr>References</vt:lpstr>
      <vt:lpstr>Bundling vs Consolidation </vt:lpstr>
      <vt:lpstr>Consolidation</vt:lpstr>
      <vt:lpstr>Bundling</vt:lpstr>
      <vt:lpstr>Substantial Bundling</vt:lpstr>
      <vt:lpstr>Acquisition Planning Requirements</vt:lpstr>
      <vt:lpstr>Acquisition Planning Requirements</vt:lpstr>
      <vt:lpstr>Acquisition Planning Requirements:  Consolidation</vt:lpstr>
      <vt:lpstr>Acquisition Planning Requirements:  Consolidation</vt:lpstr>
      <vt:lpstr>Acquisition Planning Requirements:  Consolidation</vt:lpstr>
      <vt:lpstr>Acquisition Planning Requirements:  Bundling</vt:lpstr>
      <vt:lpstr>Acquisition Planning Requirements:  Bundling</vt:lpstr>
      <vt:lpstr>Acquisition Planning Requirements:  Substantial Bundling</vt:lpstr>
      <vt:lpstr>Acquisition Planning Requirements:  Substantial Bundling</vt:lpstr>
      <vt:lpstr>Bundling Notification Requirements</vt:lpstr>
      <vt:lpstr>Acquisition Planning:  Notifications</vt:lpstr>
      <vt:lpstr>Acquisition Planning:  Notifications</vt:lpstr>
      <vt:lpstr>Acquisition Planning:  Notifications</vt:lpstr>
      <vt:lpstr>Acquisition Planning:  Notifications</vt:lpstr>
      <vt:lpstr>Contract Bundling - Concerns </vt:lpstr>
      <vt:lpstr>Contract Bundling - Concerns </vt:lpstr>
      <vt:lpstr>Contract Bundling - Trends </vt:lpstr>
      <vt:lpstr>Contract Bundling - Trends </vt:lpstr>
      <vt:lpstr>Contract Bundling - Trends </vt:lpstr>
      <vt:lpstr>Annual Contract Bundling  Report to Congress</vt:lpstr>
      <vt:lpstr>Annual Contract Bundling  Report to Congress</vt:lpstr>
      <vt:lpstr>Annual Contract Bundling  Report to Congress</vt:lpstr>
      <vt:lpstr>Consolidation &amp; Bundling   ***************  Practical Applicationˡ </vt:lpstr>
      <vt:lpstr>Scenario One</vt:lpstr>
      <vt:lpstr>Answer--Scenario One</vt:lpstr>
      <vt:lpstr>Scenario Two</vt:lpstr>
      <vt:lpstr>Answer--Scenario Two  </vt:lpstr>
      <vt:lpstr>Consolidation Checklist </vt:lpstr>
      <vt:lpstr>Bundling Checklist </vt:lpstr>
      <vt:lpstr>Questions</vt:lpstr>
      <vt:lpstr>”SBA Quick Reference”</vt:lpstr>
      <vt:lpstr>Dynamic Small Business Search</vt:lpstr>
      <vt:lpstr>Summary of CFR Regulations</vt:lpstr>
      <vt:lpstr>Types of SBA Contacts and Offices</vt:lpstr>
      <vt:lpstr>Six SBA Government Contracting Areas at hyperlink: https://www.sba.gov/content/pcr-directory  </vt:lpstr>
      <vt:lpstr>A.  SBA Quick Reference - SBA  Area Offices </vt:lpstr>
      <vt:lpstr>B.  SBA Quick Reference - SBA Procurement Center Representatives (PCRs)</vt:lpstr>
      <vt:lpstr>B.  SBA Quick Reference SBA PCRs, cont.</vt:lpstr>
      <vt:lpstr>Small Business Coordination Forms Sent To SBA PCRs</vt:lpstr>
      <vt:lpstr>Document that you have provided SBA Area Directors with copies of subcontracting plans</vt:lpstr>
      <vt:lpstr>C. SBA Quick Reference - SBA Commercial Market Representatives (CMRs) link at: https://www.sba.gov/content/cmr-directory </vt:lpstr>
      <vt:lpstr>D.  SBA Quick Reference – SBA Regional and District Offices</vt:lpstr>
      <vt:lpstr>D.  SBA Quick Reference - SBA District Offices, cont.</vt:lpstr>
      <vt:lpstr>E.  SBA Quick Reference - SBA Headquarters </vt:lpstr>
      <vt:lpstr>FAR 19.102 (f ):  No class waiver to NMR?  Check out an individual waiver*</vt:lpstr>
      <vt:lpstr>B.  A waiver for a set-aside is not needed when: 1.  One small business manufacturer:     * Small business set-aside 2.  Small business manufacturer, brand specific of any       dollar size with  FAR 6 justification:     * Small business set-aside 3.  Large business, brand specific (or brand equivalent)  requirement $25,000 or less  with FAR 6:     * Small business set-aside C.  GSA schedule:  Use the closest code listed on the schedule.   Then same as above if no class waiver.    D.  Exception to “NMR” if procurement $25,000 or less.*         (FAR 19.102 (f)(7)(B))   *note: THE far HAS NOT BEEN UPDATED TO AGREE WITH THE sba’S CHANGE IN maY 2016 TO $150k  OR LESS IN 13 cfr  125.6 </vt:lpstr>
      <vt:lpstr> NMR Program Office </vt:lpstr>
      <vt:lpstr>SBA 1st First Wednesday Virtual Learning 2017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2017-05-22T18:25:59Z</dcterms:created>
  <dcterms:modified xsi:type="dcterms:W3CDTF">2017-07-05T16:22:50Z</dcterms:modified>
</cp:coreProperties>
</file>