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9"/>
  </p:notesMasterIdLst>
  <p:handoutMasterIdLst>
    <p:handoutMasterId r:id="rId50"/>
  </p:handoutMasterIdLst>
  <p:sldIdLst>
    <p:sldId id="256" r:id="rId2"/>
    <p:sldId id="262" r:id="rId3"/>
    <p:sldId id="308" r:id="rId4"/>
    <p:sldId id="309" r:id="rId5"/>
    <p:sldId id="277" r:id="rId6"/>
    <p:sldId id="278" r:id="rId7"/>
    <p:sldId id="279" r:id="rId8"/>
    <p:sldId id="310" r:id="rId9"/>
    <p:sldId id="265" r:id="rId10"/>
    <p:sldId id="280" r:id="rId11"/>
    <p:sldId id="281" r:id="rId12"/>
    <p:sldId id="282" r:id="rId13"/>
    <p:sldId id="284" r:id="rId14"/>
    <p:sldId id="285" r:id="rId15"/>
    <p:sldId id="286" r:id="rId16"/>
    <p:sldId id="288" r:id="rId17"/>
    <p:sldId id="289" r:id="rId18"/>
    <p:sldId id="290" r:id="rId19"/>
    <p:sldId id="304" r:id="rId20"/>
    <p:sldId id="311" r:id="rId21"/>
    <p:sldId id="312" r:id="rId22"/>
    <p:sldId id="313" r:id="rId23"/>
    <p:sldId id="314" r:id="rId24"/>
    <p:sldId id="315" r:id="rId25"/>
    <p:sldId id="305"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16" r:id="rId39"/>
    <p:sldId id="317" r:id="rId40"/>
    <p:sldId id="324" r:id="rId41"/>
    <p:sldId id="318" r:id="rId42"/>
    <p:sldId id="319" r:id="rId43"/>
    <p:sldId id="325" r:id="rId44"/>
    <p:sldId id="320" r:id="rId45"/>
    <p:sldId id="321" r:id="rId46"/>
    <p:sldId id="322" r:id="rId47"/>
    <p:sldId id="323" r:id="rId4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a Price" initials="KP" lastIdx="7" clrIdx="0"/>
  <p:cmAuthor id="1" name="Hesch, Jennifer" initials="HJ" lastIdx="4" clrIdx="1">
    <p:extLst>
      <p:ext uri="{19B8F6BF-5375-455C-9EA6-DF929625EA0E}">
        <p15:presenceInfo xmlns="" xmlns:p15="http://schemas.microsoft.com/office/powerpoint/2012/main" userId="S-1-5-21-1454471165-117609710-725345543-4065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8D8F84"/>
    <a:srgbClr val="FBCC19"/>
    <a:srgbClr val="F6BC1C"/>
    <a:srgbClr val="B8821B"/>
    <a:srgbClr val="283433"/>
    <a:srgbClr val="0B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72" autoAdjust="0"/>
    <p:restoredTop sz="95462" autoAdjust="0"/>
  </p:normalViewPr>
  <p:slideViewPr>
    <p:cSldViewPr snapToGrid="0" snapToObjects="1">
      <p:cViewPr>
        <p:scale>
          <a:sx n="70" d="100"/>
          <a:sy n="70" d="100"/>
        </p:scale>
        <p:origin x="-136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857267-0B09-4BE0-8B9F-292A94E3426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D2E9F90-A750-4A21-AD7F-0FF9C01D81FF}">
      <dgm:prSet phldrT="[Text]" custT="1"/>
      <dgm:spPr>
        <a:solidFill>
          <a:schemeClr val="tx2"/>
        </a:solidFill>
        <a:scene3d>
          <a:camera prst="orthographicFront"/>
          <a:lightRig rig="threePt" dir="t"/>
        </a:scene3d>
        <a:sp3d>
          <a:bevelT prst="angle"/>
        </a:sp3d>
      </dgm:spPr>
      <dgm:t>
        <a:bodyPr/>
        <a:lstStyle/>
        <a:p>
          <a:r>
            <a:rPr lang="en-US" sz="2400" b="1" dirty="0" smtClean="0">
              <a:latin typeface="Franklin Gothic Book" pitchFamily="34" charset="0"/>
            </a:rPr>
            <a:t>GAO generally will only sustain a protest where an agency:</a:t>
          </a:r>
          <a:endParaRPr lang="en-US" sz="2400" b="1" dirty="0"/>
        </a:p>
      </dgm:t>
    </dgm:pt>
    <dgm:pt modelId="{A5F99D13-1D7E-471A-AB0D-94A8F3D75D8F}" type="parTrans" cxnId="{243945B1-5203-46AA-A192-75CAA7880E87}">
      <dgm:prSet/>
      <dgm:spPr/>
      <dgm:t>
        <a:bodyPr/>
        <a:lstStyle/>
        <a:p>
          <a:endParaRPr lang="en-US"/>
        </a:p>
      </dgm:t>
    </dgm:pt>
    <dgm:pt modelId="{1F63CC79-5820-45C2-888A-3FCF997F7673}" type="sibTrans" cxnId="{243945B1-5203-46AA-A192-75CAA7880E87}">
      <dgm:prSet/>
      <dgm:spPr/>
      <dgm:t>
        <a:bodyPr/>
        <a:lstStyle/>
        <a:p>
          <a:endParaRPr lang="en-US"/>
        </a:p>
      </dgm:t>
    </dgm:pt>
    <dgm:pt modelId="{1F03648F-D5E0-48D7-A756-5DB84109413A}">
      <dgm:prSet phldrT="[Text]"/>
      <dgm:spPr>
        <a:solidFill>
          <a:srgbClr val="D0D8E8">
            <a:alpha val="90000"/>
          </a:srgbClr>
        </a:solidFill>
        <a:ln>
          <a:solidFill>
            <a:schemeClr val="tx2"/>
          </a:solidFill>
        </a:ln>
        <a:scene3d>
          <a:camera prst="orthographicFront"/>
          <a:lightRig rig="threePt" dir="t"/>
        </a:scene3d>
        <a:sp3d>
          <a:bevelT prst="angle"/>
        </a:sp3d>
      </dgm:spPr>
      <dgm:t>
        <a:bodyPr/>
        <a:lstStyle/>
        <a:p>
          <a:r>
            <a:rPr lang="en-US" dirty="0" smtClean="0">
              <a:latin typeface="Franklin Gothic Book" pitchFamily="34" charset="0"/>
            </a:rPr>
            <a:t>Fails to comply with the FAR or other legal authority</a:t>
          </a:r>
          <a:endParaRPr lang="en-US" dirty="0"/>
        </a:p>
      </dgm:t>
    </dgm:pt>
    <dgm:pt modelId="{7FAD2597-1AD2-4443-B42F-976FB05274D9}" type="parTrans" cxnId="{6F019003-2F42-472A-86B7-221E3006889B}">
      <dgm:prSet/>
      <dgm:spPr/>
      <dgm:t>
        <a:bodyPr/>
        <a:lstStyle/>
        <a:p>
          <a:endParaRPr lang="en-US"/>
        </a:p>
      </dgm:t>
    </dgm:pt>
    <dgm:pt modelId="{4C8F2939-BBCB-4C1E-AB36-BDD39B806D4D}" type="sibTrans" cxnId="{6F019003-2F42-472A-86B7-221E3006889B}">
      <dgm:prSet/>
      <dgm:spPr/>
      <dgm:t>
        <a:bodyPr/>
        <a:lstStyle/>
        <a:p>
          <a:endParaRPr lang="en-US"/>
        </a:p>
      </dgm:t>
    </dgm:pt>
    <dgm:pt modelId="{034EAC8C-5BC5-4464-A3A7-51F72378A5FA}">
      <dgm:prSet/>
      <dgm:spPr>
        <a:solidFill>
          <a:srgbClr val="D0D8E8">
            <a:alpha val="90000"/>
          </a:srgbClr>
        </a:solidFill>
        <a:ln>
          <a:solidFill>
            <a:schemeClr val="tx2"/>
          </a:solidFill>
        </a:ln>
        <a:scene3d>
          <a:camera prst="orthographicFront"/>
          <a:lightRig rig="threePt" dir="t"/>
        </a:scene3d>
        <a:sp3d>
          <a:bevelT prst="angle"/>
        </a:sp3d>
      </dgm:spPr>
      <dgm:t>
        <a:bodyPr/>
        <a:lstStyle/>
        <a:p>
          <a:r>
            <a:rPr lang="en-US" dirty="0" smtClean="0">
              <a:latin typeface="Franklin Gothic Book" pitchFamily="34" charset="0"/>
            </a:rPr>
            <a:t>Fails to follow the solicitation </a:t>
          </a:r>
        </a:p>
      </dgm:t>
    </dgm:pt>
    <dgm:pt modelId="{F2D9AE6E-3BCE-4A8B-B876-4963F7C9419E}" type="parTrans" cxnId="{11FD6985-D4BE-4CE4-93DC-E3FA5D40B64A}">
      <dgm:prSet/>
      <dgm:spPr/>
      <dgm:t>
        <a:bodyPr/>
        <a:lstStyle/>
        <a:p>
          <a:endParaRPr lang="en-US"/>
        </a:p>
      </dgm:t>
    </dgm:pt>
    <dgm:pt modelId="{3BA09659-E4C7-45CA-8694-EB18B3D315D0}" type="sibTrans" cxnId="{11FD6985-D4BE-4CE4-93DC-E3FA5D40B64A}">
      <dgm:prSet/>
      <dgm:spPr/>
      <dgm:t>
        <a:bodyPr/>
        <a:lstStyle/>
        <a:p>
          <a:endParaRPr lang="en-US"/>
        </a:p>
      </dgm:t>
    </dgm:pt>
    <dgm:pt modelId="{359E635B-D044-48A4-953D-033862DAB6E0}">
      <dgm:prSet/>
      <dgm:spPr>
        <a:solidFill>
          <a:srgbClr val="D0D8E8">
            <a:alpha val="90000"/>
          </a:srgbClr>
        </a:solidFill>
        <a:ln>
          <a:solidFill>
            <a:schemeClr val="tx2"/>
          </a:solidFill>
        </a:ln>
        <a:scene3d>
          <a:camera prst="orthographicFront"/>
          <a:lightRig rig="threePt" dir="t"/>
        </a:scene3d>
        <a:sp3d>
          <a:bevelT prst="angle"/>
        </a:sp3d>
      </dgm:spPr>
      <dgm:t>
        <a:bodyPr/>
        <a:lstStyle/>
        <a:p>
          <a:r>
            <a:rPr lang="en-US" dirty="0" smtClean="0">
              <a:latin typeface="Franklin Gothic Book" pitchFamily="34" charset="0"/>
            </a:rPr>
            <a:t>Has no rational basis for an evaluation conclusion</a:t>
          </a:r>
        </a:p>
      </dgm:t>
    </dgm:pt>
    <dgm:pt modelId="{41E56333-8E87-4C12-9EB2-D8E2EE6618C8}" type="parTrans" cxnId="{BA991305-61D0-4864-A2F0-1380CC0FB299}">
      <dgm:prSet/>
      <dgm:spPr/>
      <dgm:t>
        <a:bodyPr/>
        <a:lstStyle/>
        <a:p>
          <a:endParaRPr lang="en-US"/>
        </a:p>
      </dgm:t>
    </dgm:pt>
    <dgm:pt modelId="{7F9898B7-2495-4E24-AD96-BB2AA80B319D}" type="sibTrans" cxnId="{BA991305-61D0-4864-A2F0-1380CC0FB299}">
      <dgm:prSet/>
      <dgm:spPr/>
      <dgm:t>
        <a:bodyPr/>
        <a:lstStyle/>
        <a:p>
          <a:endParaRPr lang="en-US"/>
        </a:p>
      </dgm:t>
    </dgm:pt>
    <dgm:pt modelId="{DF4803D2-90C8-468D-9089-DED2D028D91E}">
      <dgm:prSet/>
      <dgm:spPr>
        <a:solidFill>
          <a:srgbClr val="D0D8E8">
            <a:alpha val="90000"/>
          </a:srgbClr>
        </a:solidFill>
        <a:ln>
          <a:solidFill>
            <a:schemeClr val="tx2"/>
          </a:solidFill>
        </a:ln>
        <a:scene3d>
          <a:camera prst="orthographicFront"/>
          <a:lightRig rig="threePt" dir="t"/>
        </a:scene3d>
        <a:sp3d>
          <a:bevelT prst="angle"/>
        </a:sp3d>
      </dgm:spPr>
      <dgm:t>
        <a:bodyPr/>
        <a:lstStyle/>
        <a:p>
          <a:r>
            <a:rPr lang="en-US" dirty="0" smtClean="0">
              <a:latin typeface="Franklin Gothic Book" pitchFamily="34" charset="0"/>
            </a:rPr>
            <a:t>Fails to treat all offerors equally</a:t>
          </a:r>
        </a:p>
      </dgm:t>
    </dgm:pt>
    <dgm:pt modelId="{237A0B82-8E41-44C7-9649-20CF1EA0BAED}" type="parTrans" cxnId="{C03EDA23-28A2-4E3B-BB94-968F03DD66FA}">
      <dgm:prSet/>
      <dgm:spPr/>
      <dgm:t>
        <a:bodyPr/>
        <a:lstStyle/>
        <a:p>
          <a:endParaRPr lang="en-US"/>
        </a:p>
      </dgm:t>
    </dgm:pt>
    <dgm:pt modelId="{2546A747-7264-4798-9E65-FF8F44F7CE82}" type="sibTrans" cxnId="{C03EDA23-28A2-4E3B-BB94-968F03DD66FA}">
      <dgm:prSet/>
      <dgm:spPr/>
      <dgm:t>
        <a:bodyPr/>
        <a:lstStyle/>
        <a:p>
          <a:endParaRPr lang="en-US"/>
        </a:p>
      </dgm:t>
    </dgm:pt>
    <dgm:pt modelId="{D584AE7C-2A66-4B8F-BA72-58D286D914B7}">
      <dgm:prSet/>
      <dgm:spPr>
        <a:solidFill>
          <a:srgbClr val="D0D8E8">
            <a:alpha val="90000"/>
          </a:srgbClr>
        </a:solidFill>
        <a:ln>
          <a:solidFill>
            <a:schemeClr val="tx2"/>
          </a:solidFill>
        </a:ln>
        <a:scene3d>
          <a:camera prst="orthographicFront"/>
          <a:lightRig rig="threePt" dir="t"/>
        </a:scene3d>
        <a:sp3d>
          <a:bevelT prst="angle"/>
        </a:sp3d>
      </dgm:spPr>
      <dgm:t>
        <a:bodyPr/>
        <a:lstStyle/>
        <a:p>
          <a:r>
            <a:rPr lang="en-US" dirty="0" smtClean="0">
              <a:latin typeface="Franklin Gothic Book" pitchFamily="34" charset="0"/>
            </a:rPr>
            <a:t>Fails to adequately document the procurement</a:t>
          </a:r>
        </a:p>
      </dgm:t>
    </dgm:pt>
    <dgm:pt modelId="{39826840-CD1E-4D37-87E0-F72E8FD935C1}" type="parTrans" cxnId="{E9231EE9-38DE-49D5-8477-B716E0E01B2D}">
      <dgm:prSet/>
      <dgm:spPr/>
      <dgm:t>
        <a:bodyPr/>
        <a:lstStyle/>
        <a:p>
          <a:endParaRPr lang="en-US"/>
        </a:p>
      </dgm:t>
    </dgm:pt>
    <dgm:pt modelId="{6525441E-6058-4EEB-A970-7C283A917F0C}" type="sibTrans" cxnId="{E9231EE9-38DE-49D5-8477-B716E0E01B2D}">
      <dgm:prSet/>
      <dgm:spPr/>
      <dgm:t>
        <a:bodyPr/>
        <a:lstStyle/>
        <a:p>
          <a:endParaRPr lang="en-US"/>
        </a:p>
      </dgm:t>
    </dgm:pt>
    <dgm:pt modelId="{C6431D27-1A53-4C98-B921-8842B1CA9ECB}">
      <dgm:prSet/>
      <dgm:spPr>
        <a:solidFill>
          <a:srgbClr val="D0D8E8">
            <a:alpha val="90000"/>
          </a:srgbClr>
        </a:solidFill>
        <a:ln>
          <a:solidFill>
            <a:schemeClr val="tx2"/>
          </a:solidFill>
        </a:ln>
        <a:scene3d>
          <a:camera prst="orthographicFront"/>
          <a:lightRig rig="threePt" dir="t"/>
        </a:scene3d>
        <a:sp3d>
          <a:bevelT prst="angle"/>
        </a:sp3d>
      </dgm:spPr>
      <dgm:t>
        <a:bodyPr/>
        <a:lstStyle/>
        <a:p>
          <a:r>
            <a:rPr lang="en-US" dirty="0" smtClean="0">
              <a:latin typeface="Franklin Gothic Book" pitchFamily="34" charset="0"/>
            </a:rPr>
            <a:t>Fails to mitigate or recognize a conflict of interest</a:t>
          </a:r>
        </a:p>
      </dgm:t>
    </dgm:pt>
    <dgm:pt modelId="{63EB63D7-D7E5-402F-A958-A81E98880137}" type="parTrans" cxnId="{CB5039CB-5B2C-48DB-818A-5DCBAC2FB9E9}">
      <dgm:prSet/>
      <dgm:spPr/>
      <dgm:t>
        <a:bodyPr/>
        <a:lstStyle/>
        <a:p>
          <a:endParaRPr lang="en-US"/>
        </a:p>
      </dgm:t>
    </dgm:pt>
    <dgm:pt modelId="{4D358A37-E10A-42AD-A27F-889F2CF4642C}" type="sibTrans" cxnId="{CB5039CB-5B2C-48DB-818A-5DCBAC2FB9E9}">
      <dgm:prSet/>
      <dgm:spPr/>
      <dgm:t>
        <a:bodyPr/>
        <a:lstStyle/>
        <a:p>
          <a:endParaRPr lang="en-US"/>
        </a:p>
      </dgm:t>
    </dgm:pt>
    <dgm:pt modelId="{8EEB9FEC-93EA-41D9-8C19-00C6EE1FB251}" type="pres">
      <dgm:prSet presAssocID="{12857267-0B09-4BE0-8B9F-292A94E34266}" presName="linear" presStyleCnt="0">
        <dgm:presLayoutVars>
          <dgm:dir/>
          <dgm:animLvl val="lvl"/>
          <dgm:resizeHandles val="exact"/>
        </dgm:presLayoutVars>
      </dgm:prSet>
      <dgm:spPr/>
      <dgm:t>
        <a:bodyPr/>
        <a:lstStyle/>
        <a:p>
          <a:endParaRPr lang="en-US"/>
        </a:p>
      </dgm:t>
    </dgm:pt>
    <dgm:pt modelId="{A7E1A046-09E0-4600-B6DA-DE355FE67DDB}" type="pres">
      <dgm:prSet presAssocID="{6D2E9F90-A750-4A21-AD7F-0FF9C01D81FF}" presName="parentLin" presStyleCnt="0"/>
      <dgm:spPr>
        <a:scene3d>
          <a:camera prst="orthographicFront"/>
          <a:lightRig rig="threePt" dir="t"/>
        </a:scene3d>
        <a:sp3d>
          <a:bevelT prst="angle"/>
        </a:sp3d>
      </dgm:spPr>
    </dgm:pt>
    <dgm:pt modelId="{554908E5-59ED-4A53-95F4-E30478D13EBF}" type="pres">
      <dgm:prSet presAssocID="{6D2E9F90-A750-4A21-AD7F-0FF9C01D81FF}" presName="parentLeftMargin" presStyleLbl="node1" presStyleIdx="0" presStyleCnt="1"/>
      <dgm:spPr/>
      <dgm:t>
        <a:bodyPr/>
        <a:lstStyle/>
        <a:p>
          <a:endParaRPr lang="en-US"/>
        </a:p>
      </dgm:t>
    </dgm:pt>
    <dgm:pt modelId="{F513C97E-32DD-4C8C-91B4-D5D03888F705}" type="pres">
      <dgm:prSet presAssocID="{6D2E9F90-A750-4A21-AD7F-0FF9C01D81FF}" presName="parentText" presStyleLbl="node1" presStyleIdx="0" presStyleCnt="1" custScaleX="114527" custScaleY="137898">
        <dgm:presLayoutVars>
          <dgm:chMax val="0"/>
          <dgm:bulletEnabled val="1"/>
        </dgm:presLayoutVars>
      </dgm:prSet>
      <dgm:spPr/>
      <dgm:t>
        <a:bodyPr/>
        <a:lstStyle/>
        <a:p>
          <a:endParaRPr lang="en-US"/>
        </a:p>
      </dgm:t>
    </dgm:pt>
    <dgm:pt modelId="{501EE7E4-DD71-4ADB-9AD2-CE24056B2D70}" type="pres">
      <dgm:prSet presAssocID="{6D2E9F90-A750-4A21-AD7F-0FF9C01D81FF}" presName="negativeSpace" presStyleCnt="0"/>
      <dgm:spPr>
        <a:scene3d>
          <a:camera prst="orthographicFront"/>
          <a:lightRig rig="threePt" dir="t"/>
        </a:scene3d>
        <a:sp3d>
          <a:bevelT prst="angle"/>
        </a:sp3d>
      </dgm:spPr>
    </dgm:pt>
    <dgm:pt modelId="{89957E38-61FD-4C3C-A600-F0E765C7299F}" type="pres">
      <dgm:prSet presAssocID="{6D2E9F90-A750-4A21-AD7F-0FF9C01D81FF}" presName="childText" presStyleLbl="conFgAcc1" presStyleIdx="0" presStyleCnt="1" custScaleY="94258">
        <dgm:presLayoutVars>
          <dgm:bulletEnabled val="1"/>
        </dgm:presLayoutVars>
      </dgm:prSet>
      <dgm:spPr/>
      <dgm:t>
        <a:bodyPr/>
        <a:lstStyle/>
        <a:p>
          <a:endParaRPr lang="en-US"/>
        </a:p>
      </dgm:t>
    </dgm:pt>
  </dgm:ptLst>
  <dgm:cxnLst>
    <dgm:cxn modelId="{A75CF3A4-2B34-44B5-B6E1-BA206B01AC65}" type="presOf" srcId="{C6431D27-1A53-4C98-B921-8842B1CA9ECB}" destId="{89957E38-61FD-4C3C-A600-F0E765C7299F}" srcOrd="0" destOrd="5" presId="urn:microsoft.com/office/officeart/2005/8/layout/list1"/>
    <dgm:cxn modelId="{67C43415-3429-461F-9D34-FD3F1963EE5F}" type="presOf" srcId="{6D2E9F90-A750-4A21-AD7F-0FF9C01D81FF}" destId="{F513C97E-32DD-4C8C-91B4-D5D03888F705}" srcOrd="1" destOrd="0" presId="urn:microsoft.com/office/officeart/2005/8/layout/list1"/>
    <dgm:cxn modelId="{ED5AE36B-1EEA-438B-888A-7E334FF2DABB}" type="presOf" srcId="{034EAC8C-5BC5-4464-A3A7-51F72378A5FA}" destId="{89957E38-61FD-4C3C-A600-F0E765C7299F}" srcOrd="0" destOrd="1" presId="urn:microsoft.com/office/officeart/2005/8/layout/list1"/>
    <dgm:cxn modelId="{F263FDA8-9B82-4793-A038-0779166BB07C}" type="presOf" srcId="{6D2E9F90-A750-4A21-AD7F-0FF9C01D81FF}" destId="{554908E5-59ED-4A53-95F4-E30478D13EBF}" srcOrd="0" destOrd="0" presId="urn:microsoft.com/office/officeart/2005/8/layout/list1"/>
    <dgm:cxn modelId="{02B40306-F558-4990-9B34-9BA6C1E54C9F}" type="presOf" srcId="{359E635B-D044-48A4-953D-033862DAB6E0}" destId="{89957E38-61FD-4C3C-A600-F0E765C7299F}" srcOrd="0" destOrd="2" presId="urn:microsoft.com/office/officeart/2005/8/layout/list1"/>
    <dgm:cxn modelId="{9A91E4B6-00DD-49E0-924A-AD5A21ED812D}" type="presOf" srcId="{D584AE7C-2A66-4B8F-BA72-58D286D914B7}" destId="{89957E38-61FD-4C3C-A600-F0E765C7299F}" srcOrd="0" destOrd="4" presId="urn:microsoft.com/office/officeart/2005/8/layout/list1"/>
    <dgm:cxn modelId="{243945B1-5203-46AA-A192-75CAA7880E87}" srcId="{12857267-0B09-4BE0-8B9F-292A94E34266}" destId="{6D2E9F90-A750-4A21-AD7F-0FF9C01D81FF}" srcOrd="0" destOrd="0" parTransId="{A5F99D13-1D7E-471A-AB0D-94A8F3D75D8F}" sibTransId="{1F63CC79-5820-45C2-888A-3FCF997F7673}"/>
    <dgm:cxn modelId="{11FD6985-D4BE-4CE4-93DC-E3FA5D40B64A}" srcId="{6D2E9F90-A750-4A21-AD7F-0FF9C01D81FF}" destId="{034EAC8C-5BC5-4464-A3A7-51F72378A5FA}" srcOrd="1" destOrd="0" parTransId="{F2D9AE6E-3BCE-4A8B-B876-4963F7C9419E}" sibTransId="{3BA09659-E4C7-45CA-8694-EB18B3D315D0}"/>
    <dgm:cxn modelId="{A89FE9FE-C731-4755-8604-882D51999EFA}" type="presOf" srcId="{1F03648F-D5E0-48D7-A756-5DB84109413A}" destId="{89957E38-61FD-4C3C-A600-F0E765C7299F}" srcOrd="0" destOrd="0" presId="urn:microsoft.com/office/officeart/2005/8/layout/list1"/>
    <dgm:cxn modelId="{A11830EF-4291-4ACF-9779-09D3CE481A92}" type="presOf" srcId="{DF4803D2-90C8-468D-9089-DED2D028D91E}" destId="{89957E38-61FD-4C3C-A600-F0E765C7299F}" srcOrd="0" destOrd="3" presId="urn:microsoft.com/office/officeart/2005/8/layout/list1"/>
    <dgm:cxn modelId="{C03EDA23-28A2-4E3B-BB94-968F03DD66FA}" srcId="{6D2E9F90-A750-4A21-AD7F-0FF9C01D81FF}" destId="{DF4803D2-90C8-468D-9089-DED2D028D91E}" srcOrd="3" destOrd="0" parTransId="{237A0B82-8E41-44C7-9649-20CF1EA0BAED}" sibTransId="{2546A747-7264-4798-9E65-FF8F44F7CE82}"/>
    <dgm:cxn modelId="{CB5039CB-5B2C-48DB-818A-5DCBAC2FB9E9}" srcId="{6D2E9F90-A750-4A21-AD7F-0FF9C01D81FF}" destId="{C6431D27-1A53-4C98-B921-8842B1CA9ECB}" srcOrd="5" destOrd="0" parTransId="{63EB63D7-D7E5-402F-A958-A81E98880137}" sibTransId="{4D358A37-E10A-42AD-A27F-889F2CF4642C}"/>
    <dgm:cxn modelId="{6F019003-2F42-472A-86B7-221E3006889B}" srcId="{6D2E9F90-A750-4A21-AD7F-0FF9C01D81FF}" destId="{1F03648F-D5E0-48D7-A756-5DB84109413A}" srcOrd="0" destOrd="0" parTransId="{7FAD2597-1AD2-4443-B42F-976FB05274D9}" sibTransId="{4C8F2939-BBCB-4C1E-AB36-BDD39B806D4D}"/>
    <dgm:cxn modelId="{BA991305-61D0-4864-A2F0-1380CC0FB299}" srcId="{6D2E9F90-A750-4A21-AD7F-0FF9C01D81FF}" destId="{359E635B-D044-48A4-953D-033862DAB6E0}" srcOrd="2" destOrd="0" parTransId="{41E56333-8E87-4C12-9EB2-D8E2EE6618C8}" sibTransId="{7F9898B7-2495-4E24-AD96-BB2AA80B319D}"/>
    <dgm:cxn modelId="{677D520C-1952-4235-A352-56DF4550BA6F}" type="presOf" srcId="{12857267-0B09-4BE0-8B9F-292A94E34266}" destId="{8EEB9FEC-93EA-41D9-8C19-00C6EE1FB251}" srcOrd="0" destOrd="0" presId="urn:microsoft.com/office/officeart/2005/8/layout/list1"/>
    <dgm:cxn modelId="{E9231EE9-38DE-49D5-8477-B716E0E01B2D}" srcId="{6D2E9F90-A750-4A21-AD7F-0FF9C01D81FF}" destId="{D584AE7C-2A66-4B8F-BA72-58D286D914B7}" srcOrd="4" destOrd="0" parTransId="{39826840-CD1E-4D37-87E0-F72E8FD935C1}" sibTransId="{6525441E-6058-4EEB-A970-7C283A917F0C}"/>
    <dgm:cxn modelId="{90613BE0-855B-4692-899C-6B618BC240C9}" type="presParOf" srcId="{8EEB9FEC-93EA-41D9-8C19-00C6EE1FB251}" destId="{A7E1A046-09E0-4600-B6DA-DE355FE67DDB}" srcOrd="0" destOrd="0" presId="urn:microsoft.com/office/officeart/2005/8/layout/list1"/>
    <dgm:cxn modelId="{2B191293-17BF-4B2A-B95B-29ABE5E21FB2}" type="presParOf" srcId="{A7E1A046-09E0-4600-B6DA-DE355FE67DDB}" destId="{554908E5-59ED-4A53-95F4-E30478D13EBF}" srcOrd="0" destOrd="0" presId="urn:microsoft.com/office/officeart/2005/8/layout/list1"/>
    <dgm:cxn modelId="{2CC1E750-ACC0-4ECE-BA0E-5A1D5081DAA0}" type="presParOf" srcId="{A7E1A046-09E0-4600-B6DA-DE355FE67DDB}" destId="{F513C97E-32DD-4C8C-91B4-D5D03888F705}" srcOrd="1" destOrd="0" presId="urn:microsoft.com/office/officeart/2005/8/layout/list1"/>
    <dgm:cxn modelId="{885C4C32-46A9-4611-BE2A-6A8DCAEED413}" type="presParOf" srcId="{8EEB9FEC-93EA-41D9-8C19-00C6EE1FB251}" destId="{501EE7E4-DD71-4ADB-9AD2-CE24056B2D70}" srcOrd="1" destOrd="0" presId="urn:microsoft.com/office/officeart/2005/8/layout/list1"/>
    <dgm:cxn modelId="{93CE9609-4504-416C-BD28-06E88A3F3E02}" type="presParOf" srcId="{8EEB9FEC-93EA-41D9-8C19-00C6EE1FB251}" destId="{89957E38-61FD-4C3C-A600-F0E765C7299F}"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2D84E2-177F-414A-BE87-6F2596554625}"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6317D5B9-6C8C-4FA5-BCCD-EDA5499C0BF6}">
      <dgm:prSet phldrT="[Text]" custT="1"/>
      <dgm:spPr>
        <a:solidFill>
          <a:schemeClr val="tx2"/>
        </a:solidFill>
        <a:scene3d>
          <a:camera prst="orthographicFront"/>
          <a:lightRig rig="threePt" dir="t"/>
        </a:scene3d>
        <a:sp3d>
          <a:bevelT prst="convex"/>
        </a:sp3d>
      </dgm:spPr>
      <dgm:t>
        <a:bodyPr anchor="t"/>
        <a:lstStyle/>
        <a:p>
          <a:pPr algn="l"/>
          <a:r>
            <a:rPr lang="en-US" sz="1800" b="1" dirty="0" smtClean="0">
              <a:solidFill>
                <a:schemeClr val="bg1"/>
              </a:solidFill>
            </a:rPr>
            <a:t>Follow the evaluation scheme</a:t>
          </a:r>
          <a:endParaRPr lang="en-US" sz="1800" b="1" dirty="0">
            <a:solidFill>
              <a:schemeClr val="bg1"/>
            </a:solidFill>
          </a:endParaRPr>
        </a:p>
      </dgm:t>
    </dgm:pt>
    <dgm:pt modelId="{FF622CD9-20FD-4ACA-A3B0-4F67A1CC43BB}" type="parTrans" cxnId="{8E34ED0F-3B73-498E-A0C1-6CE97BC8FEAF}">
      <dgm:prSet/>
      <dgm:spPr/>
      <dgm:t>
        <a:bodyPr/>
        <a:lstStyle/>
        <a:p>
          <a:endParaRPr lang="en-US"/>
        </a:p>
      </dgm:t>
    </dgm:pt>
    <dgm:pt modelId="{C8167582-E263-4216-AB3A-9543D323F886}" type="sibTrans" cxnId="{8E34ED0F-3B73-498E-A0C1-6CE97BC8FEAF}">
      <dgm:prSet/>
      <dgm:spPr/>
      <dgm:t>
        <a:bodyPr/>
        <a:lstStyle/>
        <a:p>
          <a:endParaRPr lang="en-US"/>
        </a:p>
      </dgm:t>
    </dgm:pt>
    <dgm:pt modelId="{E6E4BCDE-C423-42AA-9E3E-08EFDF32316D}">
      <dgm:prSet phldrT="[Text]" custT="1"/>
      <dgm:spPr>
        <a:solidFill>
          <a:schemeClr val="tx2"/>
        </a:solidFill>
        <a:scene3d>
          <a:camera prst="orthographicFront"/>
          <a:lightRig rig="threePt" dir="t"/>
        </a:scene3d>
        <a:sp3d>
          <a:bevelT prst="convex"/>
        </a:sp3d>
      </dgm:spPr>
      <dgm:t>
        <a:bodyPr anchor="t"/>
        <a:lstStyle/>
        <a:p>
          <a:pPr algn="r"/>
          <a:r>
            <a:rPr lang="en-US" sz="1800" b="1" dirty="0" smtClean="0">
              <a:solidFill>
                <a:schemeClr val="bg1"/>
              </a:solidFill>
            </a:rPr>
            <a:t>Weigh the importance of the factors as stated </a:t>
          </a:r>
          <a:endParaRPr lang="en-US" sz="1800" b="1" dirty="0">
            <a:solidFill>
              <a:schemeClr val="bg1"/>
            </a:solidFill>
          </a:endParaRPr>
        </a:p>
      </dgm:t>
    </dgm:pt>
    <dgm:pt modelId="{3568DD41-0080-486B-B7AB-6184DD1C5775}" type="parTrans" cxnId="{91476976-D671-40A8-AB99-EDF268626036}">
      <dgm:prSet/>
      <dgm:spPr/>
      <dgm:t>
        <a:bodyPr/>
        <a:lstStyle/>
        <a:p>
          <a:endParaRPr lang="en-US"/>
        </a:p>
      </dgm:t>
    </dgm:pt>
    <dgm:pt modelId="{E18CFDAB-12C4-4402-A5B0-27D1D9D8FD58}" type="sibTrans" cxnId="{91476976-D671-40A8-AB99-EDF268626036}">
      <dgm:prSet/>
      <dgm:spPr/>
      <dgm:t>
        <a:bodyPr/>
        <a:lstStyle/>
        <a:p>
          <a:endParaRPr lang="en-US"/>
        </a:p>
      </dgm:t>
    </dgm:pt>
    <dgm:pt modelId="{7982BD3D-D45E-47F2-97F1-ADE49DF6B0E9}">
      <dgm:prSet phldrT="[Text]" custT="1"/>
      <dgm:spPr>
        <a:solidFill>
          <a:schemeClr val="tx2"/>
        </a:solidFill>
        <a:scene3d>
          <a:camera prst="orthographicFront"/>
          <a:lightRig rig="threePt" dir="t"/>
        </a:scene3d>
        <a:sp3d>
          <a:bevelT prst="convex"/>
        </a:sp3d>
      </dgm:spPr>
      <dgm:t>
        <a:bodyPr anchor="b"/>
        <a:lstStyle/>
        <a:p>
          <a:pPr algn="l"/>
          <a:r>
            <a:rPr lang="en-US" sz="1800" b="1" dirty="0" smtClean="0">
              <a:solidFill>
                <a:schemeClr val="bg1"/>
              </a:solidFill>
            </a:rPr>
            <a:t>Evaluate price in the manner described</a:t>
          </a:r>
          <a:endParaRPr lang="en-US" sz="1800" b="1" dirty="0">
            <a:solidFill>
              <a:schemeClr val="bg1"/>
            </a:solidFill>
          </a:endParaRPr>
        </a:p>
      </dgm:t>
    </dgm:pt>
    <dgm:pt modelId="{CA8C0408-D976-4B8D-A3DA-67FD36953A32}" type="parTrans" cxnId="{26F6AA03-F9BD-4ABF-97DA-F698EC918FE9}">
      <dgm:prSet/>
      <dgm:spPr/>
      <dgm:t>
        <a:bodyPr/>
        <a:lstStyle/>
        <a:p>
          <a:endParaRPr lang="en-US"/>
        </a:p>
      </dgm:t>
    </dgm:pt>
    <dgm:pt modelId="{AD9F8A03-F990-4797-A232-0C08610E2DEF}" type="sibTrans" cxnId="{26F6AA03-F9BD-4ABF-97DA-F698EC918FE9}">
      <dgm:prSet/>
      <dgm:spPr/>
      <dgm:t>
        <a:bodyPr/>
        <a:lstStyle/>
        <a:p>
          <a:endParaRPr lang="en-US"/>
        </a:p>
      </dgm:t>
    </dgm:pt>
    <dgm:pt modelId="{AE4F44A3-5566-4866-A164-D47C8F7C14EA}">
      <dgm:prSet phldrT="[Text]" custT="1"/>
      <dgm:spPr>
        <a:solidFill>
          <a:schemeClr val="tx2"/>
        </a:solidFill>
        <a:scene3d>
          <a:camera prst="orthographicFront"/>
          <a:lightRig rig="threePt" dir="t"/>
        </a:scene3d>
        <a:sp3d>
          <a:bevelT prst="convex"/>
        </a:sp3d>
      </dgm:spPr>
      <dgm:t>
        <a:bodyPr anchor="b"/>
        <a:lstStyle/>
        <a:p>
          <a:pPr algn="r"/>
          <a:r>
            <a:rPr lang="en-US" sz="1800" b="1" dirty="0" smtClean="0">
              <a:solidFill>
                <a:schemeClr val="bg1"/>
              </a:solidFill>
            </a:rPr>
            <a:t>Utilize the stated basis for award (best value or low price)</a:t>
          </a:r>
          <a:endParaRPr lang="en-US" sz="1800" b="1" dirty="0">
            <a:solidFill>
              <a:schemeClr val="bg1"/>
            </a:solidFill>
          </a:endParaRPr>
        </a:p>
      </dgm:t>
    </dgm:pt>
    <dgm:pt modelId="{F3A8FCB3-7EED-4FA5-8837-EAE44E64FB64}" type="parTrans" cxnId="{861D98F7-5141-4562-A669-BD24839FE30F}">
      <dgm:prSet/>
      <dgm:spPr/>
      <dgm:t>
        <a:bodyPr/>
        <a:lstStyle/>
        <a:p>
          <a:endParaRPr lang="en-US"/>
        </a:p>
      </dgm:t>
    </dgm:pt>
    <dgm:pt modelId="{2D20F077-1088-4A22-B647-079CB3C480EE}" type="sibTrans" cxnId="{861D98F7-5141-4562-A669-BD24839FE30F}">
      <dgm:prSet/>
      <dgm:spPr/>
      <dgm:t>
        <a:bodyPr/>
        <a:lstStyle/>
        <a:p>
          <a:endParaRPr lang="en-US"/>
        </a:p>
      </dgm:t>
    </dgm:pt>
    <dgm:pt modelId="{ECFD0B73-5A4F-4AE0-93BD-A36F9D75F5D6}">
      <dgm:prSet phldrT="[Text]" custT="1"/>
      <dgm:spPr>
        <a:scene3d>
          <a:camera prst="orthographicFront"/>
          <a:lightRig rig="threePt" dir="t"/>
        </a:scene3d>
        <a:sp3d>
          <a:bevelT prst="convex"/>
        </a:sp3d>
      </dgm:spPr>
      <dgm:t>
        <a:bodyPr/>
        <a:lstStyle/>
        <a:p>
          <a:pPr algn="ctr"/>
          <a:r>
            <a:rPr lang="en-US" sz="1800" b="1" dirty="0" smtClean="0">
              <a:latin typeface="Franklin Gothic Book" pitchFamily="34" charset="0"/>
            </a:rPr>
            <a:t>The most important step you can take to survive a protest is to follow the solicitation </a:t>
          </a:r>
          <a:endParaRPr lang="en-US" sz="1800" b="1" dirty="0"/>
        </a:p>
      </dgm:t>
    </dgm:pt>
    <dgm:pt modelId="{02FD8BA1-EFFE-4E70-AEC4-DDC25E1EBE1D}" type="parTrans" cxnId="{A5C0C83B-A2D1-4515-B1F7-2910B0AC3405}">
      <dgm:prSet/>
      <dgm:spPr/>
      <dgm:t>
        <a:bodyPr/>
        <a:lstStyle/>
        <a:p>
          <a:endParaRPr lang="en-US"/>
        </a:p>
      </dgm:t>
    </dgm:pt>
    <dgm:pt modelId="{1C3BAB07-04C3-41AD-B876-B95B9A90ACE2}" type="sibTrans" cxnId="{A5C0C83B-A2D1-4515-B1F7-2910B0AC3405}">
      <dgm:prSet/>
      <dgm:spPr/>
      <dgm:t>
        <a:bodyPr/>
        <a:lstStyle/>
        <a:p>
          <a:endParaRPr lang="en-US"/>
        </a:p>
      </dgm:t>
    </dgm:pt>
    <dgm:pt modelId="{9DBDB9AA-AC21-4B50-8501-DFD28A5AAD32}" type="pres">
      <dgm:prSet presAssocID="{192D84E2-177F-414A-BE87-6F2596554625}" presName="diagram" presStyleCnt="0">
        <dgm:presLayoutVars>
          <dgm:chMax val="1"/>
          <dgm:dir/>
          <dgm:animLvl val="ctr"/>
          <dgm:resizeHandles val="exact"/>
        </dgm:presLayoutVars>
      </dgm:prSet>
      <dgm:spPr/>
      <dgm:t>
        <a:bodyPr/>
        <a:lstStyle/>
        <a:p>
          <a:endParaRPr lang="en-US"/>
        </a:p>
      </dgm:t>
    </dgm:pt>
    <dgm:pt modelId="{0E13313D-96CA-420C-A0D9-5170F2BF1E76}" type="pres">
      <dgm:prSet presAssocID="{192D84E2-177F-414A-BE87-6F2596554625}" presName="matrix" presStyleCnt="0"/>
      <dgm:spPr>
        <a:scene3d>
          <a:camera prst="orthographicFront"/>
          <a:lightRig rig="threePt" dir="t"/>
        </a:scene3d>
        <a:sp3d>
          <a:bevelT prst="convex"/>
        </a:sp3d>
      </dgm:spPr>
    </dgm:pt>
    <dgm:pt modelId="{BCDCFAB7-3CB4-49AE-AD06-D14673AD47E9}" type="pres">
      <dgm:prSet presAssocID="{192D84E2-177F-414A-BE87-6F2596554625}" presName="tile1" presStyleLbl="node1" presStyleIdx="0" presStyleCnt="4"/>
      <dgm:spPr/>
      <dgm:t>
        <a:bodyPr/>
        <a:lstStyle/>
        <a:p>
          <a:endParaRPr lang="en-US"/>
        </a:p>
      </dgm:t>
    </dgm:pt>
    <dgm:pt modelId="{292BB985-AF79-40BB-9DFF-EC35280F3166}" type="pres">
      <dgm:prSet presAssocID="{192D84E2-177F-414A-BE87-6F2596554625}" presName="tile1text" presStyleLbl="node1" presStyleIdx="0" presStyleCnt="4">
        <dgm:presLayoutVars>
          <dgm:chMax val="0"/>
          <dgm:chPref val="0"/>
          <dgm:bulletEnabled val="1"/>
        </dgm:presLayoutVars>
      </dgm:prSet>
      <dgm:spPr/>
      <dgm:t>
        <a:bodyPr/>
        <a:lstStyle/>
        <a:p>
          <a:endParaRPr lang="en-US"/>
        </a:p>
      </dgm:t>
    </dgm:pt>
    <dgm:pt modelId="{7976A200-D388-43CD-B153-768C9CB90185}" type="pres">
      <dgm:prSet presAssocID="{192D84E2-177F-414A-BE87-6F2596554625}" presName="tile2" presStyleLbl="node1" presStyleIdx="1" presStyleCnt="4"/>
      <dgm:spPr/>
      <dgm:t>
        <a:bodyPr/>
        <a:lstStyle/>
        <a:p>
          <a:endParaRPr lang="en-US"/>
        </a:p>
      </dgm:t>
    </dgm:pt>
    <dgm:pt modelId="{CB49FB55-C03E-4598-B1C2-52BC100948E0}" type="pres">
      <dgm:prSet presAssocID="{192D84E2-177F-414A-BE87-6F2596554625}" presName="tile2text" presStyleLbl="node1" presStyleIdx="1" presStyleCnt="4">
        <dgm:presLayoutVars>
          <dgm:chMax val="0"/>
          <dgm:chPref val="0"/>
          <dgm:bulletEnabled val="1"/>
        </dgm:presLayoutVars>
      </dgm:prSet>
      <dgm:spPr/>
      <dgm:t>
        <a:bodyPr/>
        <a:lstStyle/>
        <a:p>
          <a:endParaRPr lang="en-US"/>
        </a:p>
      </dgm:t>
    </dgm:pt>
    <dgm:pt modelId="{17C979AE-22CC-4B40-943D-99EAB80718AF}" type="pres">
      <dgm:prSet presAssocID="{192D84E2-177F-414A-BE87-6F2596554625}" presName="tile3" presStyleLbl="node1" presStyleIdx="2" presStyleCnt="4"/>
      <dgm:spPr/>
      <dgm:t>
        <a:bodyPr/>
        <a:lstStyle/>
        <a:p>
          <a:endParaRPr lang="en-US"/>
        </a:p>
      </dgm:t>
    </dgm:pt>
    <dgm:pt modelId="{C7070159-8ED0-45CB-9006-7A5902B913E7}" type="pres">
      <dgm:prSet presAssocID="{192D84E2-177F-414A-BE87-6F2596554625}" presName="tile3text" presStyleLbl="node1" presStyleIdx="2" presStyleCnt="4">
        <dgm:presLayoutVars>
          <dgm:chMax val="0"/>
          <dgm:chPref val="0"/>
          <dgm:bulletEnabled val="1"/>
        </dgm:presLayoutVars>
      </dgm:prSet>
      <dgm:spPr/>
      <dgm:t>
        <a:bodyPr/>
        <a:lstStyle/>
        <a:p>
          <a:endParaRPr lang="en-US"/>
        </a:p>
      </dgm:t>
    </dgm:pt>
    <dgm:pt modelId="{09A8494F-A5A4-45FE-9A38-D3342C19878B}" type="pres">
      <dgm:prSet presAssocID="{192D84E2-177F-414A-BE87-6F2596554625}" presName="tile4" presStyleLbl="node1" presStyleIdx="3" presStyleCnt="4"/>
      <dgm:spPr/>
      <dgm:t>
        <a:bodyPr/>
        <a:lstStyle/>
        <a:p>
          <a:endParaRPr lang="en-US"/>
        </a:p>
      </dgm:t>
    </dgm:pt>
    <dgm:pt modelId="{9E94B864-7B55-4F32-9326-1D3394A5F029}" type="pres">
      <dgm:prSet presAssocID="{192D84E2-177F-414A-BE87-6F2596554625}" presName="tile4text" presStyleLbl="node1" presStyleIdx="3" presStyleCnt="4">
        <dgm:presLayoutVars>
          <dgm:chMax val="0"/>
          <dgm:chPref val="0"/>
          <dgm:bulletEnabled val="1"/>
        </dgm:presLayoutVars>
      </dgm:prSet>
      <dgm:spPr/>
      <dgm:t>
        <a:bodyPr/>
        <a:lstStyle/>
        <a:p>
          <a:endParaRPr lang="en-US"/>
        </a:p>
      </dgm:t>
    </dgm:pt>
    <dgm:pt modelId="{FE418CD9-9958-4E0D-9A73-C5F7CC4E88CB}" type="pres">
      <dgm:prSet presAssocID="{192D84E2-177F-414A-BE87-6F2596554625}" presName="centerTile" presStyleLbl="fgShp" presStyleIdx="0" presStyleCnt="1" custScaleX="174349" custScaleY="130428">
        <dgm:presLayoutVars>
          <dgm:chMax val="0"/>
          <dgm:chPref val="0"/>
        </dgm:presLayoutVars>
      </dgm:prSet>
      <dgm:spPr/>
      <dgm:t>
        <a:bodyPr/>
        <a:lstStyle/>
        <a:p>
          <a:endParaRPr lang="en-US"/>
        </a:p>
      </dgm:t>
    </dgm:pt>
  </dgm:ptLst>
  <dgm:cxnLst>
    <dgm:cxn modelId="{35B818CF-44C6-4A25-A935-73F21A93F1F1}" type="presOf" srcId="{AE4F44A3-5566-4866-A164-D47C8F7C14EA}" destId="{09A8494F-A5A4-45FE-9A38-D3342C19878B}" srcOrd="0" destOrd="0" presId="urn:microsoft.com/office/officeart/2005/8/layout/matrix1"/>
    <dgm:cxn modelId="{861D98F7-5141-4562-A669-BD24839FE30F}" srcId="{ECFD0B73-5A4F-4AE0-93BD-A36F9D75F5D6}" destId="{AE4F44A3-5566-4866-A164-D47C8F7C14EA}" srcOrd="3" destOrd="0" parTransId="{F3A8FCB3-7EED-4FA5-8837-EAE44E64FB64}" sibTransId="{2D20F077-1088-4A22-B647-079CB3C480EE}"/>
    <dgm:cxn modelId="{356536CD-0677-4D9F-8BB5-B6CED0632FE9}" type="presOf" srcId="{AE4F44A3-5566-4866-A164-D47C8F7C14EA}" destId="{9E94B864-7B55-4F32-9326-1D3394A5F029}" srcOrd="1" destOrd="0" presId="urn:microsoft.com/office/officeart/2005/8/layout/matrix1"/>
    <dgm:cxn modelId="{A5C0C83B-A2D1-4515-B1F7-2910B0AC3405}" srcId="{192D84E2-177F-414A-BE87-6F2596554625}" destId="{ECFD0B73-5A4F-4AE0-93BD-A36F9D75F5D6}" srcOrd="0" destOrd="0" parTransId="{02FD8BA1-EFFE-4E70-AEC4-DDC25E1EBE1D}" sibTransId="{1C3BAB07-04C3-41AD-B876-B95B9A90ACE2}"/>
    <dgm:cxn modelId="{8E34ED0F-3B73-498E-A0C1-6CE97BC8FEAF}" srcId="{ECFD0B73-5A4F-4AE0-93BD-A36F9D75F5D6}" destId="{6317D5B9-6C8C-4FA5-BCCD-EDA5499C0BF6}" srcOrd="0" destOrd="0" parTransId="{FF622CD9-20FD-4ACA-A3B0-4F67A1CC43BB}" sibTransId="{C8167582-E263-4216-AB3A-9543D323F886}"/>
    <dgm:cxn modelId="{0BD6D030-0AE0-4EC3-8D1B-1D56E168C59D}" type="presOf" srcId="{192D84E2-177F-414A-BE87-6F2596554625}" destId="{9DBDB9AA-AC21-4B50-8501-DFD28A5AAD32}" srcOrd="0" destOrd="0" presId="urn:microsoft.com/office/officeart/2005/8/layout/matrix1"/>
    <dgm:cxn modelId="{2E89E83B-DEE6-4490-84ED-6D2612C30726}" type="presOf" srcId="{6317D5B9-6C8C-4FA5-BCCD-EDA5499C0BF6}" destId="{BCDCFAB7-3CB4-49AE-AD06-D14673AD47E9}" srcOrd="0" destOrd="0" presId="urn:microsoft.com/office/officeart/2005/8/layout/matrix1"/>
    <dgm:cxn modelId="{7604B5D8-5261-4760-B4B7-919E6F5453C6}" type="presOf" srcId="{E6E4BCDE-C423-42AA-9E3E-08EFDF32316D}" destId="{CB49FB55-C03E-4598-B1C2-52BC100948E0}" srcOrd="1" destOrd="0" presId="urn:microsoft.com/office/officeart/2005/8/layout/matrix1"/>
    <dgm:cxn modelId="{26F6AA03-F9BD-4ABF-97DA-F698EC918FE9}" srcId="{ECFD0B73-5A4F-4AE0-93BD-A36F9D75F5D6}" destId="{7982BD3D-D45E-47F2-97F1-ADE49DF6B0E9}" srcOrd="2" destOrd="0" parTransId="{CA8C0408-D976-4B8D-A3DA-67FD36953A32}" sibTransId="{AD9F8A03-F990-4797-A232-0C08610E2DEF}"/>
    <dgm:cxn modelId="{91476976-D671-40A8-AB99-EDF268626036}" srcId="{ECFD0B73-5A4F-4AE0-93BD-A36F9D75F5D6}" destId="{E6E4BCDE-C423-42AA-9E3E-08EFDF32316D}" srcOrd="1" destOrd="0" parTransId="{3568DD41-0080-486B-B7AB-6184DD1C5775}" sibTransId="{E18CFDAB-12C4-4402-A5B0-27D1D9D8FD58}"/>
    <dgm:cxn modelId="{1A0A04C6-D166-4316-83F5-6094EA0D82C4}" type="presOf" srcId="{7982BD3D-D45E-47F2-97F1-ADE49DF6B0E9}" destId="{17C979AE-22CC-4B40-943D-99EAB80718AF}" srcOrd="0" destOrd="0" presId="urn:microsoft.com/office/officeart/2005/8/layout/matrix1"/>
    <dgm:cxn modelId="{A854DE65-45B0-4764-AC37-5722DF14DA33}" type="presOf" srcId="{E6E4BCDE-C423-42AA-9E3E-08EFDF32316D}" destId="{7976A200-D388-43CD-B153-768C9CB90185}" srcOrd="0" destOrd="0" presId="urn:microsoft.com/office/officeart/2005/8/layout/matrix1"/>
    <dgm:cxn modelId="{1495C379-024F-499A-8E38-747DE3DD3A50}" type="presOf" srcId="{6317D5B9-6C8C-4FA5-BCCD-EDA5499C0BF6}" destId="{292BB985-AF79-40BB-9DFF-EC35280F3166}" srcOrd="1" destOrd="0" presId="urn:microsoft.com/office/officeart/2005/8/layout/matrix1"/>
    <dgm:cxn modelId="{66314735-E71B-4CC5-9195-DD4A8A0AEBA5}" type="presOf" srcId="{7982BD3D-D45E-47F2-97F1-ADE49DF6B0E9}" destId="{C7070159-8ED0-45CB-9006-7A5902B913E7}" srcOrd="1" destOrd="0" presId="urn:microsoft.com/office/officeart/2005/8/layout/matrix1"/>
    <dgm:cxn modelId="{CC28EC61-C6E6-4976-AF89-7501F8BE0F09}" type="presOf" srcId="{ECFD0B73-5A4F-4AE0-93BD-A36F9D75F5D6}" destId="{FE418CD9-9958-4E0D-9A73-C5F7CC4E88CB}" srcOrd="0" destOrd="0" presId="urn:microsoft.com/office/officeart/2005/8/layout/matrix1"/>
    <dgm:cxn modelId="{94098330-5A90-436F-9E4C-CE66E8CF2AA1}" type="presParOf" srcId="{9DBDB9AA-AC21-4B50-8501-DFD28A5AAD32}" destId="{0E13313D-96CA-420C-A0D9-5170F2BF1E76}" srcOrd="0" destOrd="0" presId="urn:microsoft.com/office/officeart/2005/8/layout/matrix1"/>
    <dgm:cxn modelId="{E10D0E21-AB83-490D-92C4-CA534D37A19A}" type="presParOf" srcId="{0E13313D-96CA-420C-A0D9-5170F2BF1E76}" destId="{BCDCFAB7-3CB4-49AE-AD06-D14673AD47E9}" srcOrd="0" destOrd="0" presId="urn:microsoft.com/office/officeart/2005/8/layout/matrix1"/>
    <dgm:cxn modelId="{93A05ED9-DF10-4B8A-BC74-995FB9CBE4F4}" type="presParOf" srcId="{0E13313D-96CA-420C-A0D9-5170F2BF1E76}" destId="{292BB985-AF79-40BB-9DFF-EC35280F3166}" srcOrd="1" destOrd="0" presId="urn:microsoft.com/office/officeart/2005/8/layout/matrix1"/>
    <dgm:cxn modelId="{BFA7FC3F-F2CE-401B-803D-7FBB73E30736}" type="presParOf" srcId="{0E13313D-96CA-420C-A0D9-5170F2BF1E76}" destId="{7976A200-D388-43CD-B153-768C9CB90185}" srcOrd="2" destOrd="0" presId="urn:microsoft.com/office/officeart/2005/8/layout/matrix1"/>
    <dgm:cxn modelId="{25DFBB84-6CBA-4A42-B2D5-2F3DC10C1556}" type="presParOf" srcId="{0E13313D-96CA-420C-A0D9-5170F2BF1E76}" destId="{CB49FB55-C03E-4598-B1C2-52BC100948E0}" srcOrd="3" destOrd="0" presId="urn:microsoft.com/office/officeart/2005/8/layout/matrix1"/>
    <dgm:cxn modelId="{65BBB904-8D98-447E-8992-972AB3312143}" type="presParOf" srcId="{0E13313D-96CA-420C-A0D9-5170F2BF1E76}" destId="{17C979AE-22CC-4B40-943D-99EAB80718AF}" srcOrd="4" destOrd="0" presId="urn:microsoft.com/office/officeart/2005/8/layout/matrix1"/>
    <dgm:cxn modelId="{88DE5301-FBE8-44C3-9B6C-5647265B002F}" type="presParOf" srcId="{0E13313D-96CA-420C-A0D9-5170F2BF1E76}" destId="{C7070159-8ED0-45CB-9006-7A5902B913E7}" srcOrd="5" destOrd="0" presId="urn:microsoft.com/office/officeart/2005/8/layout/matrix1"/>
    <dgm:cxn modelId="{4ECA2AFF-8845-4174-B18E-668157EB25F7}" type="presParOf" srcId="{0E13313D-96CA-420C-A0D9-5170F2BF1E76}" destId="{09A8494F-A5A4-45FE-9A38-D3342C19878B}" srcOrd="6" destOrd="0" presId="urn:microsoft.com/office/officeart/2005/8/layout/matrix1"/>
    <dgm:cxn modelId="{A7E29D11-5D32-4AF5-A219-D58767D00317}" type="presParOf" srcId="{0E13313D-96CA-420C-A0D9-5170F2BF1E76}" destId="{9E94B864-7B55-4F32-9326-1D3394A5F029}" srcOrd="7" destOrd="0" presId="urn:microsoft.com/office/officeart/2005/8/layout/matrix1"/>
    <dgm:cxn modelId="{598BE399-9C72-4181-BA4C-ADA74762AC31}" type="presParOf" srcId="{9DBDB9AA-AC21-4B50-8501-DFD28A5AAD32}" destId="{FE418CD9-9958-4E0D-9A73-C5F7CC4E88CB}"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71D779-1492-49C5-A23D-9E09AB2B2AF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22B1DC-833C-497B-8D47-4005A8E76479}">
      <dgm:prSet phldrT="[Text]" custT="1"/>
      <dgm:spPr>
        <a:scene3d>
          <a:camera prst="orthographicFront"/>
          <a:lightRig rig="threePt" dir="t"/>
        </a:scene3d>
        <a:sp3d>
          <a:bevelT prst="angle"/>
        </a:sp3d>
      </dgm:spPr>
      <dgm:t>
        <a:bodyPr anchor="ctr"/>
        <a:lstStyle/>
        <a:p>
          <a:pPr marL="395288" indent="-395288"/>
          <a:r>
            <a:rPr lang="en-US" sz="2000" b="1" dirty="0" smtClean="0"/>
            <a:t>#1. “</a:t>
          </a:r>
          <a:r>
            <a:rPr lang="en-US" sz="2000" b="1" i="1" dirty="0" smtClean="0"/>
            <a:t>Can the Generator that you proposed run the entire plant without having to add any additional power?”</a:t>
          </a:r>
          <a:endParaRPr lang="en-US" sz="2000" b="1" dirty="0"/>
        </a:p>
      </dgm:t>
    </dgm:pt>
    <dgm:pt modelId="{67C973DA-E900-45F7-9C38-0C1D29CB3647}" type="parTrans" cxnId="{21A25D4E-292C-4397-8910-657FBC560AB1}">
      <dgm:prSet/>
      <dgm:spPr/>
      <dgm:t>
        <a:bodyPr/>
        <a:lstStyle/>
        <a:p>
          <a:endParaRPr lang="en-US"/>
        </a:p>
      </dgm:t>
    </dgm:pt>
    <dgm:pt modelId="{024DF021-3458-4C86-8BA6-FA68B6D6F1C1}" type="sibTrans" cxnId="{21A25D4E-292C-4397-8910-657FBC560AB1}">
      <dgm:prSet/>
      <dgm:spPr/>
      <dgm:t>
        <a:bodyPr/>
        <a:lstStyle/>
        <a:p>
          <a:endParaRPr lang="en-US"/>
        </a:p>
      </dgm:t>
    </dgm:pt>
    <dgm:pt modelId="{74BC9C66-2B9E-4A25-8B47-ACF361583353}">
      <dgm:prSet phldrT="[Text]" custT="1"/>
      <dgm:spPr>
        <a:scene3d>
          <a:camera prst="orthographicFront"/>
          <a:lightRig rig="threePt" dir="t"/>
        </a:scene3d>
        <a:sp3d>
          <a:bevelT prst="angle"/>
        </a:sp3d>
      </dgm:spPr>
      <dgm:t>
        <a:bodyPr/>
        <a:lstStyle/>
        <a:p>
          <a:pPr>
            <a:lnSpc>
              <a:spcPct val="100000"/>
            </a:lnSpc>
          </a:pPr>
          <a:r>
            <a:rPr lang="en-US" sz="1800" dirty="0" smtClean="0"/>
            <a:t>“Yes. Per the proposal, we’ve done an extensive power study showing the power load of the plant and all equipment. The power load is 400 [kilowatts (KW)], the proposed generator is 455KW, providing [Tilde] 12% safety factor.”</a:t>
          </a:r>
          <a:endParaRPr lang="en-US" sz="1800" dirty="0"/>
        </a:p>
      </dgm:t>
    </dgm:pt>
    <dgm:pt modelId="{6190394C-5FAB-4E32-A028-5A7BABD3C9D4}" type="parTrans" cxnId="{81ED827D-D5FC-42A6-AE63-38F8B6F22FCC}">
      <dgm:prSet/>
      <dgm:spPr/>
      <dgm:t>
        <a:bodyPr/>
        <a:lstStyle/>
        <a:p>
          <a:endParaRPr lang="en-US"/>
        </a:p>
      </dgm:t>
    </dgm:pt>
    <dgm:pt modelId="{7FEFBDF7-812B-4D17-92A6-88BC2FE6F5D9}" type="sibTrans" cxnId="{81ED827D-D5FC-42A6-AE63-38F8B6F22FCC}">
      <dgm:prSet/>
      <dgm:spPr/>
      <dgm:t>
        <a:bodyPr/>
        <a:lstStyle/>
        <a:p>
          <a:endParaRPr lang="en-US"/>
        </a:p>
      </dgm:t>
    </dgm:pt>
    <dgm:pt modelId="{832FDD1B-4059-45A1-BDC3-C4642B94E993}">
      <dgm:prSet phldrT="[Text]" custT="1"/>
      <dgm:spPr>
        <a:scene3d>
          <a:camera prst="orthographicFront"/>
          <a:lightRig rig="threePt" dir="t"/>
        </a:scene3d>
        <a:sp3d>
          <a:bevelT prst="angle"/>
        </a:sp3d>
      </dgm:spPr>
      <dgm:t>
        <a:bodyPr anchor="ctr"/>
        <a:lstStyle/>
        <a:p>
          <a:pPr marL="395288" indent="-395288"/>
          <a:r>
            <a:rPr lang="en-US" sz="2000" b="1" dirty="0" smtClean="0"/>
            <a:t>#2. “</a:t>
          </a:r>
          <a:r>
            <a:rPr lang="en-US" sz="2000" b="1" i="1" dirty="0" smtClean="0"/>
            <a:t>Does your company provide 24 hour 7 days a week technical support?”</a:t>
          </a:r>
          <a:endParaRPr lang="en-US" sz="2000" b="1" dirty="0"/>
        </a:p>
      </dgm:t>
    </dgm:pt>
    <dgm:pt modelId="{AF51D893-CFDE-4EE7-9C51-FAF557AAA0F3}" type="parTrans" cxnId="{5E8ABD11-64B2-4EF5-8C92-A7D86CEFB4C4}">
      <dgm:prSet/>
      <dgm:spPr/>
      <dgm:t>
        <a:bodyPr/>
        <a:lstStyle/>
        <a:p>
          <a:endParaRPr lang="en-US"/>
        </a:p>
      </dgm:t>
    </dgm:pt>
    <dgm:pt modelId="{AF5DA027-AD77-481A-818B-497D8665FD99}" type="sibTrans" cxnId="{5E8ABD11-64B2-4EF5-8C92-A7D86CEFB4C4}">
      <dgm:prSet/>
      <dgm:spPr/>
      <dgm:t>
        <a:bodyPr/>
        <a:lstStyle/>
        <a:p>
          <a:endParaRPr lang="en-US"/>
        </a:p>
      </dgm:t>
    </dgm:pt>
    <dgm:pt modelId="{A7CD8886-D3EF-4345-94EB-77F35DD224CB}">
      <dgm:prSet phldrT="[Text]" custT="1"/>
      <dgm:spPr>
        <a:scene3d>
          <a:camera prst="orthographicFront"/>
          <a:lightRig rig="threePt" dir="t"/>
        </a:scene3d>
        <a:sp3d>
          <a:bevelT prst="angle"/>
        </a:sp3d>
      </dgm:spPr>
      <dgm:t>
        <a:bodyPr/>
        <a:lstStyle/>
        <a:p>
          <a:pPr>
            <a:lnSpc>
              <a:spcPct val="100000"/>
            </a:lnSpc>
          </a:pPr>
          <a:r>
            <a:rPr lang="en-US" sz="1800" dirty="0" smtClean="0"/>
            <a:t>“Yes. We have field techs on call. Included as well are free upgrades for a year and 2 free attendees at our annual RC3 training school.”</a:t>
          </a:r>
          <a:endParaRPr lang="en-US" sz="1800" dirty="0"/>
        </a:p>
      </dgm:t>
    </dgm:pt>
    <dgm:pt modelId="{F46EBB9F-AC1C-452F-82F4-A398624BD6E0}" type="parTrans" cxnId="{90E7AF90-7961-4A50-BB4D-AA4EFB82BD7C}">
      <dgm:prSet/>
      <dgm:spPr/>
      <dgm:t>
        <a:bodyPr/>
        <a:lstStyle/>
        <a:p>
          <a:endParaRPr lang="en-US"/>
        </a:p>
      </dgm:t>
    </dgm:pt>
    <dgm:pt modelId="{E97722DF-3CB9-4C05-862A-19D2E8E70FA9}" type="sibTrans" cxnId="{90E7AF90-7961-4A50-BB4D-AA4EFB82BD7C}">
      <dgm:prSet/>
      <dgm:spPr/>
      <dgm:t>
        <a:bodyPr/>
        <a:lstStyle/>
        <a:p>
          <a:endParaRPr lang="en-US"/>
        </a:p>
      </dgm:t>
    </dgm:pt>
    <dgm:pt modelId="{176797C7-A1DB-4A9C-BDC8-19862C125422}">
      <dgm:prSet custT="1"/>
      <dgm:spPr>
        <a:scene3d>
          <a:camera prst="orthographicFront"/>
          <a:lightRig rig="threePt" dir="t"/>
        </a:scene3d>
        <a:sp3d>
          <a:bevelT prst="angle"/>
        </a:sp3d>
      </dgm:spPr>
      <dgm:t>
        <a:bodyPr/>
        <a:lstStyle/>
        <a:p>
          <a:pPr>
            <a:lnSpc>
              <a:spcPct val="100000"/>
            </a:lnSpc>
          </a:pPr>
          <a:r>
            <a:rPr lang="en-US" sz="1800" b="1" dirty="0" smtClean="0">
              <a:solidFill>
                <a:srgbClr val="FF0000"/>
              </a:solidFill>
            </a:rPr>
            <a:t>Discussions</a:t>
          </a:r>
          <a:r>
            <a:rPr lang="en-US" sz="1800" dirty="0" smtClean="0">
              <a:solidFill>
                <a:srgbClr val="FF0000"/>
              </a:solidFill>
            </a:rPr>
            <a:t> </a:t>
          </a:r>
          <a:r>
            <a:rPr lang="en-US" sz="1800" dirty="0" smtClean="0"/>
            <a:t>– </a:t>
          </a:r>
          <a:r>
            <a:rPr lang="en-US" sz="1800" dirty="0" err="1" smtClean="0"/>
            <a:t>offeror</a:t>
          </a:r>
          <a:r>
            <a:rPr lang="en-US" sz="1800" dirty="0" smtClean="0"/>
            <a:t> able to augment proposal to clear omission regarding a material solicitation requirement. </a:t>
          </a:r>
        </a:p>
      </dgm:t>
    </dgm:pt>
    <dgm:pt modelId="{821C3907-FF92-46F6-8173-32D1AF133BDB}" type="parTrans" cxnId="{48CBA4BB-98DC-483B-ABD6-59EFBB131836}">
      <dgm:prSet/>
      <dgm:spPr/>
      <dgm:t>
        <a:bodyPr/>
        <a:lstStyle/>
        <a:p>
          <a:endParaRPr lang="en-US"/>
        </a:p>
      </dgm:t>
    </dgm:pt>
    <dgm:pt modelId="{9398E546-0FAB-488F-B5BF-F0734B8E9D9D}" type="sibTrans" cxnId="{48CBA4BB-98DC-483B-ABD6-59EFBB131836}">
      <dgm:prSet/>
      <dgm:spPr/>
      <dgm:t>
        <a:bodyPr/>
        <a:lstStyle/>
        <a:p>
          <a:endParaRPr lang="en-US"/>
        </a:p>
      </dgm:t>
    </dgm:pt>
    <dgm:pt modelId="{2D854A24-F2BA-4DC2-A60D-E0B2BA31F4A3}" type="pres">
      <dgm:prSet presAssocID="{2871D779-1492-49C5-A23D-9E09AB2B2AF4}" presName="linear" presStyleCnt="0">
        <dgm:presLayoutVars>
          <dgm:animLvl val="lvl"/>
          <dgm:resizeHandles val="exact"/>
        </dgm:presLayoutVars>
      </dgm:prSet>
      <dgm:spPr/>
      <dgm:t>
        <a:bodyPr/>
        <a:lstStyle/>
        <a:p>
          <a:endParaRPr lang="en-US"/>
        </a:p>
      </dgm:t>
    </dgm:pt>
    <dgm:pt modelId="{75A021D1-0D32-41D5-AD25-035B445DD72E}" type="pres">
      <dgm:prSet presAssocID="{0022B1DC-833C-497B-8D47-4005A8E76479}" presName="parentText" presStyleLbl="node1" presStyleIdx="0" presStyleCnt="2" custScaleY="80483">
        <dgm:presLayoutVars>
          <dgm:chMax val="0"/>
          <dgm:bulletEnabled val="1"/>
        </dgm:presLayoutVars>
      </dgm:prSet>
      <dgm:spPr/>
      <dgm:t>
        <a:bodyPr/>
        <a:lstStyle/>
        <a:p>
          <a:endParaRPr lang="en-US"/>
        </a:p>
      </dgm:t>
    </dgm:pt>
    <dgm:pt modelId="{2EB9F532-7FAF-49E4-8AA6-2D332482CEAF}" type="pres">
      <dgm:prSet presAssocID="{0022B1DC-833C-497B-8D47-4005A8E76479}" presName="childText" presStyleLbl="revTx" presStyleIdx="0" presStyleCnt="2">
        <dgm:presLayoutVars>
          <dgm:bulletEnabled val="1"/>
        </dgm:presLayoutVars>
      </dgm:prSet>
      <dgm:spPr/>
      <dgm:t>
        <a:bodyPr/>
        <a:lstStyle/>
        <a:p>
          <a:endParaRPr lang="en-US"/>
        </a:p>
      </dgm:t>
    </dgm:pt>
    <dgm:pt modelId="{E82C7251-25E2-4262-A4E0-FE367CC8F6B4}" type="pres">
      <dgm:prSet presAssocID="{832FDD1B-4059-45A1-BDC3-C4642B94E993}" presName="parentText" presStyleLbl="node1" presStyleIdx="1" presStyleCnt="2" custScaleY="80483">
        <dgm:presLayoutVars>
          <dgm:chMax val="0"/>
          <dgm:bulletEnabled val="1"/>
        </dgm:presLayoutVars>
      </dgm:prSet>
      <dgm:spPr/>
      <dgm:t>
        <a:bodyPr/>
        <a:lstStyle/>
        <a:p>
          <a:endParaRPr lang="en-US"/>
        </a:p>
      </dgm:t>
    </dgm:pt>
    <dgm:pt modelId="{00E852DA-CB4C-4ABA-B315-C0E1BD3C4BCE}" type="pres">
      <dgm:prSet presAssocID="{832FDD1B-4059-45A1-BDC3-C4642B94E993}" presName="childText" presStyleLbl="revTx" presStyleIdx="1" presStyleCnt="2">
        <dgm:presLayoutVars>
          <dgm:bulletEnabled val="1"/>
        </dgm:presLayoutVars>
      </dgm:prSet>
      <dgm:spPr/>
      <dgm:t>
        <a:bodyPr/>
        <a:lstStyle/>
        <a:p>
          <a:endParaRPr lang="en-US"/>
        </a:p>
      </dgm:t>
    </dgm:pt>
  </dgm:ptLst>
  <dgm:cxnLst>
    <dgm:cxn modelId="{21A25D4E-292C-4397-8910-657FBC560AB1}" srcId="{2871D779-1492-49C5-A23D-9E09AB2B2AF4}" destId="{0022B1DC-833C-497B-8D47-4005A8E76479}" srcOrd="0" destOrd="0" parTransId="{67C973DA-E900-45F7-9C38-0C1D29CB3647}" sibTransId="{024DF021-3458-4C86-8BA6-FA68B6D6F1C1}"/>
    <dgm:cxn modelId="{81ED827D-D5FC-42A6-AE63-38F8B6F22FCC}" srcId="{0022B1DC-833C-497B-8D47-4005A8E76479}" destId="{74BC9C66-2B9E-4A25-8B47-ACF361583353}" srcOrd="0" destOrd="0" parTransId="{6190394C-5FAB-4E32-A028-5A7BABD3C9D4}" sibTransId="{7FEFBDF7-812B-4D17-92A6-88BC2FE6F5D9}"/>
    <dgm:cxn modelId="{90E7AF90-7961-4A50-BB4D-AA4EFB82BD7C}" srcId="{832FDD1B-4059-45A1-BDC3-C4642B94E993}" destId="{A7CD8886-D3EF-4345-94EB-77F35DD224CB}" srcOrd="0" destOrd="0" parTransId="{F46EBB9F-AC1C-452F-82F4-A398624BD6E0}" sibTransId="{E97722DF-3CB9-4C05-862A-19D2E8E70FA9}"/>
    <dgm:cxn modelId="{62CD2547-E683-494F-B12A-91B79A348FB6}" type="presOf" srcId="{A7CD8886-D3EF-4345-94EB-77F35DD224CB}" destId="{00E852DA-CB4C-4ABA-B315-C0E1BD3C4BCE}" srcOrd="0" destOrd="0" presId="urn:microsoft.com/office/officeart/2005/8/layout/vList2"/>
    <dgm:cxn modelId="{D7A607B8-58C8-4686-920F-5C93A0336EAC}" type="presOf" srcId="{176797C7-A1DB-4A9C-BDC8-19862C125422}" destId="{00E852DA-CB4C-4ABA-B315-C0E1BD3C4BCE}" srcOrd="0" destOrd="1" presId="urn:microsoft.com/office/officeart/2005/8/layout/vList2"/>
    <dgm:cxn modelId="{86C806E2-F26A-4378-B31D-BB652D4EE661}" type="presOf" srcId="{0022B1DC-833C-497B-8D47-4005A8E76479}" destId="{75A021D1-0D32-41D5-AD25-035B445DD72E}" srcOrd="0" destOrd="0" presId="urn:microsoft.com/office/officeart/2005/8/layout/vList2"/>
    <dgm:cxn modelId="{DC53BDE9-2B88-46D9-B998-C87218E71FA3}" type="presOf" srcId="{74BC9C66-2B9E-4A25-8B47-ACF361583353}" destId="{2EB9F532-7FAF-49E4-8AA6-2D332482CEAF}" srcOrd="0" destOrd="0" presId="urn:microsoft.com/office/officeart/2005/8/layout/vList2"/>
    <dgm:cxn modelId="{18FAC4F7-C7D8-4DDB-BA9E-E7AA169017C3}" type="presOf" srcId="{2871D779-1492-49C5-A23D-9E09AB2B2AF4}" destId="{2D854A24-F2BA-4DC2-A60D-E0B2BA31F4A3}" srcOrd="0" destOrd="0" presId="urn:microsoft.com/office/officeart/2005/8/layout/vList2"/>
    <dgm:cxn modelId="{5E8ABD11-64B2-4EF5-8C92-A7D86CEFB4C4}" srcId="{2871D779-1492-49C5-A23D-9E09AB2B2AF4}" destId="{832FDD1B-4059-45A1-BDC3-C4642B94E993}" srcOrd="1" destOrd="0" parTransId="{AF51D893-CFDE-4EE7-9C51-FAF557AAA0F3}" sibTransId="{AF5DA027-AD77-481A-818B-497D8665FD99}"/>
    <dgm:cxn modelId="{48CBA4BB-98DC-483B-ABD6-59EFBB131836}" srcId="{832FDD1B-4059-45A1-BDC3-C4642B94E993}" destId="{176797C7-A1DB-4A9C-BDC8-19862C125422}" srcOrd="1" destOrd="0" parTransId="{821C3907-FF92-46F6-8173-32D1AF133BDB}" sibTransId="{9398E546-0FAB-488F-B5BF-F0734B8E9D9D}"/>
    <dgm:cxn modelId="{4BABA7BF-1B2C-42D1-8BE0-0579B0DBCC44}" type="presOf" srcId="{832FDD1B-4059-45A1-BDC3-C4642B94E993}" destId="{E82C7251-25E2-4262-A4E0-FE367CC8F6B4}" srcOrd="0" destOrd="0" presId="urn:microsoft.com/office/officeart/2005/8/layout/vList2"/>
    <dgm:cxn modelId="{723E0656-3B11-4F06-993C-0F72C1E55FCA}" type="presParOf" srcId="{2D854A24-F2BA-4DC2-A60D-E0B2BA31F4A3}" destId="{75A021D1-0D32-41D5-AD25-035B445DD72E}" srcOrd="0" destOrd="0" presId="urn:microsoft.com/office/officeart/2005/8/layout/vList2"/>
    <dgm:cxn modelId="{A04A8A0C-89E6-4CCE-AFD7-9EF220E975A6}" type="presParOf" srcId="{2D854A24-F2BA-4DC2-A60D-E0B2BA31F4A3}" destId="{2EB9F532-7FAF-49E4-8AA6-2D332482CEAF}" srcOrd="1" destOrd="0" presId="urn:microsoft.com/office/officeart/2005/8/layout/vList2"/>
    <dgm:cxn modelId="{90704156-479F-479C-AD8E-A5ADD612BC15}" type="presParOf" srcId="{2D854A24-F2BA-4DC2-A60D-E0B2BA31F4A3}" destId="{E82C7251-25E2-4262-A4E0-FE367CC8F6B4}" srcOrd="2" destOrd="0" presId="urn:microsoft.com/office/officeart/2005/8/layout/vList2"/>
    <dgm:cxn modelId="{390C8632-215A-463B-9473-7D7B8E69129D}" type="presParOf" srcId="{2D854A24-F2BA-4DC2-A60D-E0B2BA31F4A3}" destId="{00E852DA-CB4C-4ABA-B315-C0E1BD3C4BC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71D779-1492-49C5-A23D-9E09AB2B2AF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22B1DC-833C-497B-8D47-4005A8E76479}">
      <dgm:prSet phldrT="[Text]" custT="1"/>
      <dgm:spPr>
        <a:scene3d>
          <a:camera prst="orthographicFront"/>
          <a:lightRig rig="threePt" dir="t"/>
        </a:scene3d>
        <a:sp3d>
          <a:bevelT prst="angle"/>
        </a:sp3d>
      </dgm:spPr>
      <dgm:t>
        <a:bodyPr anchor="ctr"/>
        <a:lstStyle/>
        <a:p>
          <a:r>
            <a:rPr lang="en-US" sz="2000" b="1" dirty="0" smtClean="0"/>
            <a:t>#3. </a:t>
          </a:r>
          <a:r>
            <a:rPr lang="en-US" sz="2000" b="1" i="1" dirty="0" smtClean="0"/>
            <a:t>“Is the moisture compensation you proposed automatic?”</a:t>
          </a:r>
        </a:p>
      </dgm:t>
    </dgm:pt>
    <dgm:pt modelId="{67C973DA-E900-45F7-9C38-0C1D29CB3647}" type="parTrans" cxnId="{21A25D4E-292C-4397-8910-657FBC560AB1}">
      <dgm:prSet/>
      <dgm:spPr/>
      <dgm:t>
        <a:bodyPr/>
        <a:lstStyle/>
        <a:p>
          <a:endParaRPr lang="en-US"/>
        </a:p>
      </dgm:t>
    </dgm:pt>
    <dgm:pt modelId="{024DF021-3458-4C86-8BA6-FA68B6D6F1C1}" type="sibTrans" cxnId="{21A25D4E-292C-4397-8910-657FBC560AB1}">
      <dgm:prSet/>
      <dgm:spPr/>
      <dgm:t>
        <a:bodyPr/>
        <a:lstStyle/>
        <a:p>
          <a:endParaRPr lang="en-US"/>
        </a:p>
      </dgm:t>
    </dgm:pt>
    <dgm:pt modelId="{74BC9C66-2B9E-4A25-8B47-ACF361583353}">
      <dgm:prSet phldrT="[Text]" custT="1"/>
      <dgm:spPr>
        <a:scene3d>
          <a:camera prst="orthographicFront"/>
          <a:lightRig rig="threePt" dir="t"/>
        </a:scene3d>
        <a:sp3d>
          <a:bevelT prst="angle"/>
        </a:sp3d>
      </dgm:spPr>
      <dgm:t>
        <a:bodyPr/>
        <a:lstStyle/>
        <a:p>
          <a:pPr>
            <a:lnSpc>
              <a:spcPct val="100000"/>
            </a:lnSpc>
          </a:pPr>
          <a:r>
            <a:rPr lang="en-US" sz="1800" dirty="0" smtClean="0"/>
            <a:t>“Yes. Per page 7 of our proposal: Includes Automatic computer batching capability and automatic moisture compensation with a slump meter readout.”</a:t>
          </a:r>
          <a:endParaRPr lang="en-US" sz="1800" dirty="0"/>
        </a:p>
      </dgm:t>
    </dgm:pt>
    <dgm:pt modelId="{6190394C-5FAB-4E32-A028-5A7BABD3C9D4}" type="parTrans" cxnId="{81ED827D-D5FC-42A6-AE63-38F8B6F22FCC}">
      <dgm:prSet/>
      <dgm:spPr/>
      <dgm:t>
        <a:bodyPr/>
        <a:lstStyle/>
        <a:p>
          <a:endParaRPr lang="en-US"/>
        </a:p>
      </dgm:t>
    </dgm:pt>
    <dgm:pt modelId="{7FEFBDF7-812B-4D17-92A6-88BC2FE6F5D9}" type="sibTrans" cxnId="{81ED827D-D5FC-42A6-AE63-38F8B6F22FCC}">
      <dgm:prSet/>
      <dgm:spPr/>
      <dgm:t>
        <a:bodyPr/>
        <a:lstStyle/>
        <a:p>
          <a:endParaRPr lang="en-US"/>
        </a:p>
      </dgm:t>
    </dgm:pt>
    <dgm:pt modelId="{832FDD1B-4059-45A1-BDC3-C4642B94E993}">
      <dgm:prSet phldrT="[Text]" custT="1"/>
      <dgm:spPr>
        <a:scene3d>
          <a:camera prst="orthographicFront"/>
          <a:lightRig rig="threePt" dir="t"/>
        </a:scene3d>
        <a:sp3d>
          <a:bevelT prst="angle"/>
        </a:sp3d>
      </dgm:spPr>
      <dgm:t>
        <a:bodyPr anchor="ctr"/>
        <a:lstStyle/>
        <a:p>
          <a:pPr marL="395288" indent="-395288"/>
          <a:r>
            <a:rPr lang="en-US" sz="2000" b="1" dirty="0" smtClean="0"/>
            <a:t>#4. </a:t>
          </a:r>
          <a:r>
            <a:rPr lang="en-US" sz="2000" b="1" i="1" dirty="0" smtClean="0"/>
            <a:t>“Did you provide safe ladders and/or stairs to access the requested parts of the plant?”</a:t>
          </a:r>
          <a:endParaRPr lang="en-US" sz="2000" b="1" i="1" dirty="0"/>
        </a:p>
      </dgm:t>
    </dgm:pt>
    <dgm:pt modelId="{AF51D893-CFDE-4EE7-9C51-FAF557AAA0F3}" type="parTrans" cxnId="{5E8ABD11-64B2-4EF5-8C92-A7D86CEFB4C4}">
      <dgm:prSet/>
      <dgm:spPr/>
      <dgm:t>
        <a:bodyPr/>
        <a:lstStyle/>
        <a:p>
          <a:endParaRPr lang="en-US"/>
        </a:p>
      </dgm:t>
    </dgm:pt>
    <dgm:pt modelId="{AF5DA027-AD77-481A-818B-497D8665FD99}" type="sibTrans" cxnId="{5E8ABD11-64B2-4EF5-8C92-A7D86CEFB4C4}">
      <dgm:prSet/>
      <dgm:spPr/>
      <dgm:t>
        <a:bodyPr/>
        <a:lstStyle/>
        <a:p>
          <a:endParaRPr lang="en-US"/>
        </a:p>
      </dgm:t>
    </dgm:pt>
    <dgm:pt modelId="{A7CD8886-D3EF-4345-94EB-77F35DD224CB}">
      <dgm:prSet phldrT="[Text]" custT="1"/>
      <dgm:spPr>
        <a:scene3d>
          <a:camera prst="orthographicFront"/>
          <a:lightRig rig="threePt" dir="t"/>
        </a:scene3d>
        <a:sp3d>
          <a:bevelT prst="angle"/>
        </a:sp3d>
      </dgm:spPr>
      <dgm:t>
        <a:bodyPr/>
        <a:lstStyle/>
        <a:p>
          <a:pPr>
            <a:lnSpc>
              <a:spcPct val="100000"/>
            </a:lnSpc>
          </a:pPr>
          <a:r>
            <a:rPr lang="en-US" sz="1800" dirty="0" smtClean="0"/>
            <a:t>“Yes. Per [agency] specifications, Personnel Access to all plant components (safety Ladders) are included.”</a:t>
          </a:r>
          <a:endParaRPr lang="en-US" sz="1800" dirty="0"/>
        </a:p>
      </dgm:t>
    </dgm:pt>
    <dgm:pt modelId="{F46EBB9F-AC1C-452F-82F4-A398624BD6E0}" type="parTrans" cxnId="{90E7AF90-7961-4A50-BB4D-AA4EFB82BD7C}">
      <dgm:prSet/>
      <dgm:spPr/>
      <dgm:t>
        <a:bodyPr/>
        <a:lstStyle/>
        <a:p>
          <a:endParaRPr lang="en-US"/>
        </a:p>
      </dgm:t>
    </dgm:pt>
    <dgm:pt modelId="{E97722DF-3CB9-4C05-862A-19D2E8E70FA9}" type="sibTrans" cxnId="{90E7AF90-7961-4A50-BB4D-AA4EFB82BD7C}">
      <dgm:prSet/>
      <dgm:spPr/>
      <dgm:t>
        <a:bodyPr/>
        <a:lstStyle/>
        <a:p>
          <a:endParaRPr lang="en-US"/>
        </a:p>
      </dgm:t>
    </dgm:pt>
    <dgm:pt modelId="{9CC16AF4-68D9-463C-A927-BEE1EB8F808C}">
      <dgm:prSet custT="1"/>
      <dgm:spPr>
        <a:scene3d>
          <a:camera prst="orthographicFront"/>
          <a:lightRig rig="threePt" dir="t"/>
        </a:scene3d>
        <a:sp3d>
          <a:bevelT prst="angle"/>
        </a:sp3d>
      </dgm:spPr>
      <dgm:t>
        <a:bodyPr/>
        <a:lstStyle/>
        <a:p>
          <a:r>
            <a:rPr lang="en-US" sz="1800" b="1" dirty="0" smtClean="0">
              <a:solidFill>
                <a:srgbClr val="FF0000"/>
              </a:solidFill>
            </a:rPr>
            <a:t>Discussions</a:t>
          </a:r>
          <a:r>
            <a:rPr lang="en-US" sz="1800" dirty="0" smtClean="0"/>
            <a:t> – references no portion of proposal and no evidence in record that proposal previously met the access requirement.</a:t>
          </a:r>
        </a:p>
      </dgm:t>
    </dgm:pt>
    <dgm:pt modelId="{958A7572-F58D-4B68-8F92-4B11E1ACAE7A}" type="parTrans" cxnId="{647A8A2D-1E39-4938-956D-49E44752081E}">
      <dgm:prSet/>
      <dgm:spPr/>
      <dgm:t>
        <a:bodyPr/>
        <a:lstStyle/>
        <a:p>
          <a:endParaRPr lang="en-US"/>
        </a:p>
      </dgm:t>
    </dgm:pt>
    <dgm:pt modelId="{59B9C16E-086D-4610-923C-393EEC7B6839}" type="sibTrans" cxnId="{647A8A2D-1E39-4938-956D-49E44752081E}">
      <dgm:prSet/>
      <dgm:spPr/>
      <dgm:t>
        <a:bodyPr/>
        <a:lstStyle/>
        <a:p>
          <a:endParaRPr lang="en-US"/>
        </a:p>
      </dgm:t>
    </dgm:pt>
    <dgm:pt modelId="{2D854A24-F2BA-4DC2-A60D-E0B2BA31F4A3}" type="pres">
      <dgm:prSet presAssocID="{2871D779-1492-49C5-A23D-9E09AB2B2AF4}" presName="linear" presStyleCnt="0">
        <dgm:presLayoutVars>
          <dgm:animLvl val="lvl"/>
          <dgm:resizeHandles val="exact"/>
        </dgm:presLayoutVars>
      </dgm:prSet>
      <dgm:spPr/>
      <dgm:t>
        <a:bodyPr/>
        <a:lstStyle/>
        <a:p>
          <a:endParaRPr lang="en-US"/>
        </a:p>
      </dgm:t>
    </dgm:pt>
    <dgm:pt modelId="{75A021D1-0D32-41D5-AD25-035B445DD72E}" type="pres">
      <dgm:prSet presAssocID="{0022B1DC-833C-497B-8D47-4005A8E76479}" presName="parentText" presStyleLbl="node1" presStyleIdx="0" presStyleCnt="2" custScaleY="80483">
        <dgm:presLayoutVars>
          <dgm:chMax val="0"/>
          <dgm:bulletEnabled val="1"/>
        </dgm:presLayoutVars>
      </dgm:prSet>
      <dgm:spPr/>
      <dgm:t>
        <a:bodyPr/>
        <a:lstStyle/>
        <a:p>
          <a:endParaRPr lang="en-US"/>
        </a:p>
      </dgm:t>
    </dgm:pt>
    <dgm:pt modelId="{2EB9F532-7FAF-49E4-8AA6-2D332482CEAF}" type="pres">
      <dgm:prSet presAssocID="{0022B1DC-833C-497B-8D47-4005A8E76479}" presName="childText" presStyleLbl="revTx" presStyleIdx="0" presStyleCnt="2">
        <dgm:presLayoutVars>
          <dgm:bulletEnabled val="1"/>
        </dgm:presLayoutVars>
      </dgm:prSet>
      <dgm:spPr/>
      <dgm:t>
        <a:bodyPr/>
        <a:lstStyle/>
        <a:p>
          <a:endParaRPr lang="en-US"/>
        </a:p>
      </dgm:t>
    </dgm:pt>
    <dgm:pt modelId="{E82C7251-25E2-4262-A4E0-FE367CC8F6B4}" type="pres">
      <dgm:prSet presAssocID="{832FDD1B-4059-45A1-BDC3-C4642B94E993}" presName="parentText" presStyleLbl="node1" presStyleIdx="1" presStyleCnt="2" custScaleY="80483">
        <dgm:presLayoutVars>
          <dgm:chMax val="0"/>
          <dgm:bulletEnabled val="1"/>
        </dgm:presLayoutVars>
      </dgm:prSet>
      <dgm:spPr/>
      <dgm:t>
        <a:bodyPr/>
        <a:lstStyle/>
        <a:p>
          <a:endParaRPr lang="en-US"/>
        </a:p>
      </dgm:t>
    </dgm:pt>
    <dgm:pt modelId="{00E852DA-CB4C-4ABA-B315-C0E1BD3C4BCE}" type="pres">
      <dgm:prSet presAssocID="{832FDD1B-4059-45A1-BDC3-C4642B94E993}" presName="childText" presStyleLbl="revTx" presStyleIdx="1" presStyleCnt="2">
        <dgm:presLayoutVars>
          <dgm:bulletEnabled val="1"/>
        </dgm:presLayoutVars>
      </dgm:prSet>
      <dgm:spPr/>
      <dgm:t>
        <a:bodyPr/>
        <a:lstStyle/>
        <a:p>
          <a:endParaRPr lang="en-US"/>
        </a:p>
      </dgm:t>
    </dgm:pt>
  </dgm:ptLst>
  <dgm:cxnLst>
    <dgm:cxn modelId="{21A25D4E-292C-4397-8910-657FBC560AB1}" srcId="{2871D779-1492-49C5-A23D-9E09AB2B2AF4}" destId="{0022B1DC-833C-497B-8D47-4005A8E76479}" srcOrd="0" destOrd="0" parTransId="{67C973DA-E900-45F7-9C38-0C1D29CB3647}" sibTransId="{024DF021-3458-4C86-8BA6-FA68B6D6F1C1}"/>
    <dgm:cxn modelId="{81ED827D-D5FC-42A6-AE63-38F8B6F22FCC}" srcId="{0022B1DC-833C-497B-8D47-4005A8E76479}" destId="{74BC9C66-2B9E-4A25-8B47-ACF361583353}" srcOrd="0" destOrd="0" parTransId="{6190394C-5FAB-4E32-A028-5A7BABD3C9D4}" sibTransId="{7FEFBDF7-812B-4D17-92A6-88BC2FE6F5D9}"/>
    <dgm:cxn modelId="{A3878DA6-F1C5-4FC1-9C6E-5B9964FE25D4}" type="presOf" srcId="{0022B1DC-833C-497B-8D47-4005A8E76479}" destId="{75A021D1-0D32-41D5-AD25-035B445DD72E}" srcOrd="0" destOrd="0" presId="urn:microsoft.com/office/officeart/2005/8/layout/vList2"/>
    <dgm:cxn modelId="{90E7AF90-7961-4A50-BB4D-AA4EFB82BD7C}" srcId="{832FDD1B-4059-45A1-BDC3-C4642B94E993}" destId="{A7CD8886-D3EF-4345-94EB-77F35DD224CB}" srcOrd="0" destOrd="0" parTransId="{F46EBB9F-AC1C-452F-82F4-A398624BD6E0}" sibTransId="{E97722DF-3CB9-4C05-862A-19D2E8E70FA9}"/>
    <dgm:cxn modelId="{97711BBF-DA52-462D-9370-FCA3035B724D}" type="presOf" srcId="{74BC9C66-2B9E-4A25-8B47-ACF361583353}" destId="{2EB9F532-7FAF-49E4-8AA6-2D332482CEAF}" srcOrd="0" destOrd="0" presId="urn:microsoft.com/office/officeart/2005/8/layout/vList2"/>
    <dgm:cxn modelId="{489328E9-6369-41B2-AD2E-7F070D9DE10E}" type="presOf" srcId="{9CC16AF4-68D9-463C-A927-BEE1EB8F808C}" destId="{00E852DA-CB4C-4ABA-B315-C0E1BD3C4BCE}" srcOrd="0" destOrd="1" presId="urn:microsoft.com/office/officeart/2005/8/layout/vList2"/>
    <dgm:cxn modelId="{B90AC2AD-884F-4D20-8C89-67F03FBB624D}" type="presOf" srcId="{832FDD1B-4059-45A1-BDC3-C4642B94E993}" destId="{E82C7251-25E2-4262-A4E0-FE367CC8F6B4}" srcOrd="0" destOrd="0" presId="urn:microsoft.com/office/officeart/2005/8/layout/vList2"/>
    <dgm:cxn modelId="{5E8ABD11-64B2-4EF5-8C92-A7D86CEFB4C4}" srcId="{2871D779-1492-49C5-A23D-9E09AB2B2AF4}" destId="{832FDD1B-4059-45A1-BDC3-C4642B94E993}" srcOrd="1" destOrd="0" parTransId="{AF51D893-CFDE-4EE7-9C51-FAF557AAA0F3}" sibTransId="{AF5DA027-AD77-481A-818B-497D8665FD99}"/>
    <dgm:cxn modelId="{0633B63F-E575-4C09-B4FC-406D24055F7F}" type="presOf" srcId="{2871D779-1492-49C5-A23D-9E09AB2B2AF4}" destId="{2D854A24-F2BA-4DC2-A60D-E0B2BA31F4A3}" srcOrd="0" destOrd="0" presId="urn:microsoft.com/office/officeart/2005/8/layout/vList2"/>
    <dgm:cxn modelId="{647A8A2D-1E39-4938-956D-49E44752081E}" srcId="{832FDD1B-4059-45A1-BDC3-C4642B94E993}" destId="{9CC16AF4-68D9-463C-A927-BEE1EB8F808C}" srcOrd="1" destOrd="0" parTransId="{958A7572-F58D-4B68-8F92-4B11E1ACAE7A}" sibTransId="{59B9C16E-086D-4610-923C-393EEC7B6839}"/>
    <dgm:cxn modelId="{6A8B3009-BB94-4EF7-B22F-A4C1BD7C7295}" type="presOf" srcId="{A7CD8886-D3EF-4345-94EB-77F35DD224CB}" destId="{00E852DA-CB4C-4ABA-B315-C0E1BD3C4BCE}" srcOrd="0" destOrd="0" presId="urn:microsoft.com/office/officeart/2005/8/layout/vList2"/>
    <dgm:cxn modelId="{B37E9EB7-A2F5-4712-A868-F6A3EF6E3235}" type="presParOf" srcId="{2D854A24-F2BA-4DC2-A60D-E0B2BA31F4A3}" destId="{75A021D1-0D32-41D5-AD25-035B445DD72E}" srcOrd="0" destOrd="0" presId="urn:microsoft.com/office/officeart/2005/8/layout/vList2"/>
    <dgm:cxn modelId="{CB8CA8FF-0BEE-4199-97CB-30AC100995A5}" type="presParOf" srcId="{2D854A24-F2BA-4DC2-A60D-E0B2BA31F4A3}" destId="{2EB9F532-7FAF-49E4-8AA6-2D332482CEAF}" srcOrd="1" destOrd="0" presId="urn:microsoft.com/office/officeart/2005/8/layout/vList2"/>
    <dgm:cxn modelId="{CB4ABC7F-1347-49A5-BE8C-B5716ACDF8BB}" type="presParOf" srcId="{2D854A24-F2BA-4DC2-A60D-E0B2BA31F4A3}" destId="{E82C7251-25E2-4262-A4E0-FE367CC8F6B4}" srcOrd="2" destOrd="0" presId="urn:microsoft.com/office/officeart/2005/8/layout/vList2"/>
    <dgm:cxn modelId="{AF23603F-4FE2-400E-B939-F28837A88BC2}" type="presParOf" srcId="{2D854A24-F2BA-4DC2-A60D-E0B2BA31F4A3}" destId="{00E852DA-CB4C-4ABA-B315-C0E1BD3C4BCE}"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33C2B80-B525-43A5-B35B-3E288F20C4E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E1BF883-4BD5-4A60-BEE8-7E4F491632E6}">
      <dgm:prSet phldrT="[Text]" custT="1"/>
      <dgm:spPr>
        <a:scene3d>
          <a:camera prst="orthographicFront"/>
          <a:lightRig rig="threePt" dir="t"/>
        </a:scene3d>
        <a:sp3d>
          <a:bevelT/>
        </a:sp3d>
      </dgm:spPr>
      <dgm:t>
        <a:bodyPr/>
        <a:lstStyle/>
        <a:p>
          <a:r>
            <a:rPr lang="en-US" sz="2400" b="1" dirty="0" smtClean="0"/>
            <a:t>Discussions</a:t>
          </a:r>
          <a:endParaRPr lang="en-US" sz="2400" b="1" dirty="0"/>
        </a:p>
      </dgm:t>
    </dgm:pt>
    <dgm:pt modelId="{0A4D3BD9-5F41-4C2E-9924-5C5DDE9BEA7C}" type="parTrans" cxnId="{10AB1190-CC81-4351-B65D-0E88BC2C1205}">
      <dgm:prSet/>
      <dgm:spPr/>
      <dgm:t>
        <a:bodyPr/>
        <a:lstStyle/>
        <a:p>
          <a:endParaRPr lang="en-US"/>
        </a:p>
      </dgm:t>
    </dgm:pt>
    <dgm:pt modelId="{7B5656DE-0156-4C61-85AC-3D3A695920A4}" type="sibTrans" cxnId="{10AB1190-CC81-4351-B65D-0E88BC2C1205}">
      <dgm:prSet/>
      <dgm:spPr/>
      <dgm:t>
        <a:bodyPr/>
        <a:lstStyle/>
        <a:p>
          <a:endParaRPr lang="en-US"/>
        </a:p>
      </dgm:t>
    </dgm:pt>
    <dgm:pt modelId="{083102E5-BDE1-4CD1-AF9A-C016E258193A}">
      <dgm:prSet phldrT="[Text]"/>
      <dgm:spPr>
        <a:scene3d>
          <a:camera prst="orthographicFront"/>
          <a:lightRig rig="threePt" dir="t"/>
        </a:scene3d>
        <a:sp3d>
          <a:bevelT/>
        </a:sp3d>
      </dgm:spPr>
      <dgm:t>
        <a:bodyPr/>
        <a:lstStyle/>
        <a:p>
          <a:r>
            <a:rPr lang="en-US" dirty="0" smtClean="0"/>
            <a:t>Substitution of resumes for key personnel.  </a:t>
          </a:r>
          <a:r>
            <a:rPr lang="en-US" i="1" dirty="0" smtClean="0"/>
            <a:t>Univ. of S.C.,</a:t>
          </a:r>
          <a:r>
            <a:rPr lang="en-US" dirty="0" smtClean="0"/>
            <a:t> B-240208, 90-2 CPD ¶ 249 (Sept. 21, 1990). </a:t>
          </a:r>
          <a:endParaRPr lang="en-US" dirty="0"/>
        </a:p>
      </dgm:t>
    </dgm:pt>
    <dgm:pt modelId="{E2A830F4-F854-4F78-962D-25064D07CE1A}" type="parTrans" cxnId="{2B893191-8722-47D6-97E2-467FC53D2B43}">
      <dgm:prSet/>
      <dgm:spPr/>
      <dgm:t>
        <a:bodyPr/>
        <a:lstStyle/>
        <a:p>
          <a:endParaRPr lang="en-US"/>
        </a:p>
      </dgm:t>
    </dgm:pt>
    <dgm:pt modelId="{2CA5319D-D98B-40E9-9663-45D275445C4E}" type="sibTrans" cxnId="{2B893191-8722-47D6-97E2-467FC53D2B43}">
      <dgm:prSet/>
      <dgm:spPr/>
      <dgm:t>
        <a:bodyPr/>
        <a:lstStyle/>
        <a:p>
          <a:endParaRPr lang="en-US"/>
        </a:p>
      </dgm:t>
    </dgm:pt>
    <dgm:pt modelId="{6E000F07-258E-4327-908E-5BBC5A9AEA1C}">
      <dgm:prSet phldrT="[Text]" custT="1"/>
      <dgm:spPr>
        <a:scene3d>
          <a:camera prst="orthographicFront"/>
          <a:lightRig rig="threePt" dir="t"/>
        </a:scene3d>
        <a:sp3d>
          <a:bevelT/>
        </a:sp3d>
      </dgm:spPr>
      <dgm:t>
        <a:bodyPr/>
        <a:lstStyle/>
        <a:p>
          <a:r>
            <a:rPr lang="en-US" sz="2400" b="1" dirty="0" smtClean="0"/>
            <a:t>NOT Discussions</a:t>
          </a:r>
          <a:endParaRPr lang="en-US" sz="2400" b="1" dirty="0"/>
        </a:p>
      </dgm:t>
    </dgm:pt>
    <dgm:pt modelId="{DF77115A-C240-45D5-98AD-59A38D0A0560}" type="parTrans" cxnId="{9A3B8B1F-67EE-481B-AC13-0D2F748F2E21}">
      <dgm:prSet/>
      <dgm:spPr/>
      <dgm:t>
        <a:bodyPr/>
        <a:lstStyle/>
        <a:p>
          <a:endParaRPr lang="en-US"/>
        </a:p>
      </dgm:t>
    </dgm:pt>
    <dgm:pt modelId="{9CF86144-E4F0-4AC1-9B7A-2A7A8D2246A4}" type="sibTrans" cxnId="{9A3B8B1F-67EE-481B-AC13-0D2F748F2E21}">
      <dgm:prSet/>
      <dgm:spPr/>
      <dgm:t>
        <a:bodyPr/>
        <a:lstStyle/>
        <a:p>
          <a:endParaRPr lang="en-US"/>
        </a:p>
      </dgm:t>
    </dgm:pt>
    <dgm:pt modelId="{3991BC2D-0D82-4051-90A1-92E1C97DD638}">
      <dgm:prSet phldrT="[Text]"/>
      <dgm:spPr>
        <a:scene3d>
          <a:camera prst="orthographicFront"/>
          <a:lightRig rig="threePt" dir="t"/>
        </a:scene3d>
        <a:sp3d>
          <a:bevelT/>
        </a:sp3d>
      </dgm:spPr>
      <dgm:t>
        <a:bodyPr/>
        <a:lstStyle/>
        <a:p>
          <a:r>
            <a:rPr lang="en-US" dirty="0" smtClean="0"/>
            <a:t>Inquiry as to whether figures in a proposal were stated on an annual or monthly basis that did not provide the </a:t>
          </a:r>
          <a:r>
            <a:rPr lang="en-US" dirty="0" err="1" smtClean="0"/>
            <a:t>offeror</a:t>
          </a:r>
          <a:r>
            <a:rPr lang="en-US" dirty="0" smtClean="0"/>
            <a:t> an opportunity to alter its proposal.  </a:t>
          </a:r>
          <a:r>
            <a:rPr lang="en-US" i="1" dirty="0" smtClean="0"/>
            <a:t>Int’l Res. Recovery, Inc., v. United States</a:t>
          </a:r>
          <a:r>
            <a:rPr lang="en-US" dirty="0" smtClean="0"/>
            <a:t>, 64 </a:t>
          </a:r>
          <a:r>
            <a:rPr lang="en-US" dirty="0" err="1" smtClean="0"/>
            <a:t>Fed.Cl</a:t>
          </a:r>
          <a:r>
            <a:rPr lang="en-US" dirty="0" smtClean="0"/>
            <a:t>. 150 (2005). </a:t>
          </a:r>
          <a:endParaRPr lang="en-US" dirty="0"/>
        </a:p>
      </dgm:t>
    </dgm:pt>
    <dgm:pt modelId="{E8AD24FA-DFB6-40E4-ACE8-31A5E6CBED5D}" type="parTrans" cxnId="{4A7CA554-99FC-458A-893A-055B559E3771}">
      <dgm:prSet/>
      <dgm:spPr/>
      <dgm:t>
        <a:bodyPr/>
        <a:lstStyle/>
        <a:p>
          <a:endParaRPr lang="en-US"/>
        </a:p>
      </dgm:t>
    </dgm:pt>
    <dgm:pt modelId="{603DCF5D-1A3F-46B2-9790-B2CF5B9B0FA7}" type="sibTrans" cxnId="{4A7CA554-99FC-458A-893A-055B559E3771}">
      <dgm:prSet/>
      <dgm:spPr/>
      <dgm:t>
        <a:bodyPr/>
        <a:lstStyle/>
        <a:p>
          <a:endParaRPr lang="en-US"/>
        </a:p>
      </dgm:t>
    </dgm:pt>
    <dgm:pt modelId="{4117CA07-2C6F-437B-B967-0F7F360258EB}">
      <dgm:prSet/>
      <dgm:spPr>
        <a:scene3d>
          <a:camera prst="orthographicFront"/>
          <a:lightRig rig="threePt" dir="t"/>
        </a:scene3d>
        <a:sp3d>
          <a:bevelT/>
        </a:sp3d>
      </dgm:spPr>
      <dgm:t>
        <a:bodyPr/>
        <a:lstStyle/>
        <a:p>
          <a:r>
            <a:rPr lang="en-US" smtClean="0"/>
            <a:t>Allowing an offeror to explain a warranty provision (material solicitation term) that resulted in a revision of its proposal. </a:t>
          </a:r>
          <a:r>
            <a:rPr lang="en-US" i="1" smtClean="0"/>
            <a:t>Cylink Corp., </a:t>
          </a:r>
          <a:r>
            <a:rPr lang="en-US" smtClean="0"/>
            <a:t>B-242304, 91-1 CPD ¶ 384 (Apr. 18, 1991).</a:t>
          </a:r>
          <a:endParaRPr lang="en-US" dirty="0"/>
        </a:p>
      </dgm:t>
    </dgm:pt>
    <dgm:pt modelId="{552486DC-FA15-4004-8D9E-CA8398EDD174}" type="parTrans" cxnId="{F199BEF7-CF27-4533-AA33-5A9BBDCA2AA1}">
      <dgm:prSet/>
      <dgm:spPr/>
      <dgm:t>
        <a:bodyPr/>
        <a:lstStyle/>
        <a:p>
          <a:endParaRPr lang="en-US"/>
        </a:p>
      </dgm:t>
    </dgm:pt>
    <dgm:pt modelId="{7066736E-ADCC-40A2-9419-52F89B57549A}" type="sibTrans" cxnId="{F199BEF7-CF27-4533-AA33-5A9BBDCA2AA1}">
      <dgm:prSet/>
      <dgm:spPr/>
      <dgm:t>
        <a:bodyPr/>
        <a:lstStyle/>
        <a:p>
          <a:endParaRPr lang="en-US"/>
        </a:p>
      </dgm:t>
    </dgm:pt>
    <dgm:pt modelId="{540CCB1F-D98A-4D60-A797-E9E4FB3F845E}">
      <dgm:prSet/>
      <dgm:spPr>
        <a:scene3d>
          <a:camera prst="orthographicFront"/>
          <a:lightRig rig="threePt" dir="t"/>
        </a:scene3d>
        <a:sp3d>
          <a:bevelT/>
        </a:sp3d>
      </dgm:spPr>
      <dgm:t>
        <a:bodyPr/>
        <a:lstStyle/>
        <a:p>
          <a:r>
            <a:rPr lang="en-US" smtClean="0"/>
            <a:t>Responsibility inquiries. </a:t>
          </a:r>
          <a:r>
            <a:rPr lang="en-US" i="1" smtClean="0"/>
            <a:t>Gen. Dynamics— Ordnance &amp; Tactical Sys., </a:t>
          </a:r>
          <a:r>
            <a:rPr lang="en-US" smtClean="0"/>
            <a:t>B-295987, B-295987.2, 2005 CPD ¶ 11 (May 20, 2005). </a:t>
          </a:r>
          <a:endParaRPr lang="en-US" dirty="0"/>
        </a:p>
      </dgm:t>
    </dgm:pt>
    <dgm:pt modelId="{DE5F23AF-193A-416F-B030-76FB799DC66C}" type="parTrans" cxnId="{AEC6B455-5226-4066-A32A-07325DE2D767}">
      <dgm:prSet/>
      <dgm:spPr/>
      <dgm:t>
        <a:bodyPr/>
        <a:lstStyle/>
        <a:p>
          <a:endParaRPr lang="en-US"/>
        </a:p>
      </dgm:t>
    </dgm:pt>
    <dgm:pt modelId="{0E1CD079-6501-415C-B9C2-5E0DE9BE4A4F}" type="sibTrans" cxnId="{AEC6B455-5226-4066-A32A-07325DE2D767}">
      <dgm:prSet/>
      <dgm:spPr/>
      <dgm:t>
        <a:bodyPr/>
        <a:lstStyle/>
        <a:p>
          <a:endParaRPr lang="en-US"/>
        </a:p>
      </dgm:t>
    </dgm:pt>
    <dgm:pt modelId="{D1050531-20D3-4CB6-A2FC-CA47F9733067}" type="pres">
      <dgm:prSet presAssocID="{E33C2B80-B525-43A5-B35B-3E288F20C4E3}" presName="Name0" presStyleCnt="0">
        <dgm:presLayoutVars>
          <dgm:dir/>
          <dgm:animLvl val="lvl"/>
          <dgm:resizeHandles val="exact"/>
        </dgm:presLayoutVars>
      </dgm:prSet>
      <dgm:spPr/>
      <dgm:t>
        <a:bodyPr/>
        <a:lstStyle/>
        <a:p>
          <a:endParaRPr lang="en-US"/>
        </a:p>
      </dgm:t>
    </dgm:pt>
    <dgm:pt modelId="{C4653D32-04CA-4DE0-88FC-84F764C15242}" type="pres">
      <dgm:prSet presAssocID="{1E1BF883-4BD5-4A60-BEE8-7E4F491632E6}" presName="composite" presStyleCnt="0"/>
      <dgm:spPr>
        <a:scene3d>
          <a:camera prst="orthographicFront"/>
          <a:lightRig rig="threePt" dir="t"/>
        </a:scene3d>
        <a:sp3d>
          <a:bevelT/>
        </a:sp3d>
      </dgm:spPr>
    </dgm:pt>
    <dgm:pt modelId="{7813F770-C4DA-4D8B-B40C-FF5610945572}" type="pres">
      <dgm:prSet presAssocID="{1E1BF883-4BD5-4A60-BEE8-7E4F491632E6}" presName="parTx" presStyleLbl="alignNode1" presStyleIdx="0" presStyleCnt="2">
        <dgm:presLayoutVars>
          <dgm:chMax val="0"/>
          <dgm:chPref val="0"/>
          <dgm:bulletEnabled val="1"/>
        </dgm:presLayoutVars>
      </dgm:prSet>
      <dgm:spPr/>
      <dgm:t>
        <a:bodyPr/>
        <a:lstStyle/>
        <a:p>
          <a:endParaRPr lang="en-US"/>
        </a:p>
      </dgm:t>
    </dgm:pt>
    <dgm:pt modelId="{26714807-D738-48F6-8637-9E7BE57EC561}" type="pres">
      <dgm:prSet presAssocID="{1E1BF883-4BD5-4A60-BEE8-7E4F491632E6}" presName="desTx" presStyleLbl="alignAccFollowNode1" presStyleIdx="0" presStyleCnt="2">
        <dgm:presLayoutVars>
          <dgm:bulletEnabled val="1"/>
        </dgm:presLayoutVars>
      </dgm:prSet>
      <dgm:spPr/>
      <dgm:t>
        <a:bodyPr/>
        <a:lstStyle/>
        <a:p>
          <a:endParaRPr lang="en-US"/>
        </a:p>
      </dgm:t>
    </dgm:pt>
    <dgm:pt modelId="{EF3BE236-4266-4314-BC05-C2C67EFBD3E5}" type="pres">
      <dgm:prSet presAssocID="{7B5656DE-0156-4C61-85AC-3D3A695920A4}" presName="space" presStyleCnt="0"/>
      <dgm:spPr>
        <a:scene3d>
          <a:camera prst="orthographicFront"/>
          <a:lightRig rig="threePt" dir="t"/>
        </a:scene3d>
        <a:sp3d>
          <a:bevelT/>
        </a:sp3d>
      </dgm:spPr>
    </dgm:pt>
    <dgm:pt modelId="{C25BB249-EF46-4D0E-8D2E-B389928A54E0}" type="pres">
      <dgm:prSet presAssocID="{6E000F07-258E-4327-908E-5BBC5A9AEA1C}" presName="composite" presStyleCnt="0"/>
      <dgm:spPr>
        <a:scene3d>
          <a:camera prst="orthographicFront"/>
          <a:lightRig rig="threePt" dir="t"/>
        </a:scene3d>
        <a:sp3d>
          <a:bevelT/>
        </a:sp3d>
      </dgm:spPr>
    </dgm:pt>
    <dgm:pt modelId="{5888399F-C6A7-4FC4-A144-DF2D9A468CF9}" type="pres">
      <dgm:prSet presAssocID="{6E000F07-258E-4327-908E-5BBC5A9AEA1C}" presName="parTx" presStyleLbl="alignNode1" presStyleIdx="1" presStyleCnt="2">
        <dgm:presLayoutVars>
          <dgm:chMax val="0"/>
          <dgm:chPref val="0"/>
          <dgm:bulletEnabled val="1"/>
        </dgm:presLayoutVars>
      </dgm:prSet>
      <dgm:spPr/>
      <dgm:t>
        <a:bodyPr/>
        <a:lstStyle/>
        <a:p>
          <a:endParaRPr lang="en-US"/>
        </a:p>
      </dgm:t>
    </dgm:pt>
    <dgm:pt modelId="{24049F58-3835-41B5-B8D1-4F2691AF73CD}" type="pres">
      <dgm:prSet presAssocID="{6E000F07-258E-4327-908E-5BBC5A9AEA1C}" presName="desTx" presStyleLbl="alignAccFollowNode1" presStyleIdx="1" presStyleCnt="2">
        <dgm:presLayoutVars>
          <dgm:bulletEnabled val="1"/>
        </dgm:presLayoutVars>
      </dgm:prSet>
      <dgm:spPr/>
      <dgm:t>
        <a:bodyPr/>
        <a:lstStyle/>
        <a:p>
          <a:endParaRPr lang="en-US"/>
        </a:p>
      </dgm:t>
    </dgm:pt>
  </dgm:ptLst>
  <dgm:cxnLst>
    <dgm:cxn modelId="{4A7CA554-99FC-458A-893A-055B559E3771}" srcId="{6E000F07-258E-4327-908E-5BBC5A9AEA1C}" destId="{3991BC2D-0D82-4051-90A1-92E1C97DD638}" srcOrd="0" destOrd="0" parTransId="{E8AD24FA-DFB6-40E4-ACE8-31A5E6CBED5D}" sibTransId="{603DCF5D-1A3F-46B2-9790-B2CF5B9B0FA7}"/>
    <dgm:cxn modelId="{9A3B8B1F-67EE-481B-AC13-0D2F748F2E21}" srcId="{E33C2B80-B525-43A5-B35B-3E288F20C4E3}" destId="{6E000F07-258E-4327-908E-5BBC5A9AEA1C}" srcOrd="1" destOrd="0" parTransId="{DF77115A-C240-45D5-98AD-59A38D0A0560}" sibTransId="{9CF86144-E4F0-4AC1-9B7A-2A7A8D2246A4}"/>
    <dgm:cxn modelId="{922D0CA0-2D49-4419-A1E6-FC757D552E96}" type="presOf" srcId="{6E000F07-258E-4327-908E-5BBC5A9AEA1C}" destId="{5888399F-C6A7-4FC4-A144-DF2D9A468CF9}" srcOrd="0" destOrd="0" presId="urn:microsoft.com/office/officeart/2005/8/layout/hList1"/>
    <dgm:cxn modelId="{198BE213-555D-48CA-9F6E-6DA423B30B9B}" type="presOf" srcId="{3991BC2D-0D82-4051-90A1-92E1C97DD638}" destId="{24049F58-3835-41B5-B8D1-4F2691AF73CD}" srcOrd="0" destOrd="0" presId="urn:microsoft.com/office/officeart/2005/8/layout/hList1"/>
    <dgm:cxn modelId="{28112B07-C385-4138-96D2-BCA639AC16E5}" type="presOf" srcId="{083102E5-BDE1-4CD1-AF9A-C016E258193A}" destId="{26714807-D738-48F6-8637-9E7BE57EC561}" srcOrd="0" destOrd="0" presId="urn:microsoft.com/office/officeart/2005/8/layout/hList1"/>
    <dgm:cxn modelId="{F199BEF7-CF27-4533-AA33-5A9BBDCA2AA1}" srcId="{1E1BF883-4BD5-4A60-BEE8-7E4F491632E6}" destId="{4117CA07-2C6F-437B-B967-0F7F360258EB}" srcOrd="1" destOrd="0" parTransId="{552486DC-FA15-4004-8D9E-CA8398EDD174}" sibTransId="{7066736E-ADCC-40A2-9419-52F89B57549A}"/>
    <dgm:cxn modelId="{53715437-33BA-4B1C-90CF-7258C7235F5A}" type="presOf" srcId="{E33C2B80-B525-43A5-B35B-3E288F20C4E3}" destId="{D1050531-20D3-4CB6-A2FC-CA47F9733067}" srcOrd="0" destOrd="0" presId="urn:microsoft.com/office/officeart/2005/8/layout/hList1"/>
    <dgm:cxn modelId="{E3F7745B-ADFB-42B4-9EDE-785C7AA43F31}" type="presOf" srcId="{1E1BF883-4BD5-4A60-BEE8-7E4F491632E6}" destId="{7813F770-C4DA-4D8B-B40C-FF5610945572}" srcOrd="0" destOrd="0" presId="urn:microsoft.com/office/officeart/2005/8/layout/hList1"/>
    <dgm:cxn modelId="{10AB1190-CC81-4351-B65D-0E88BC2C1205}" srcId="{E33C2B80-B525-43A5-B35B-3E288F20C4E3}" destId="{1E1BF883-4BD5-4A60-BEE8-7E4F491632E6}" srcOrd="0" destOrd="0" parTransId="{0A4D3BD9-5F41-4C2E-9924-5C5DDE9BEA7C}" sibTransId="{7B5656DE-0156-4C61-85AC-3D3A695920A4}"/>
    <dgm:cxn modelId="{D7E47D85-1964-4A5D-BF53-FB42682414A8}" type="presOf" srcId="{4117CA07-2C6F-437B-B967-0F7F360258EB}" destId="{26714807-D738-48F6-8637-9E7BE57EC561}" srcOrd="0" destOrd="1" presId="urn:microsoft.com/office/officeart/2005/8/layout/hList1"/>
    <dgm:cxn modelId="{2F82FBD2-E13E-4C0E-B9C4-28C8067DF9BA}" type="presOf" srcId="{540CCB1F-D98A-4D60-A797-E9E4FB3F845E}" destId="{24049F58-3835-41B5-B8D1-4F2691AF73CD}" srcOrd="0" destOrd="1" presId="urn:microsoft.com/office/officeart/2005/8/layout/hList1"/>
    <dgm:cxn modelId="{AEC6B455-5226-4066-A32A-07325DE2D767}" srcId="{6E000F07-258E-4327-908E-5BBC5A9AEA1C}" destId="{540CCB1F-D98A-4D60-A797-E9E4FB3F845E}" srcOrd="1" destOrd="0" parTransId="{DE5F23AF-193A-416F-B030-76FB799DC66C}" sibTransId="{0E1CD079-6501-415C-B9C2-5E0DE9BE4A4F}"/>
    <dgm:cxn modelId="{2B893191-8722-47D6-97E2-467FC53D2B43}" srcId="{1E1BF883-4BD5-4A60-BEE8-7E4F491632E6}" destId="{083102E5-BDE1-4CD1-AF9A-C016E258193A}" srcOrd="0" destOrd="0" parTransId="{E2A830F4-F854-4F78-962D-25064D07CE1A}" sibTransId="{2CA5319D-D98B-40E9-9663-45D275445C4E}"/>
    <dgm:cxn modelId="{DA3965D5-26F4-4FEC-AE92-178837B17D05}" type="presParOf" srcId="{D1050531-20D3-4CB6-A2FC-CA47F9733067}" destId="{C4653D32-04CA-4DE0-88FC-84F764C15242}" srcOrd="0" destOrd="0" presId="urn:microsoft.com/office/officeart/2005/8/layout/hList1"/>
    <dgm:cxn modelId="{9B17A9C7-D806-4AC4-86D8-5ADC664B25B4}" type="presParOf" srcId="{C4653D32-04CA-4DE0-88FC-84F764C15242}" destId="{7813F770-C4DA-4D8B-B40C-FF5610945572}" srcOrd="0" destOrd="0" presId="urn:microsoft.com/office/officeart/2005/8/layout/hList1"/>
    <dgm:cxn modelId="{C7374BF4-6B67-481F-B966-D597C690198D}" type="presParOf" srcId="{C4653D32-04CA-4DE0-88FC-84F764C15242}" destId="{26714807-D738-48F6-8637-9E7BE57EC561}" srcOrd="1" destOrd="0" presId="urn:microsoft.com/office/officeart/2005/8/layout/hList1"/>
    <dgm:cxn modelId="{B85D9799-1D60-4886-B9E7-5B1F117896A8}" type="presParOf" srcId="{D1050531-20D3-4CB6-A2FC-CA47F9733067}" destId="{EF3BE236-4266-4314-BC05-C2C67EFBD3E5}" srcOrd="1" destOrd="0" presId="urn:microsoft.com/office/officeart/2005/8/layout/hList1"/>
    <dgm:cxn modelId="{EF49062A-DF79-4AF9-8C79-6E5974E01991}" type="presParOf" srcId="{D1050531-20D3-4CB6-A2FC-CA47F9733067}" destId="{C25BB249-EF46-4D0E-8D2E-B389928A54E0}" srcOrd="2" destOrd="0" presId="urn:microsoft.com/office/officeart/2005/8/layout/hList1"/>
    <dgm:cxn modelId="{BBA4654F-35A1-4609-8726-A429593073D8}" type="presParOf" srcId="{C25BB249-EF46-4D0E-8D2E-B389928A54E0}" destId="{5888399F-C6A7-4FC4-A144-DF2D9A468CF9}" srcOrd="0" destOrd="0" presId="urn:microsoft.com/office/officeart/2005/8/layout/hList1"/>
    <dgm:cxn modelId="{DE4E89C4-26E3-4967-B914-A0FC7AB0D308}" type="presParOf" srcId="{C25BB249-EF46-4D0E-8D2E-B389928A54E0}" destId="{24049F58-3835-41B5-B8D1-4F2691AF73C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957E38-61FD-4C3C-A600-F0E765C7299F}">
      <dsp:nvSpPr>
        <dsp:cNvPr id="0" name=""/>
        <dsp:cNvSpPr/>
      </dsp:nvSpPr>
      <dsp:spPr>
        <a:xfrm>
          <a:off x="0" y="690331"/>
          <a:ext cx="7630732" cy="2482190"/>
        </a:xfrm>
        <a:prstGeom prst="rect">
          <a:avLst/>
        </a:prstGeom>
        <a:solidFill>
          <a:srgbClr val="D0D8E8">
            <a:alpha val="90000"/>
          </a:srgbClr>
        </a:solidFill>
        <a:ln w="25400" cap="flat" cmpd="sng" algn="ctr">
          <a:solidFill>
            <a:schemeClr val="tx2"/>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dsp:style>
      <dsp:txBody>
        <a:bodyPr spcFirstLastPara="0" vert="horz" wrap="square" lIns="592230" tIns="437388" rIns="592230"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latin typeface="Franklin Gothic Book" pitchFamily="34" charset="0"/>
            </a:rPr>
            <a:t>Fails to comply with the FAR or other legal authority</a:t>
          </a:r>
          <a:endParaRPr lang="en-US" sz="2100" kern="1200" dirty="0"/>
        </a:p>
        <a:p>
          <a:pPr marL="228600" lvl="1" indent="-228600" algn="l" defTabSz="933450">
            <a:lnSpc>
              <a:spcPct val="90000"/>
            </a:lnSpc>
            <a:spcBef>
              <a:spcPct val="0"/>
            </a:spcBef>
            <a:spcAft>
              <a:spcPct val="15000"/>
            </a:spcAft>
            <a:buChar char="••"/>
          </a:pPr>
          <a:r>
            <a:rPr lang="en-US" sz="2100" kern="1200" dirty="0" smtClean="0">
              <a:latin typeface="Franklin Gothic Book" pitchFamily="34" charset="0"/>
            </a:rPr>
            <a:t>Fails to follow the solicitation </a:t>
          </a:r>
        </a:p>
        <a:p>
          <a:pPr marL="228600" lvl="1" indent="-228600" algn="l" defTabSz="933450">
            <a:lnSpc>
              <a:spcPct val="90000"/>
            </a:lnSpc>
            <a:spcBef>
              <a:spcPct val="0"/>
            </a:spcBef>
            <a:spcAft>
              <a:spcPct val="15000"/>
            </a:spcAft>
            <a:buChar char="••"/>
          </a:pPr>
          <a:r>
            <a:rPr lang="en-US" sz="2100" kern="1200" dirty="0" smtClean="0">
              <a:latin typeface="Franklin Gothic Book" pitchFamily="34" charset="0"/>
            </a:rPr>
            <a:t>Has no rational basis for an evaluation conclusion</a:t>
          </a:r>
        </a:p>
        <a:p>
          <a:pPr marL="228600" lvl="1" indent="-228600" algn="l" defTabSz="933450">
            <a:lnSpc>
              <a:spcPct val="90000"/>
            </a:lnSpc>
            <a:spcBef>
              <a:spcPct val="0"/>
            </a:spcBef>
            <a:spcAft>
              <a:spcPct val="15000"/>
            </a:spcAft>
            <a:buChar char="••"/>
          </a:pPr>
          <a:r>
            <a:rPr lang="en-US" sz="2100" kern="1200" dirty="0" smtClean="0">
              <a:latin typeface="Franklin Gothic Book" pitchFamily="34" charset="0"/>
            </a:rPr>
            <a:t>Fails to treat all offerors equally</a:t>
          </a:r>
        </a:p>
        <a:p>
          <a:pPr marL="228600" lvl="1" indent="-228600" algn="l" defTabSz="933450">
            <a:lnSpc>
              <a:spcPct val="90000"/>
            </a:lnSpc>
            <a:spcBef>
              <a:spcPct val="0"/>
            </a:spcBef>
            <a:spcAft>
              <a:spcPct val="15000"/>
            </a:spcAft>
            <a:buChar char="••"/>
          </a:pPr>
          <a:r>
            <a:rPr lang="en-US" sz="2100" kern="1200" dirty="0" smtClean="0">
              <a:latin typeface="Franklin Gothic Book" pitchFamily="34" charset="0"/>
            </a:rPr>
            <a:t>Fails to adequately document the procurement</a:t>
          </a:r>
        </a:p>
        <a:p>
          <a:pPr marL="228600" lvl="1" indent="-228600" algn="l" defTabSz="933450">
            <a:lnSpc>
              <a:spcPct val="90000"/>
            </a:lnSpc>
            <a:spcBef>
              <a:spcPct val="0"/>
            </a:spcBef>
            <a:spcAft>
              <a:spcPct val="15000"/>
            </a:spcAft>
            <a:buChar char="••"/>
          </a:pPr>
          <a:r>
            <a:rPr lang="en-US" sz="2100" kern="1200" dirty="0" smtClean="0">
              <a:latin typeface="Franklin Gothic Book" pitchFamily="34" charset="0"/>
            </a:rPr>
            <a:t>Fails to mitigate or recognize a conflict of interest</a:t>
          </a:r>
        </a:p>
      </dsp:txBody>
      <dsp:txXfrm>
        <a:off x="0" y="690331"/>
        <a:ext cx="7630732" cy="2482190"/>
      </dsp:txXfrm>
    </dsp:sp>
    <dsp:sp modelId="{F513C97E-32DD-4C8C-91B4-D5D03888F705}">
      <dsp:nvSpPr>
        <dsp:cNvPr id="0" name=""/>
        <dsp:cNvSpPr/>
      </dsp:nvSpPr>
      <dsp:spPr>
        <a:xfrm>
          <a:off x="381536" y="119486"/>
          <a:ext cx="6117473" cy="895564"/>
        </a:xfrm>
        <a:prstGeom prst="roundRect">
          <a:avLst/>
        </a:prstGeom>
        <a:solidFill>
          <a:schemeClr val="tx2"/>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201896" tIns="0" rIns="201896" bIns="0" numCol="1" spcCol="1270" anchor="ctr" anchorCtr="0">
          <a:noAutofit/>
        </a:bodyPr>
        <a:lstStyle/>
        <a:p>
          <a:pPr lvl="0" algn="l" defTabSz="1066800">
            <a:lnSpc>
              <a:spcPct val="90000"/>
            </a:lnSpc>
            <a:spcBef>
              <a:spcPct val="0"/>
            </a:spcBef>
            <a:spcAft>
              <a:spcPct val="35000"/>
            </a:spcAft>
          </a:pPr>
          <a:r>
            <a:rPr lang="en-US" sz="2400" b="1" kern="1200" dirty="0" smtClean="0">
              <a:latin typeface="Franklin Gothic Book" pitchFamily="34" charset="0"/>
            </a:rPr>
            <a:t>GAO generally will only sustain a protest where an agency:</a:t>
          </a:r>
          <a:endParaRPr lang="en-US" sz="2400" b="1" kern="1200" dirty="0"/>
        </a:p>
      </dsp:txBody>
      <dsp:txXfrm>
        <a:off x="425254" y="163204"/>
        <a:ext cx="6030037" cy="808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DCFAB7-3CB4-49AE-AD06-D14673AD47E9}">
      <dsp:nvSpPr>
        <dsp:cNvPr id="0" name=""/>
        <dsp:cNvSpPr/>
      </dsp:nvSpPr>
      <dsp:spPr>
        <a:xfrm rot="16200000">
          <a:off x="865918" y="-865918"/>
          <a:ext cx="1520079" cy="3251915"/>
        </a:xfrm>
        <a:prstGeom prst="round1Rect">
          <a:avLst/>
        </a:prstGeom>
        <a:solidFill>
          <a:schemeClr val="tx2"/>
        </a:solidFill>
        <a:ln w="25400" cap="flat" cmpd="sng" algn="ctr">
          <a:solidFill>
            <a:schemeClr val="lt1">
              <a:hueOff val="0"/>
              <a:satOff val="0"/>
              <a:lumOff val="0"/>
              <a:alphaOff val="0"/>
            </a:schemeClr>
          </a:solidFill>
          <a:prstDash val="solid"/>
        </a:ln>
        <a:effectLst/>
        <a:scene3d>
          <a:camera prst="orthographicFront"/>
          <a:lightRig rig="threePt" dir="t"/>
        </a:scene3d>
        <a:sp3d>
          <a:bevelT prst="convex"/>
        </a:sp3d>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lvl="0" algn="l" defTabSz="800100">
            <a:lnSpc>
              <a:spcPct val="90000"/>
            </a:lnSpc>
            <a:spcBef>
              <a:spcPct val="0"/>
            </a:spcBef>
            <a:spcAft>
              <a:spcPct val="35000"/>
            </a:spcAft>
          </a:pPr>
          <a:r>
            <a:rPr lang="en-US" sz="1800" b="1" kern="1200" dirty="0" smtClean="0">
              <a:solidFill>
                <a:schemeClr val="bg1"/>
              </a:solidFill>
            </a:rPr>
            <a:t>Follow the evaluation scheme</a:t>
          </a:r>
          <a:endParaRPr lang="en-US" sz="1800" b="1" kern="1200" dirty="0">
            <a:solidFill>
              <a:schemeClr val="bg1"/>
            </a:solidFill>
          </a:endParaRPr>
        </a:p>
      </dsp:txBody>
      <dsp:txXfrm rot="5400000">
        <a:off x="0" y="0"/>
        <a:ext cx="3251915" cy="1140059"/>
      </dsp:txXfrm>
    </dsp:sp>
    <dsp:sp modelId="{7976A200-D388-43CD-B153-768C9CB90185}">
      <dsp:nvSpPr>
        <dsp:cNvPr id="0" name=""/>
        <dsp:cNvSpPr/>
      </dsp:nvSpPr>
      <dsp:spPr>
        <a:xfrm>
          <a:off x="3251915" y="0"/>
          <a:ext cx="3251915" cy="1520079"/>
        </a:xfrm>
        <a:prstGeom prst="round1Rect">
          <a:avLst/>
        </a:prstGeom>
        <a:solidFill>
          <a:schemeClr val="tx2"/>
        </a:solidFill>
        <a:ln w="25400" cap="flat" cmpd="sng" algn="ctr">
          <a:solidFill>
            <a:schemeClr val="lt1">
              <a:hueOff val="0"/>
              <a:satOff val="0"/>
              <a:lumOff val="0"/>
              <a:alphaOff val="0"/>
            </a:schemeClr>
          </a:solidFill>
          <a:prstDash val="solid"/>
        </a:ln>
        <a:effectLst/>
        <a:scene3d>
          <a:camera prst="orthographicFront"/>
          <a:lightRig rig="threePt" dir="t"/>
        </a:scene3d>
        <a:sp3d>
          <a:bevelT prst="convex"/>
        </a:sp3d>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lvl="0" algn="r" defTabSz="800100">
            <a:lnSpc>
              <a:spcPct val="90000"/>
            </a:lnSpc>
            <a:spcBef>
              <a:spcPct val="0"/>
            </a:spcBef>
            <a:spcAft>
              <a:spcPct val="35000"/>
            </a:spcAft>
          </a:pPr>
          <a:r>
            <a:rPr lang="en-US" sz="1800" b="1" kern="1200" dirty="0" smtClean="0">
              <a:solidFill>
                <a:schemeClr val="bg1"/>
              </a:solidFill>
            </a:rPr>
            <a:t>Weigh the importance of the factors as stated </a:t>
          </a:r>
          <a:endParaRPr lang="en-US" sz="1800" b="1" kern="1200" dirty="0">
            <a:solidFill>
              <a:schemeClr val="bg1"/>
            </a:solidFill>
          </a:endParaRPr>
        </a:p>
      </dsp:txBody>
      <dsp:txXfrm>
        <a:off x="3251915" y="0"/>
        <a:ext cx="3251915" cy="1140059"/>
      </dsp:txXfrm>
    </dsp:sp>
    <dsp:sp modelId="{17C979AE-22CC-4B40-943D-99EAB80718AF}">
      <dsp:nvSpPr>
        <dsp:cNvPr id="0" name=""/>
        <dsp:cNvSpPr/>
      </dsp:nvSpPr>
      <dsp:spPr>
        <a:xfrm rot="10800000">
          <a:off x="0" y="1520079"/>
          <a:ext cx="3251915" cy="1520079"/>
        </a:xfrm>
        <a:prstGeom prst="round1Rect">
          <a:avLst/>
        </a:prstGeom>
        <a:solidFill>
          <a:schemeClr val="tx2"/>
        </a:solidFill>
        <a:ln w="25400" cap="flat" cmpd="sng" algn="ctr">
          <a:solidFill>
            <a:schemeClr val="lt1">
              <a:hueOff val="0"/>
              <a:satOff val="0"/>
              <a:lumOff val="0"/>
              <a:alphaOff val="0"/>
            </a:schemeClr>
          </a:solidFill>
          <a:prstDash val="solid"/>
        </a:ln>
        <a:effectLst/>
        <a:scene3d>
          <a:camera prst="orthographicFront"/>
          <a:lightRig rig="threePt" dir="t"/>
        </a:scene3d>
        <a:sp3d>
          <a:bevelT prst="convex"/>
        </a:sp3d>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b" anchorCtr="0">
          <a:noAutofit/>
        </a:bodyPr>
        <a:lstStyle/>
        <a:p>
          <a:pPr lvl="0" algn="l" defTabSz="800100">
            <a:lnSpc>
              <a:spcPct val="90000"/>
            </a:lnSpc>
            <a:spcBef>
              <a:spcPct val="0"/>
            </a:spcBef>
            <a:spcAft>
              <a:spcPct val="35000"/>
            </a:spcAft>
          </a:pPr>
          <a:r>
            <a:rPr lang="en-US" sz="1800" b="1" kern="1200" dirty="0" smtClean="0">
              <a:solidFill>
                <a:schemeClr val="bg1"/>
              </a:solidFill>
            </a:rPr>
            <a:t>Evaluate price in the manner described</a:t>
          </a:r>
          <a:endParaRPr lang="en-US" sz="1800" b="1" kern="1200" dirty="0">
            <a:solidFill>
              <a:schemeClr val="bg1"/>
            </a:solidFill>
          </a:endParaRPr>
        </a:p>
      </dsp:txBody>
      <dsp:txXfrm rot="10800000">
        <a:off x="0" y="1900098"/>
        <a:ext cx="3251915" cy="1140059"/>
      </dsp:txXfrm>
    </dsp:sp>
    <dsp:sp modelId="{09A8494F-A5A4-45FE-9A38-D3342C19878B}">
      <dsp:nvSpPr>
        <dsp:cNvPr id="0" name=""/>
        <dsp:cNvSpPr/>
      </dsp:nvSpPr>
      <dsp:spPr>
        <a:xfrm rot="5400000">
          <a:off x="4117833" y="654160"/>
          <a:ext cx="1520079" cy="3251915"/>
        </a:xfrm>
        <a:prstGeom prst="round1Rect">
          <a:avLst/>
        </a:prstGeom>
        <a:solidFill>
          <a:schemeClr val="tx2"/>
        </a:solidFill>
        <a:ln w="25400" cap="flat" cmpd="sng" algn="ctr">
          <a:solidFill>
            <a:schemeClr val="lt1">
              <a:hueOff val="0"/>
              <a:satOff val="0"/>
              <a:lumOff val="0"/>
              <a:alphaOff val="0"/>
            </a:schemeClr>
          </a:solidFill>
          <a:prstDash val="solid"/>
        </a:ln>
        <a:effectLst/>
        <a:scene3d>
          <a:camera prst="orthographicFront"/>
          <a:lightRig rig="threePt" dir="t"/>
        </a:scene3d>
        <a:sp3d>
          <a:bevelT prst="convex"/>
        </a:sp3d>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b" anchorCtr="0">
          <a:noAutofit/>
        </a:bodyPr>
        <a:lstStyle/>
        <a:p>
          <a:pPr lvl="0" algn="r" defTabSz="800100">
            <a:lnSpc>
              <a:spcPct val="90000"/>
            </a:lnSpc>
            <a:spcBef>
              <a:spcPct val="0"/>
            </a:spcBef>
            <a:spcAft>
              <a:spcPct val="35000"/>
            </a:spcAft>
          </a:pPr>
          <a:r>
            <a:rPr lang="en-US" sz="1800" b="1" kern="1200" dirty="0" smtClean="0">
              <a:solidFill>
                <a:schemeClr val="bg1"/>
              </a:solidFill>
            </a:rPr>
            <a:t>Utilize the stated basis for award (best value or low price)</a:t>
          </a:r>
          <a:endParaRPr lang="en-US" sz="1800" b="1" kern="1200" dirty="0">
            <a:solidFill>
              <a:schemeClr val="bg1"/>
            </a:solidFill>
          </a:endParaRPr>
        </a:p>
      </dsp:txBody>
      <dsp:txXfrm rot="-5400000">
        <a:off x="3251915" y="1900098"/>
        <a:ext cx="3251915" cy="1140059"/>
      </dsp:txXfrm>
    </dsp:sp>
    <dsp:sp modelId="{FE418CD9-9958-4E0D-9A73-C5F7CC4E88CB}">
      <dsp:nvSpPr>
        <dsp:cNvPr id="0" name=""/>
        <dsp:cNvSpPr/>
      </dsp:nvSpPr>
      <dsp:spPr>
        <a:xfrm>
          <a:off x="1551010" y="1024426"/>
          <a:ext cx="3401809" cy="991304"/>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convex"/>
        </a:sp3d>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latin typeface="Franklin Gothic Book" pitchFamily="34" charset="0"/>
            </a:rPr>
            <a:t>The most important step you can take to survive a protest is to follow the solicitation </a:t>
          </a:r>
          <a:endParaRPr lang="en-US" sz="1800" b="1" kern="1200" dirty="0"/>
        </a:p>
      </dsp:txBody>
      <dsp:txXfrm>
        <a:off x="1599401" y="1072817"/>
        <a:ext cx="3305027" cy="8945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021D1-0D32-41D5-AD25-035B445DD72E}">
      <dsp:nvSpPr>
        <dsp:cNvPr id="0" name=""/>
        <dsp:cNvSpPr/>
      </dsp:nvSpPr>
      <dsp:spPr>
        <a:xfrm>
          <a:off x="0" y="17152"/>
          <a:ext cx="8553768" cy="8286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395288" lvl="0" indent="-395288" algn="l" defTabSz="889000">
            <a:lnSpc>
              <a:spcPct val="90000"/>
            </a:lnSpc>
            <a:spcBef>
              <a:spcPct val="0"/>
            </a:spcBef>
            <a:spcAft>
              <a:spcPct val="35000"/>
            </a:spcAft>
          </a:pPr>
          <a:r>
            <a:rPr lang="en-US" sz="2000" b="1" kern="1200" dirty="0" smtClean="0"/>
            <a:t>#1. “</a:t>
          </a:r>
          <a:r>
            <a:rPr lang="en-US" sz="2000" b="1" i="1" kern="1200" dirty="0" smtClean="0"/>
            <a:t>Can the Generator that you proposed run the entire plant without having to add any additional power?”</a:t>
          </a:r>
          <a:endParaRPr lang="en-US" sz="2000" b="1" kern="1200" dirty="0"/>
        </a:p>
      </dsp:txBody>
      <dsp:txXfrm>
        <a:off x="40451" y="57603"/>
        <a:ext cx="8472866" cy="747750"/>
      </dsp:txXfrm>
    </dsp:sp>
    <dsp:sp modelId="{2EB9F532-7FAF-49E4-8AA6-2D332482CEAF}">
      <dsp:nvSpPr>
        <dsp:cNvPr id="0" name=""/>
        <dsp:cNvSpPr/>
      </dsp:nvSpPr>
      <dsp:spPr>
        <a:xfrm>
          <a:off x="0" y="845805"/>
          <a:ext cx="8553768" cy="910800"/>
        </a:xfrm>
        <a:prstGeom prst="rect">
          <a:avLst/>
        </a:prstGeom>
        <a:noFill/>
        <a:ln>
          <a:noFill/>
        </a:ln>
        <a:effectLst/>
        <a:scene3d>
          <a:camera prst="orthographicFront"/>
          <a:lightRig rig="threePt" dir="t"/>
        </a:scene3d>
        <a:sp3d>
          <a:bevelT prst="angle"/>
        </a:sp3d>
      </dsp:spPr>
      <dsp:style>
        <a:lnRef idx="0">
          <a:scrgbClr r="0" g="0" b="0"/>
        </a:lnRef>
        <a:fillRef idx="0">
          <a:scrgbClr r="0" g="0" b="0"/>
        </a:fillRef>
        <a:effectRef idx="0">
          <a:scrgbClr r="0" g="0" b="0"/>
        </a:effectRef>
        <a:fontRef idx="minor"/>
      </dsp:style>
      <dsp:txBody>
        <a:bodyPr spcFirstLastPara="0" vert="horz" wrap="square" lIns="271582" tIns="22860" rIns="128016" bIns="22860" numCol="1" spcCol="1270" anchor="t" anchorCtr="0">
          <a:noAutofit/>
        </a:bodyPr>
        <a:lstStyle/>
        <a:p>
          <a:pPr marL="171450" lvl="1" indent="-171450" algn="l" defTabSz="800100">
            <a:lnSpc>
              <a:spcPct val="100000"/>
            </a:lnSpc>
            <a:spcBef>
              <a:spcPct val="0"/>
            </a:spcBef>
            <a:spcAft>
              <a:spcPct val="20000"/>
            </a:spcAft>
            <a:buChar char="••"/>
          </a:pPr>
          <a:r>
            <a:rPr lang="en-US" sz="1800" kern="1200" dirty="0" smtClean="0"/>
            <a:t>“Yes. Per the proposal, we’ve done an extensive power study showing the power load of the plant and all equipment. The power load is 400 [kilowatts (KW)], the proposed generator is 455KW, providing [Tilde] 12% safety factor.”</a:t>
          </a:r>
          <a:endParaRPr lang="en-US" sz="1800" kern="1200" dirty="0"/>
        </a:p>
      </dsp:txBody>
      <dsp:txXfrm>
        <a:off x="0" y="845805"/>
        <a:ext cx="8553768" cy="910800"/>
      </dsp:txXfrm>
    </dsp:sp>
    <dsp:sp modelId="{E82C7251-25E2-4262-A4E0-FE367CC8F6B4}">
      <dsp:nvSpPr>
        <dsp:cNvPr id="0" name=""/>
        <dsp:cNvSpPr/>
      </dsp:nvSpPr>
      <dsp:spPr>
        <a:xfrm>
          <a:off x="0" y="1756605"/>
          <a:ext cx="8553768" cy="82865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395288" lvl="0" indent="-395288" algn="l" defTabSz="889000">
            <a:lnSpc>
              <a:spcPct val="90000"/>
            </a:lnSpc>
            <a:spcBef>
              <a:spcPct val="0"/>
            </a:spcBef>
            <a:spcAft>
              <a:spcPct val="35000"/>
            </a:spcAft>
          </a:pPr>
          <a:r>
            <a:rPr lang="en-US" sz="2000" b="1" kern="1200" dirty="0" smtClean="0"/>
            <a:t>#2. “</a:t>
          </a:r>
          <a:r>
            <a:rPr lang="en-US" sz="2000" b="1" i="1" kern="1200" dirty="0" smtClean="0"/>
            <a:t>Does your company provide 24 hour 7 days a week technical support?”</a:t>
          </a:r>
          <a:endParaRPr lang="en-US" sz="2000" b="1" kern="1200" dirty="0"/>
        </a:p>
      </dsp:txBody>
      <dsp:txXfrm>
        <a:off x="40451" y="1797056"/>
        <a:ext cx="8472866" cy="747750"/>
      </dsp:txXfrm>
    </dsp:sp>
    <dsp:sp modelId="{00E852DA-CB4C-4ABA-B315-C0E1BD3C4BCE}">
      <dsp:nvSpPr>
        <dsp:cNvPr id="0" name=""/>
        <dsp:cNvSpPr/>
      </dsp:nvSpPr>
      <dsp:spPr>
        <a:xfrm>
          <a:off x="0" y="2585258"/>
          <a:ext cx="8553768" cy="1223887"/>
        </a:xfrm>
        <a:prstGeom prst="rect">
          <a:avLst/>
        </a:prstGeom>
        <a:noFill/>
        <a:ln>
          <a:noFill/>
        </a:ln>
        <a:effectLst/>
        <a:scene3d>
          <a:camera prst="orthographicFront"/>
          <a:lightRig rig="threePt" dir="t"/>
        </a:scene3d>
        <a:sp3d>
          <a:bevelT prst="angle"/>
        </a:sp3d>
      </dsp:spPr>
      <dsp:style>
        <a:lnRef idx="0">
          <a:scrgbClr r="0" g="0" b="0"/>
        </a:lnRef>
        <a:fillRef idx="0">
          <a:scrgbClr r="0" g="0" b="0"/>
        </a:fillRef>
        <a:effectRef idx="0">
          <a:scrgbClr r="0" g="0" b="0"/>
        </a:effectRef>
        <a:fontRef idx="minor"/>
      </dsp:style>
      <dsp:txBody>
        <a:bodyPr spcFirstLastPara="0" vert="horz" wrap="square" lIns="271582" tIns="22860" rIns="128016" bIns="22860" numCol="1" spcCol="1270" anchor="t" anchorCtr="0">
          <a:noAutofit/>
        </a:bodyPr>
        <a:lstStyle/>
        <a:p>
          <a:pPr marL="171450" lvl="1" indent="-171450" algn="l" defTabSz="800100">
            <a:lnSpc>
              <a:spcPct val="100000"/>
            </a:lnSpc>
            <a:spcBef>
              <a:spcPct val="0"/>
            </a:spcBef>
            <a:spcAft>
              <a:spcPct val="20000"/>
            </a:spcAft>
            <a:buChar char="••"/>
          </a:pPr>
          <a:r>
            <a:rPr lang="en-US" sz="1800" kern="1200" dirty="0" smtClean="0"/>
            <a:t>“Yes. We have field techs on call. Included as well are free upgrades for a year and 2 free attendees at our annual RC3 training school.”</a:t>
          </a:r>
          <a:endParaRPr lang="en-US" sz="1800" kern="1200" dirty="0"/>
        </a:p>
        <a:p>
          <a:pPr marL="171450" lvl="1" indent="-171450" algn="l" defTabSz="800100">
            <a:lnSpc>
              <a:spcPct val="100000"/>
            </a:lnSpc>
            <a:spcBef>
              <a:spcPct val="0"/>
            </a:spcBef>
            <a:spcAft>
              <a:spcPct val="20000"/>
            </a:spcAft>
            <a:buChar char="••"/>
          </a:pPr>
          <a:r>
            <a:rPr lang="en-US" sz="1800" b="1" kern="1200" dirty="0" smtClean="0">
              <a:solidFill>
                <a:srgbClr val="FF0000"/>
              </a:solidFill>
            </a:rPr>
            <a:t>Discussions</a:t>
          </a:r>
          <a:r>
            <a:rPr lang="en-US" sz="1800" kern="1200" dirty="0" smtClean="0">
              <a:solidFill>
                <a:srgbClr val="FF0000"/>
              </a:solidFill>
            </a:rPr>
            <a:t> </a:t>
          </a:r>
          <a:r>
            <a:rPr lang="en-US" sz="1800" kern="1200" dirty="0" smtClean="0"/>
            <a:t>– </a:t>
          </a:r>
          <a:r>
            <a:rPr lang="en-US" sz="1800" kern="1200" dirty="0" err="1" smtClean="0"/>
            <a:t>offeror</a:t>
          </a:r>
          <a:r>
            <a:rPr lang="en-US" sz="1800" kern="1200" dirty="0" smtClean="0"/>
            <a:t> able to augment proposal to clear omission regarding a material solicitation requirement. </a:t>
          </a:r>
        </a:p>
      </dsp:txBody>
      <dsp:txXfrm>
        <a:off x="0" y="2585258"/>
        <a:ext cx="8553768" cy="12238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021D1-0D32-41D5-AD25-035B445DD72E}">
      <dsp:nvSpPr>
        <dsp:cNvPr id="0" name=""/>
        <dsp:cNvSpPr/>
      </dsp:nvSpPr>
      <dsp:spPr>
        <a:xfrm>
          <a:off x="0" y="11660"/>
          <a:ext cx="8553768" cy="8437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#3. </a:t>
          </a:r>
          <a:r>
            <a:rPr lang="en-US" sz="2000" b="1" i="1" kern="1200" dirty="0" smtClean="0"/>
            <a:t>“Is the moisture compensation you proposed automatic?”</a:t>
          </a:r>
        </a:p>
      </dsp:txBody>
      <dsp:txXfrm>
        <a:off x="41187" y="52847"/>
        <a:ext cx="8471394" cy="761345"/>
      </dsp:txXfrm>
    </dsp:sp>
    <dsp:sp modelId="{2EB9F532-7FAF-49E4-8AA6-2D332482CEAF}">
      <dsp:nvSpPr>
        <dsp:cNvPr id="0" name=""/>
        <dsp:cNvSpPr/>
      </dsp:nvSpPr>
      <dsp:spPr>
        <a:xfrm>
          <a:off x="0" y="855379"/>
          <a:ext cx="8553768" cy="927360"/>
        </a:xfrm>
        <a:prstGeom prst="rect">
          <a:avLst/>
        </a:prstGeom>
        <a:noFill/>
        <a:ln>
          <a:noFill/>
        </a:ln>
        <a:effectLst/>
        <a:scene3d>
          <a:camera prst="orthographicFront"/>
          <a:lightRig rig="threePt" dir="t"/>
        </a:scene3d>
        <a:sp3d>
          <a:bevelT prst="angle"/>
        </a:sp3d>
      </dsp:spPr>
      <dsp:style>
        <a:lnRef idx="0">
          <a:scrgbClr r="0" g="0" b="0"/>
        </a:lnRef>
        <a:fillRef idx="0">
          <a:scrgbClr r="0" g="0" b="0"/>
        </a:fillRef>
        <a:effectRef idx="0">
          <a:scrgbClr r="0" g="0" b="0"/>
        </a:effectRef>
        <a:fontRef idx="minor"/>
      </dsp:style>
      <dsp:txBody>
        <a:bodyPr spcFirstLastPara="0" vert="horz" wrap="square" lIns="271582" tIns="22860" rIns="128016" bIns="22860" numCol="1" spcCol="1270" anchor="t" anchorCtr="0">
          <a:noAutofit/>
        </a:bodyPr>
        <a:lstStyle/>
        <a:p>
          <a:pPr marL="171450" lvl="1" indent="-171450" algn="l" defTabSz="800100">
            <a:lnSpc>
              <a:spcPct val="100000"/>
            </a:lnSpc>
            <a:spcBef>
              <a:spcPct val="0"/>
            </a:spcBef>
            <a:spcAft>
              <a:spcPct val="20000"/>
            </a:spcAft>
            <a:buChar char="••"/>
          </a:pPr>
          <a:r>
            <a:rPr lang="en-US" sz="1800" kern="1200" dirty="0" smtClean="0"/>
            <a:t>“Yes. Per page 7 of our proposal: Includes Automatic computer batching capability and automatic moisture compensation with a slump meter readout.”</a:t>
          </a:r>
          <a:endParaRPr lang="en-US" sz="1800" kern="1200" dirty="0"/>
        </a:p>
      </dsp:txBody>
      <dsp:txXfrm>
        <a:off x="0" y="855379"/>
        <a:ext cx="8553768" cy="927360"/>
      </dsp:txXfrm>
    </dsp:sp>
    <dsp:sp modelId="{E82C7251-25E2-4262-A4E0-FE367CC8F6B4}">
      <dsp:nvSpPr>
        <dsp:cNvPr id="0" name=""/>
        <dsp:cNvSpPr/>
      </dsp:nvSpPr>
      <dsp:spPr>
        <a:xfrm>
          <a:off x="0" y="1782739"/>
          <a:ext cx="8553768" cy="8437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prst="angle"/>
        </a:sp3d>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395288" lvl="0" indent="-395288" algn="l" defTabSz="889000">
            <a:lnSpc>
              <a:spcPct val="90000"/>
            </a:lnSpc>
            <a:spcBef>
              <a:spcPct val="0"/>
            </a:spcBef>
            <a:spcAft>
              <a:spcPct val="35000"/>
            </a:spcAft>
          </a:pPr>
          <a:r>
            <a:rPr lang="en-US" sz="2000" b="1" kern="1200" dirty="0" smtClean="0"/>
            <a:t>#4. </a:t>
          </a:r>
          <a:r>
            <a:rPr lang="en-US" sz="2000" b="1" i="1" kern="1200" dirty="0" smtClean="0"/>
            <a:t>“Did you provide safe ladders and/or stairs to access the requested parts of the plant?”</a:t>
          </a:r>
          <a:endParaRPr lang="en-US" sz="2000" b="1" i="1" kern="1200" dirty="0"/>
        </a:p>
      </dsp:txBody>
      <dsp:txXfrm>
        <a:off x="41187" y="1823926"/>
        <a:ext cx="8471394" cy="761345"/>
      </dsp:txXfrm>
    </dsp:sp>
    <dsp:sp modelId="{00E852DA-CB4C-4ABA-B315-C0E1BD3C4BCE}">
      <dsp:nvSpPr>
        <dsp:cNvPr id="0" name=""/>
        <dsp:cNvSpPr/>
      </dsp:nvSpPr>
      <dsp:spPr>
        <a:xfrm>
          <a:off x="0" y="2626458"/>
          <a:ext cx="8553768" cy="1188180"/>
        </a:xfrm>
        <a:prstGeom prst="rect">
          <a:avLst/>
        </a:prstGeom>
        <a:noFill/>
        <a:ln>
          <a:noFill/>
        </a:ln>
        <a:effectLst/>
        <a:scene3d>
          <a:camera prst="orthographicFront"/>
          <a:lightRig rig="threePt" dir="t"/>
        </a:scene3d>
        <a:sp3d>
          <a:bevelT prst="angle"/>
        </a:sp3d>
      </dsp:spPr>
      <dsp:style>
        <a:lnRef idx="0">
          <a:scrgbClr r="0" g="0" b="0"/>
        </a:lnRef>
        <a:fillRef idx="0">
          <a:scrgbClr r="0" g="0" b="0"/>
        </a:fillRef>
        <a:effectRef idx="0">
          <a:scrgbClr r="0" g="0" b="0"/>
        </a:effectRef>
        <a:fontRef idx="minor"/>
      </dsp:style>
      <dsp:txBody>
        <a:bodyPr spcFirstLastPara="0" vert="horz" wrap="square" lIns="271582" tIns="22860" rIns="128016" bIns="22860" numCol="1" spcCol="1270" anchor="t" anchorCtr="0">
          <a:noAutofit/>
        </a:bodyPr>
        <a:lstStyle/>
        <a:p>
          <a:pPr marL="171450" lvl="1" indent="-171450" algn="l" defTabSz="800100">
            <a:lnSpc>
              <a:spcPct val="100000"/>
            </a:lnSpc>
            <a:spcBef>
              <a:spcPct val="0"/>
            </a:spcBef>
            <a:spcAft>
              <a:spcPct val="20000"/>
            </a:spcAft>
            <a:buChar char="••"/>
          </a:pPr>
          <a:r>
            <a:rPr lang="en-US" sz="1800" kern="1200" dirty="0" smtClean="0"/>
            <a:t>“Yes. Per [agency] specifications, Personnel Access to all plant components (safety Ladders) are included.”</a:t>
          </a:r>
          <a:endParaRPr lang="en-US" sz="1800" kern="1200" dirty="0"/>
        </a:p>
        <a:p>
          <a:pPr marL="171450" lvl="1" indent="-171450" algn="l" defTabSz="800100">
            <a:lnSpc>
              <a:spcPct val="90000"/>
            </a:lnSpc>
            <a:spcBef>
              <a:spcPct val="0"/>
            </a:spcBef>
            <a:spcAft>
              <a:spcPct val="20000"/>
            </a:spcAft>
            <a:buChar char="••"/>
          </a:pPr>
          <a:r>
            <a:rPr lang="en-US" sz="1800" b="1" kern="1200" dirty="0" smtClean="0">
              <a:solidFill>
                <a:srgbClr val="FF0000"/>
              </a:solidFill>
            </a:rPr>
            <a:t>Discussions</a:t>
          </a:r>
          <a:r>
            <a:rPr lang="en-US" sz="1800" kern="1200" dirty="0" smtClean="0"/>
            <a:t> – references no portion of proposal and no evidence in record that proposal previously met the access requirement.</a:t>
          </a:r>
        </a:p>
      </dsp:txBody>
      <dsp:txXfrm>
        <a:off x="0" y="2626458"/>
        <a:ext cx="8553768" cy="11881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13F770-C4DA-4D8B-B40C-FF5610945572}">
      <dsp:nvSpPr>
        <dsp:cNvPr id="0" name=""/>
        <dsp:cNvSpPr/>
      </dsp:nvSpPr>
      <dsp:spPr>
        <a:xfrm>
          <a:off x="39" y="132630"/>
          <a:ext cx="3758276" cy="547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t>Discussions</a:t>
          </a:r>
          <a:endParaRPr lang="en-US" sz="2400" b="1" kern="1200" dirty="0"/>
        </a:p>
      </dsp:txBody>
      <dsp:txXfrm>
        <a:off x="39" y="132630"/>
        <a:ext cx="3758276" cy="547200"/>
      </dsp:txXfrm>
    </dsp:sp>
    <dsp:sp modelId="{26714807-D738-48F6-8637-9E7BE57EC561}">
      <dsp:nvSpPr>
        <dsp:cNvPr id="0" name=""/>
        <dsp:cNvSpPr/>
      </dsp:nvSpPr>
      <dsp:spPr>
        <a:xfrm>
          <a:off x="39" y="679830"/>
          <a:ext cx="3758276" cy="325153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Substitution of resumes for key personnel.  </a:t>
          </a:r>
          <a:r>
            <a:rPr lang="en-US" sz="1900" i="1" kern="1200" dirty="0" smtClean="0"/>
            <a:t>Univ. of S.C.,</a:t>
          </a:r>
          <a:r>
            <a:rPr lang="en-US" sz="1900" kern="1200" dirty="0" smtClean="0"/>
            <a:t> B-240208, 90-2 CPD ¶ 249 (Sept. 21, 1990). </a:t>
          </a:r>
          <a:endParaRPr lang="en-US" sz="1900" kern="1200" dirty="0"/>
        </a:p>
        <a:p>
          <a:pPr marL="171450" lvl="1" indent="-171450" algn="l" defTabSz="844550">
            <a:lnSpc>
              <a:spcPct val="90000"/>
            </a:lnSpc>
            <a:spcBef>
              <a:spcPct val="0"/>
            </a:spcBef>
            <a:spcAft>
              <a:spcPct val="15000"/>
            </a:spcAft>
            <a:buChar char="••"/>
          </a:pPr>
          <a:r>
            <a:rPr lang="en-US" sz="1900" kern="1200" smtClean="0"/>
            <a:t>Allowing an offeror to explain a warranty provision (material solicitation term) that resulted in a revision of its proposal. </a:t>
          </a:r>
          <a:r>
            <a:rPr lang="en-US" sz="1900" i="1" kern="1200" smtClean="0"/>
            <a:t>Cylink Corp., </a:t>
          </a:r>
          <a:r>
            <a:rPr lang="en-US" sz="1900" kern="1200" smtClean="0"/>
            <a:t>B-242304, 91-1 CPD ¶ 384 (Apr. 18, 1991).</a:t>
          </a:r>
          <a:endParaRPr lang="en-US" sz="1900" kern="1200" dirty="0"/>
        </a:p>
      </dsp:txBody>
      <dsp:txXfrm>
        <a:off x="39" y="679830"/>
        <a:ext cx="3758276" cy="3251538"/>
      </dsp:txXfrm>
    </dsp:sp>
    <dsp:sp modelId="{5888399F-C6A7-4FC4-A144-DF2D9A468CF9}">
      <dsp:nvSpPr>
        <dsp:cNvPr id="0" name=""/>
        <dsp:cNvSpPr/>
      </dsp:nvSpPr>
      <dsp:spPr>
        <a:xfrm>
          <a:off x="4284474" y="132630"/>
          <a:ext cx="3758276" cy="547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b="1" kern="1200" dirty="0" smtClean="0"/>
            <a:t>NOT Discussions</a:t>
          </a:r>
          <a:endParaRPr lang="en-US" sz="2400" b="1" kern="1200" dirty="0"/>
        </a:p>
      </dsp:txBody>
      <dsp:txXfrm>
        <a:off x="4284474" y="132630"/>
        <a:ext cx="3758276" cy="547200"/>
      </dsp:txXfrm>
    </dsp:sp>
    <dsp:sp modelId="{24049F58-3835-41B5-B8D1-4F2691AF73CD}">
      <dsp:nvSpPr>
        <dsp:cNvPr id="0" name=""/>
        <dsp:cNvSpPr/>
      </dsp:nvSpPr>
      <dsp:spPr>
        <a:xfrm>
          <a:off x="4284474" y="679830"/>
          <a:ext cx="3758276" cy="325153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Inquiry as to whether figures in a proposal were stated on an annual or monthly basis that did not provide the </a:t>
          </a:r>
          <a:r>
            <a:rPr lang="en-US" sz="1900" kern="1200" dirty="0" err="1" smtClean="0"/>
            <a:t>offeror</a:t>
          </a:r>
          <a:r>
            <a:rPr lang="en-US" sz="1900" kern="1200" dirty="0" smtClean="0"/>
            <a:t> an opportunity to alter its proposal.  </a:t>
          </a:r>
          <a:r>
            <a:rPr lang="en-US" sz="1900" i="1" kern="1200" dirty="0" smtClean="0"/>
            <a:t>Int’l Res. Recovery, Inc., v. United States</a:t>
          </a:r>
          <a:r>
            <a:rPr lang="en-US" sz="1900" kern="1200" dirty="0" smtClean="0"/>
            <a:t>, 64 </a:t>
          </a:r>
          <a:r>
            <a:rPr lang="en-US" sz="1900" kern="1200" dirty="0" err="1" smtClean="0"/>
            <a:t>Fed.Cl</a:t>
          </a:r>
          <a:r>
            <a:rPr lang="en-US" sz="1900" kern="1200" dirty="0" smtClean="0"/>
            <a:t>. 150 (2005). </a:t>
          </a:r>
          <a:endParaRPr lang="en-US" sz="1900" kern="1200" dirty="0"/>
        </a:p>
        <a:p>
          <a:pPr marL="171450" lvl="1" indent="-171450" algn="l" defTabSz="844550">
            <a:lnSpc>
              <a:spcPct val="90000"/>
            </a:lnSpc>
            <a:spcBef>
              <a:spcPct val="0"/>
            </a:spcBef>
            <a:spcAft>
              <a:spcPct val="15000"/>
            </a:spcAft>
            <a:buChar char="••"/>
          </a:pPr>
          <a:r>
            <a:rPr lang="en-US" sz="1900" kern="1200" smtClean="0"/>
            <a:t>Responsibility inquiries. </a:t>
          </a:r>
          <a:r>
            <a:rPr lang="en-US" sz="1900" i="1" kern="1200" smtClean="0"/>
            <a:t>Gen. Dynamics— Ordnance &amp; Tactical Sys., </a:t>
          </a:r>
          <a:r>
            <a:rPr lang="en-US" sz="1900" kern="1200" smtClean="0"/>
            <a:t>B-295987, B-295987.2, 2005 CPD ¶ 11 (May 20, 2005). </a:t>
          </a:r>
          <a:endParaRPr lang="en-US" sz="1900" kern="1200" dirty="0"/>
        </a:p>
      </dsp:txBody>
      <dsp:txXfrm>
        <a:off x="4284474" y="679830"/>
        <a:ext cx="3758276" cy="325153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9" tIns="46585" rIns="93169" bIns="46585"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9" tIns="46585" rIns="93169" bIns="46585" rtlCol="0"/>
          <a:lstStyle>
            <a:lvl1pPr algn="r">
              <a:defRPr sz="1200"/>
            </a:lvl1pPr>
          </a:lstStyle>
          <a:p>
            <a:fld id="{4B3BCBDC-22B3-CA42-915A-3C1E6407FA50}" type="datetime1">
              <a:rPr lang="en-US"/>
              <a:pPr/>
              <a:t>7/22/2014</a:t>
            </a:fld>
            <a:endParaRPr lang="en-US" dirty="0"/>
          </a:p>
        </p:txBody>
      </p:sp>
      <p:sp>
        <p:nvSpPr>
          <p:cNvPr id="4" name="Footer Placeholder 3"/>
          <p:cNvSpPr>
            <a:spLocks noGrp="1"/>
          </p:cNvSpPr>
          <p:nvPr>
            <p:ph type="ftr" sz="quarter" idx="2"/>
          </p:nvPr>
        </p:nvSpPr>
        <p:spPr>
          <a:xfrm>
            <a:off x="1" y="8829966"/>
            <a:ext cx="3037840" cy="464820"/>
          </a:xfrm>
          <a:prstGeom prst="rect">
            <a:avLst/>
          </a:prstGeom>
        </p:spPr>
        <p:txBody>
          <a:bodyPr vert="horz" lIns="93169" tIns="46585" rIns="93169" bIns="4658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6"/>
            <a:ext cx="3037840" cy="464820"/>
          </a:xfrm>
          <a:prstGeom prst="rect">
            <a:avLst/>
          </a:prstGeom>
        </p:spPr>
        <p:txBody>
          <a:bodyPr vert="horz" lIns="93169" tIns="46585" rIns="93169" bIns="46585" rtlCol="0" anchor="b"/>
          <a:lstStyle>
            <a:lvl1pPr algn="r">
              <a:defRPr sz="1200"/>
            </a:lvl1pPr>
          </a:lstStyle>
          <a:p>
            <a:fld id="{C7DDEB67-BC8F-364D-972B-CDDF3E97D57C}" type="slidenum">
              <a:rPr/>
              <a:pPr/>
              <a:t>‹#›</a:t>
            </a:fld>
            <a:endParaRPr lang="en-US" dirty="0"/>
          </a:p>
        </p:txBody>
      </p:sp>
    </p:spTree>
    <p:extLst>
      <p:ext uri="{BB962C8B-B14F-4D97-AF65-F5344CB8AC3E}">
        <p14:creationId xmlns:p14="http://schemas.microsoft.com/office/powerpoint/2010/main" val="30665905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9" tIns="46585" rIns="93169" bIns="46585"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9" tIns="46585" rIns="93169" bIns="46585" rtlCol="0"/>
          <a:lstStyle>
            <a:lvl1pPr algn="r">
              <a:defRPr sz="1200"/>
            </a:lvl1pPr>
          </a:lstStyle>
          <a:p>
            <a:fld id="{CAAC620E-D33B-1F4E-9540-040AB481C6DD}" type="datetime1">
              <a:rPr lang="en-US"/>
              <a:pPr/>
              <a:t>7/22/2014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9" tIns="46585" rIns="93169" bIns="46585"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9" tIns="46585" rIns="93169" bIns="4658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3037840" cy="464820"/>
          </a:xfrm>
          <a:prstGeom prst="rect">
            <a:avLst/>
          </a:prstGeom>
        </p:spPr>
        <p:txBody>
          <a:bodyPr vert="horz" lIns="93169" tIns="46585" rIns="93169" bIns="4658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3169" tIns="46585" rIns="93169" bIns="46585" rtlCol="0" anchor="b"/>
          <a:lstStyle>
            <a:lvl1pPr algn="r">
              <a:defRPr sz="1200"/>
            </a:lvl1pPr>
          </a:lstStyle>
          <a:p>
            <a:fld id="{DA33036D-F6A6-DE42-B789-2A212C3C5920}" type="slidenum">
              <a:rPr lang="en-US" smtClean="0"/>
              <a:pPr/>
              <a:t>‹#›</a:t>
            </a:fld>
            <a:endParaRPr lang="en-US" dirty="0"/>
          </a:p>
        </p:txBody>
      </p:sp>
    </p:spTree>
    <p:extLst>
      <p:ext uri="{BB962C8B-B14F-4D97-AF65-F5344CB8AC3E}">
        <p14:creationId xmlns:p14="http://schemas.microsoft.com/office/powerpoint/2010/main" val="29258177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westlaw.com/Find/Default.wl?rs=dfa1.0&amp;vr=2.0&amp;DB=0005300&amp;FindType=Y&amp;SerialNum=1990197311"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http://www.westlaw.com/Find/Default.wl?rs=dfa1.0&amp;vr=2.0&amp;DB=5303&amp;FindType=Y&amp;SerialNum=1990197311"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GAO rendering decision within 100 days - </a:t>
            </a:r>
            <a:r>
              <a:rPr lang="en-US" sz="1200" dirty="0" smtClean="0"/>
              <a:t>VERY short timeframe (critical to make sure ducks are in a row with pre-award steps).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Generally, protest fora can recommend or direct remedial action to bring the procurement into compliance with the relevant acquisition laws and regulations.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Focus of Acquisition Learning Seminar (ALS) is on GAO Bid Protests.</a:t>
            </a:r>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3</a:t>
            </a:fld>
            <a:endParaRPr lang="en-US" dirty="0"/>
          </a:p>
        </p:txBody>
      </p:sp>
    </p:spTree>
    <p:extLst>
      <p:ext uri="{BB962C8B-B14F-4D97-AF65-F5344CB8AC3E}">
        <p14:creationId xmlns:p14="http://schemas.microsoft.com/office/powerpoint/2010/main" val="3574570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Other offerors had the opportunity to address the weaknesses/deficiencies and received significantly higher technical ratings.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 Did not satisfy the requirement for meaningful discussions. </a:t>
            </a:r>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24</a:t>
            </a:fld>
            <a:endParaRPr lang="en-US" dirty="0"/>
          </a:p>
        </p:txBody>
      </p:sp>
    </p:spTree>
    <p:extLst>
      <p:ext uri="{BB962C8B-B14F-4D97-AF65-F5344CB8AC3E}">
        <p14:creationId xmlns:p14="http://schemas.microsoft.com/office/powerpoint/2010/main" val="3329701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25</a:t>
            </a:fld>
            <a:endParaRPr lang="en-US" dirty="0"/>
          </a:p>
        </p:txBody>
      </p:sp>
    </p:spTree>
    <p:extLst>
      <p:ext uri="{BB962C8B-B14F-4D97-AF65-F5344CB8AC3E}">
        <p14:creationId xmlns:p14="http://schemas.microsoft.com/office/powerpoint/2010/main" val="39306001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Agency called communications with </a:t>
            </a:r>
            <a:r>
              <a:rPr lang="en-US" sz="1200" dirty="0" err="1" smtClean="0"/>
              <a:t>offerors</a:t>
            </a:r>
            <a:r>
              <a:rPr lang="en-US" sz="1200" dirty="0" smtClean="0"/>
              <a:t> “clarifications,” but GAO looked to the substance of the communication to determine that they “were plainly more than clarifications” because they identified deficiencies in the proposals and stated that the information requested was essential for determining acceptability of proposals.” </a:t>
            </a:r>
            <a:r>
              <a:rPr lang="en-US" sz="1200" i="1" dirty="0" err="1" smtClean="0"/>
              <a:t>Telos</a:t>
            </a:r>
            <a:r>
              <a:rPr lang="en-US" sz="1200" i="1" dirty="0" smtClean="0"/>
              <a:t> Field </a:t>
            </a:r>
            <a:r>
              <a:rPr lang="en-US" sz="1200" i="1" dirty="0" err="1" smtClean="0"/>
              <a:t>Eng’g</a:t>
            </a:r>
            <a:r>
              <a:rPr lang="en-US" sz="1200" i="1" dirty="0" smtClean="0"/>
              <a:t>, </a:t>
            </a:r>
            <a:r>
              <a:rPr lang="en-US" sz="1200" dirty="0" smtClean="0"/>
              <a:t>B-253492, 93-2 CPD ¶ 275 (Nov. 16, 1993). </a:t>
            </a:r>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38</a:t>
            </a:fld>
            <a:endParaRPr lang="en-US" dirty="0"/>
          </a:p>
        </p:txBody>
      </p:sp>
    </p:spTree>
    <p:extLst>
      <p:ext uri="{BB962C8B-B14F-4D97-AF65-F5344CB8AC3E}">
        <p14:creationId xmlns:p14="http://schemas.microsoft.com/office/powerpoint/2010/main" val="2244368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48102"/>
            <a:r>
              <a:rPr lang="en-US" dirty="0" smtClean="0"/>
              <a:t>AF RFQ</a:t>
            </a:r>
            <a:r>
              <a:rPr lang="en-US" baseline="0" dirty="0" smtClean="0"/>
              <a:t> for a mobile concrete plant at Nellis AFB.  Simplified acquisition procedures – 13.5, Test Program for Certain Commercial Items.  LPTA.  Agency rec’d 8 proposals.  Agency characterized four questions as “clarifications” with awardee.  No “clarifications” were conducted with protester. Sustained protests and recommended that agency conduct discussions, reevaluate proposals in accordance with RFQ and make a new selection decision. </a:t>
            </a:r>
            <a:endParaRPr lang="en-US" dirty="0" smtClean="0"/>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39</a:t>
            </a:fld>
            <a:endParaRPr lang="en-US" dirty="0"/>
          </a:p>
        </p:txBody>
      </p:sp>
    </p:spTree>
    <p:extLst>
      <p:ext uri="{BB962C8B-B14F-4D97-AF65-F5344CB8AC3E}">
        <p14:creationId xmlns:p14="http://schemas.microsoft.com/office/powerpoint/2010/main" val="40454012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48102"/>
            <a:r>
              <a:rPr lang="en-US" dirty="0" smtClean="0"/>
              <a:t>AF RFQ</a:t>
            </a:r>
            <a:r>
              <a:rPr lang="en-US" baseline="0" dirty="0" smtClean="0"/>
              <a:t> for a mobile concrete plant at Nellis AFB.  Simplified acquisition procedures – 13.5, Test Program for Certain Commercial Items.  LPTA.  Agency rec’d 8 proposals.  Agency characterized four questions as “clarifications” with awardee.  No “clarifications” were conducted with protester. Sustained protests and recommended that agency conduct discussions, reevaluate proposals in accordance with RFQ and make a new selection decision. </a:t>
            </a:r>
            <a:endParaRPr lang="en-US" dirty="0" smtClean="0"/>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40</a:t>
            </a:fld>
            <a:endParaRPr lang="en-US" dirty="0"/>
          </a:p>
        </p:txBody>
      </p:sp>
    </p:spTree>
    <p:extLst>
      <p:ext uri="{BB962C8B-B14F-4D97-AF65-F5344CB8AC3E}">
        <p14:creationId xmlns:p14="http://schemas.microsoft.com/office/powerpoint/2010/main" val="40454012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Gen dynamics - Agency did not trigger requirement to hold discussions with all competitive range offerors by communicating with awardee regarding its subcontracting plan prior to award since these communications did not pertain to evaluation of the awardee's proposal and therefore did not constitute discussions. Rather, the negotiation and ultimate approval of a subcontracting plan involved a question of the awardee's responsibility</a:t>
            </a:r>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41</a:t>
            </a:fld>
            <a:endParaRPr lang="en-US" dirty="0"/>
          </a:p>
        </p:txBody>
      </p:sp>
    </p:spTree>
    <p:extLst>
      <p:ext uri="{BB962C8B-B14F-4D97-AF65-F5344CB8AC3E}">
        <p14:creationId xmlns:p14="http://schemas.microsoft.com/office/powerpoint/2010/main" val="484585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1400" dirty="0" smtClean="0"/>
              <a:t>Preaward (after exclusion from competitive range) and postaward (after award). </a:t>
            </a:r>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42</a:t>
            </a:fld>
            <a:endParaRPr lang="en-US" dirty="0"/>
          </a:p>
        </p:txBody>
      </p:sp>
    </p:spTree>
    <p:extLst>
      <p:ext uri="{BB962C8B-B14F-4D97-AF65-F5344CB8AC3E}">
        <p14:creationId xmlns:p14="http://schemas.microsoft.com/office/powerpoint/2010/main" val="4895782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1400" dirty="0" smtClean="0"/>
              <a:t>Preaward (after exclusion from competitive range) and postaward (after award). </a:t>
            </a:r>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43</a:t>
            </a:fld>
            <a:endParaRPr lang="en-US" dirty="0"/>
          </a:p>
        </p:txBody>
      </p:sp>
    </p:spTree>
    <p:extLst>
      <p:ext uri="{BB962C8B-B14F-4D97-AF65-F5344CB8AC3E}">
        <p14:creationId xmlns:p14="http://schemas.microsoft.com/office/powerpoint/2010/main" val="4895782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44</a:t>
            </a:fld>
            <a:endParaRPr lang="en-US" dirty="0"/>
          </a:p>
        </p:txBody>
      </p:sp>
    </p:spTree>
    <p:extLst>
      <p:ext uri="{BB962C8B-B14F-4D97-AF65-F5344CB8AC3E}">
        <p14:creationId xmlns:p14="http://schemas.microsoft.com/office/powerpoint/2010/main" val="6390926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4">
              <a:buFont typeface="Arial" panose="020B0604020202020204" pitchFamily="34" charset="0"/>
              <a:buChar char="•"/>
            </a:pPr>
            <a:r>
              <a:rPr lang="en-US" sz="1400" dirty="0" smtClean="0"/>
              <a:t>Before written debriefing, CO emailed to unsuccessful offeror: “Let me get you the written [debriefing], after you read it, call me and I will see if I can fill in the gaps.” </a:t>
            </a:r>
          </a:p>
          <a:p>
            <a:pPr lvl="4">
              <a:buFont typeface="Arial" panose="020B0604020202020204" pitchFamily="34" charset="0"/>
              <a:buChar char="•"/>
            </a:pPr>
            <a:r>
              <a:rPr lang="en-US" sz="1400" dirty="0" smtClean="0"/>
              <a:t>Four days after written debriefing, CO responded, “I don’t mind a verbal [debriefing].” </a:t>
            </a:r>
          </a:p>
          <a:p>
            <a:pPr lvl="4">
              <a:buFont typeface="Arial" panose="020B0604020202020204" pitchFamily="34" charset="0"/>
              <a:buChar char="•"/>
            </a:pPr>
            <a:r>
              <a:rPr lang="en-US" sz="1400" dirty="0" smtClean="0"/>
              <a:t>Seven days after written debriefing, held telephone call between offeror and agency. </a:t>
            </a:r>
          </a:p>
          <a:p>
            <a:pPr lvl="4">
              <a:buFont typeface="Arial" panose="020B0604020202020204" pitchFamily="34" charset="0"/>
              <a:buChar char="•"/>
            </a:pPr>
            <a:r>
              <a:rPr lang="en-US" sz="1400" dirty="0" smtClean="0"/>
              <a:t>CO did not tell the unsuccessful offeror that the communications were not part of the debriefing process. </a:t>
            </a:r>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45</a:t>
            </a:fld>
            <a:endParaRPr lang="en-US" dirty="0"/>
          </a:p>
        </p:txBody>
      </p:sp>
    </p:spTree>
    <p:extLst>
      <p:ext uri="{BB962C8B-B14F-4D97-AF65-F5344CB8AC3E}">
        <p14:creationId xmlns:p14="http://schemas.microsoft.com/office/powerpoint/2010/main" val="281278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200" dirty="0" smtClean="0"/>
              <a:t>“Cases filed”  accounts for every supplemental protest on the same procurement – all with the same “B number” (with each new protest adding a .1).  “GAO indicated that, on average, there were approximately 1.6 docket numbers assigned (“cases filed”) per protested procurement.”</a:t>
            </a:r>
            <a:r>
              <a:rPr lang="en-US" sz="800" dirty="0" smtClean="0"/>
              <a:t>[2]</a:t>
            </a:r>
            <a:endParaRPr lang="en-US" sz="2400" dirty="0" smtClean="0"/>
          </a:p>
          <a:p>
            <a:pPr marL="285750" lvl="0" indent="-285750">
              <a:buFont typeface="Arial" panose="020B0604020202020204" pitchFamily="34" charset="0"/>
              <a:buChar char="•"/>
            </a:pPr>
            <a:endParaRPr lang="en-US" sz="1200" dirty="0" smtClean="0"/>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“Merit Decisions” do not account for ADR or for settlements, agencies taking corrective action on their own initiative, or withdraws for other reasons. </a:t>
            </a:r>
            <a:r>
              <a:rPr lang="en-US" sz="1200" baseline="30000" dirty="0" smtClean="0">
                <a:latin typeface="Calibri" panose="020F0502020204030204" pitchFamily="34" charset="0"/>
                <a:ea typeface="Calibri" panose="020F0502020204030204" pitchFamily="34" charset="0"/>
                <a:cs typeface="Times New Roman" panose="02020603050405020304" pitchFamily="18" charset="0"/>
              </a:rPr>
              <a:t>[2] </a:t>
            </a:r>
            <a:r>
              <a:rPr lang="en-US" sz="1200" dirty="0" smtClean="0">
                <a:latin typeface="Calibri" panose="020F0502020204030204" pitchFamily="34" charset="0"/>
                <a:ea typeface="Calibri" panose="020F0502020204030204" pitchFamily="34" charset="0"/>
                <a:cs typeface="Times New Roman" panose="02020603050405020304" pitchFamily="18" charset="0"/>
              </a:rPr>
              <a:t>Gordon, D.  Bid Protests: The Costs are Real, But the Benefits Outweigh Them, 42:3 Pub. Contract L.J. (2013).</a:t>
            </a:r>
            <a:endParaRPr lang="en-US" altLang="en-US" sz="1200" dirty="0" smtClean="0">
              <a:latin typeface="Calibri" panose="020F0502020204030204" pitchFamily="34" charset="0"/>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a:t>
            </a:fld>
            <a:endParaRPr lang="en-US" dirty="0"/>
          </a:p>
        </p:txBody>
      </p:sp>
    </p:spTree>
    <p:extLst>
      <p:ext uri="{BB962C8B-B14F-4D97-AF65-F5344CB8AC3E}">
        <p14:creationId xmlns:p14="http://schemas.microsoft.com/office/powerpoint/2010/main" val="14085048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46</a:t>
            </a:fld>
            <a:endParaRPr lang="en-US" dirty="0"/>
          </a:p>
        </p:txBody>
      </p:sp>
    </p:spTree>
    <p:extLst>
      <p:ext uri="{BB962C8B-B14F-4D97-AF65-F5344CB8AC3E}">
        <p14:creationId xmlns:p14="http://schemas.microsoft.com/office/powerpoint/2010/main" val="24034589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47</a:t>
            </a:fld>
            <a:endParaRPr lang="en-US" dirty="0"/>
          </a:p>
        </p:txBody>
      </p:sp>
    </p:spTree>
    <p:extLst>
      <p:ext uri="{BB962C8B-B14F-4D97-AF65-F5344CB8AC3E}">
        <p14:creationId xmlns:p14="http://schemas.microsoft.com/office/powerpoint/2010/main" val="1656670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It is well established that the gov’t benefits from knowing industry’s capabilities and the industry benefits from knowing the government’s needs</a:t>
            </a:r>
            <a:endParaRPr lang="en-US" sz="1100" dirty="0"/>
          </a:p>
          <a:p>
            <a:pPr lvl="1"/>
            <a:r>
              <a:rPr lang="en-US" dirty="0" smtClean="0"/>
              <a:t>Tips: Before issuing the solicitation, engage in early vendor engagement using market research, RFIs or draft RFPs </a:t>
            </a:r>
            <a:endParaRPr lang="en-US" sz="1100" dirty="0"/>
          </a:p>
          <a:p>
            <a:pPr lvl="1"/>
            <a:r>
              <a:rPr lang="en-US" dirty="0" smtClean="0"/>
              <a:t>Ensure that communications don’t create an unfair competitive advantage; know when to cut off communications.</a:t>
            </a:r>
            <a:endParaRPr lang="en-US" sz="1100" dirty="0"/>
          </a:p>
          <a:p>
            <a:pPr lvl="0"/>
            <a:r>
              <a:rPr lang="en-US" dirty="0" smtClean="0"/>
              <a:t>Review RFP critically during its development, focusing on Section L (instructions to bidders) and Section M (Evaluation Criteria)</a:t>
            </a:r>
            <a:endParaRPr lang="en-US" sz="1100" dirty="0"/>
          </a:p>
          <a:p>
            <a:pPr lvl="1"/>
            <a:r>
              <a:rPr lang="en-US" dirty="0" smtClean="0"/>
              <a:t>Is it clear what the agency expects from offerors? </a:t>
            </a:r>
            <a:endParaRPr lang="en-US" sz="1100" dirty="0"/>
          </a:p>
          <a:p>
            <a:pPr lvl="1"/>
            <a:r>
              <a:rPr lang="en-US" dirty="0" smtClean="0"/>
              <a:t>Do L and M track together? </a:t>
            </a:r>
            <a:endParaRPr lang="en-US" sz="1100" dirty="0"/>
          </a:p>
          <a:p>
            <a:pPr lvl="1"/>
            <a:r>
              <a:rPr lang="en-US" dirty="0" smtClean="0"/>
              <a:t>Do evaluation factors/subfactors truly represent key discriminators/significant requirements? </a:t>
            </a:r>
            <a:endParaRPr lang="en-US" sz="1100" dirty="0"/>
          </a:p>
          <a:p>
            <a:pPr lvl="1"/>
            <a:r>
              <a:rPr lang="en-US" dirty="0" smtClean="0"/>
              <a:t>Can evaluators explain what would make a proposal “outstanding” vs. “acceptable” for a given evaluation factor? </a:t>
            </a:r>
            <a:endParaRPr lang="en-US" sz="1100" dirty="0"/>
          </a:p>
          <a:p>
            <a:endParaRPr lang="en-US" dirty="0" smtClean="0"/>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8</a:t>
            </a:fld>
            <a:endParaRPr lang="en-US" dirty="0"/>
          </a:p>
        </p:txBody>
      </p:sp>
    </p:spTree>
    <p:extLst>
      <p:ext uri="{BB962C8B-B14F-4D97-AF65-F5344CB8AC3E}">
        <p14:creationId xmlns:p14="http://schemas.microsoft.com/office/powerpoint/2010/main" val="3674722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9</a:t>
            </a:fld>
            <a:endParaRPr lang="en-US" dirty="0"/>
          </a:p>
        </p:txBody>
      </p:sp>
    </p:spTree>
    <p:extLst>
      <p:ext uri="{BB962C8B-B14F-4D97-AF65-F5344CB8AC3E}">
        <p14:creationId xmlns:p14="http://schemas.microsoft.com/office/powerpoint/2010/main" val="3930600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19</a:t>
            </a:fld>
            <a:endParaRPr lang="en-US" dirty="0"/>
          </a:p>
        </p:txBody>
      </p:sp>
    </p:spTree>
    <p:extLst>
      <p:ext uri="{BB962C8B-B14F-4D97-AF65-F5344CB8AC3E}">
        <p14:creationId xmlns:p14="http://schemas.microsoft.com/office/powerpoint/2010/main" val="3930600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Brican - </a:t>
            </a:r>
            <a:r>
              <a:rPr lang="en-US" sz="1200" dirty="0" smtClean="0"/>
              <a:t>(sustaining protest where the agency evaluated proposals unequally by crediting the awardee for a specialty subcontractor, but not similarly crediting the protester who proposed the same subcontractor). </a:t>
            </a:r>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20</a:t>
            </a:fld>
            <a:endParaRPr lang="en-US" dirty="0"/>
          </a:p>
        </p:txBody>
      </p:sp>
    </p:spTree>
    <p:extLst>
      <p:ext uri="{BB962C8B-B14F-4D97-AF65-F5344CB8AC3E}">
        <p14:creationId xmlns:p14="http://schemas.microsoft.com/office/powerpoint/2010/main" val="968985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3" indent="0" algn="l" defTabSz="457200" rtl="0" eaLnBrk="1" fontAlgn="auto" latinLnBrk="0" hangingPunct="1">
              <a:lnSpc>
                <a:spcPct val="100000"/>
              </a:lnSpc>
              <a:spcBef>
                <a:spcPts val="0"/>
              </a:spcBef>
              <a:spcAft>
                <a:spcPts val="0"/>
              </a:spcAft>
              <a:buClrTx/>
              <a:buSzTx/>
              <a:buFontTx/>
              <a:buNone/>
              <a:tabLst/>
              <a:defRPr/>
            </a:pPr>
            <a:r>
              <a:rPr lang="en-US" dirty="0" smtClean="0"/>
              <a:t>Agency also failed properly to apply evaluation criteria by giving another awardee's proposal credit for key personnel under the wrong evaluation factor (PM/QC factor instead of personnel factor).</a:t>
            </a:r>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21</a:t>
            </a:fld>
            <a:endParaRPr lang="en-US" dirty="0"/>
          </a:p>
        </p:txBody>
      </p:sp>
    </p:spTree>
    <p:extLst>
      <p:ext uri="{BB962C8B-B14F-4D97-AF65-F5344CB8AC3E}">
        <p14:creationId xmlns:p14="http://schemas.microsoft.com/office/powerpoint/2010/main" val="660443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13232"/>
            <a:r>
              <a:rPr lang="en-US" dirty="0" smtClean="0"/>
              <a:t>Fact: Compression amplifiers are different from independent level adjustments, which are used to equalize the level between the radio and telephone and to allow individual operators to adjust the audio level of their earpiece.  They cannot be adjusted to the preference of individual operators. </a:t>
            </a:r>
          </a:p>
          <a:p>
            <a:pPr marL="0" lvl="2" defTabSz="913232"/>
            <a:endParaRPr lang="en-US" dirty="0" smtClean="0"/>
          </a:p>
          <a:p>
            <a:pPr marL="0" lvl="2" defTabSz="913232"/>
            <a:r>
              <a:rPr lang="en-US" dirty="0"/>
              <a:t>In a negotiated procurement, any proposal which does not conform to the material terms and conditions of the solicitation is unacceptable and may not form the basis for an award. </a:t>
            </a:r>
            <a:r>
              <a:rPr lang="en-US" dirty="0">
                <a:hlinkClick r:id="rId3"/>
              </a:rPr>
              <a:t>Roche Diagnostic Sys., Inc., B–238965</a:t>
            </a:r>
            <a:r>
              <a:rPr lang="en-US" dirty="0"/>
              <a:t>, July 20, 1990, </a:t>
            </a:r>
            <a:r>
              <a:rPr lang="en-US" dirty="0">
                <a:hlinkClick r:id="rId4"/>
              </a:rPr>
              <a:t>69 Comp.Gen. (2), 90–2 CPD ¶ 56.</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22</a:t>
            </a:fld>
            <a:endParaRPr lang="en-US" dirty="0"/>
          </a:p>
        </p:txBody>
      </p:sp>
    </p:spTree>
    <p:extLst>
      <p:ext uri="{BB962C8B-B14F-4D97-AF65-F5344CB8AC3E}">
        <p14:creationId xmlns:p14="http://schemas.microsoft.com/office/powerpoint/2010/main" val="7520717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23</a:t>
            </a:fld>
            <a:endParaRPr lang="en-US" dirty="0"/>
          </a:p>
        </p:txBody>
      </p:sp>
    </p:spTree>
    <p:extLst>
      <p:ext uri="{BB962C8B-B14F-4D97-AF65-F5344CB8AC3E}">
        <p14:creationId xmlns:p14="http://schemas.microsoft.com/office/powerpoint/2010/main" val="41918844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Cover Image with Federal Acquisition Institute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711200" y="4209143"/>
            <a:ext cx="7534729" cy="616857"/>
          </a:xfrm>
          <a:prstGeom prst="rect">
            <a:avLst/>
          </a:prstGeom>
        </p:spPr>
        <p:txBody>
          <a:bodyPr vert="horz" lIns="0"/>
          <a:lstStyle>
            <a:lvl1pPr algn="l">
              <a:defRPr sz="4800" baseline="6000">
                <a:solidFill>
                  <a:srgbClr val="283433"/>
                </a:solidFill>
                <a:latin typeface="Cambria"/>
                <a:cs typeface="Cambria"/>
              </a:defRPr>
            </a:lvl1pPr>
          </a:lstStyle>
          <a:p>
            <a:r>
              <a:rPr lang="en-US" dirty="0" smtClean="0"/>
              <a:t>Click to Edit Master Title Style</a:t>
            </a:r>
            <a:endParaRPr lang="en-US" dirty="0"/>
          </a:p>
        </p:txBody>
      </p:sp>
      <p:sp>
        <p:nvSpPr>
          <p:cNvPr id="7" name="Content Placeholder 6"/>
          <p:cNvSpPr>
            <a:spLocks noGrp="1"/>
          </p:cNvSpPr>
          <p:nvPr>
            <p:ph sz="quarter" idx="10" hasCustomPrompt="1"/>
          </p:nvPr>
        </p:nvSpPr>
        <p:spPr>
          <a:xfrm>
            <a:off x="711200" y="4744361"/>
            <a:ext cx="7534729" cy="399143"/>
          </a:xfrm>
          <a:prstGeom prst="rect">
            <a:avLst/>
          </a:prstGeom>
        </p:spPr>
        <p:txBody>
          <a:bodyPr vert="horz" lIns="0"/>
          <a:lstStyle>
            <a:lvl1pPr>
              <a:buNone/>
              <a:defRPr sz="2000">
                <a:solidFill>
                  <a:srgbClr val="283433"/>
                </a:solidFill>
                <a:latin typeface="Franklin Gothic Book"/>
                <a:cs typeface="Franklin Gothic Book"/>
              </a:defRPr>
            </a:lvl1pPr>
          </a:lstStyle>
          <a:p>
            <a:pPr lvl="0"/>
            <a:r>
              <a:rPr lang="en-US" dirty="0" smtClean="0"/>
              <a:t>Click to Edit Subhead</a:t>
            </a:r>
          </a:p>
        </p:txBody>
      </p:sp>
      <p:sp>
        <p:nvSpPr>
          <p:cNvPr id="8" name="Content Placeholder 6"/>
          <p:cNvSpPr>
            <a:spLocks noGrp="1"/>
          </p:cNvSpPr>
          <p:nvPr>
            <p:ph sz="quarter" idx="11" hasCustomPrompt="1"/>
          </p:nvPr>
        </p:nvSpPr>
        <p:spPr>
          <a:xfrm>
            <a:off x="711201" y="5578935"/>
            <a:ext cx="2082800" cy="335643"/>
          </a:xfrm>
          <a:prstGeom prst="rect">
            <a:avLst/>
          </a:prstGeom>
          <a:effectLst/>
        </p:spPr>
        <p:txBody>
          <a:bodyPr vert="horz" lIns="0"/>
          <a:lstStyle>
            <a:lvl1pPr>
              <a:buNone/>
              <a:defRPr sz="1400" baseline="0">
                <a:solidFill>
                  <a:srgbClr val="B8821B"/>
                </a:solidFill>
                <a:latin typeface="Franklin Gothic Book"/>
                <a:cs typeface="Franklin Gothic Book"/>
              </a:defRPr>
            </a:lvl1pPr>
          </a:lstStyle>
          <a:p>
            <a:pPr lvl="0"/>
            <a:r>
              <a:rPr lang="en-US" dirty="0" smtClean="0"/>
              <a:t>Click to edit date</a:t>
            </a:r>
          </a:p>
        </p:txBody>
      </p:sp>
      <p:pic>
        <p:nvPicPr>
          <p:cNvPr id="6" name="Picture 5" descr="QR Code image of FAIi website http://www.fai.gov"/>
          <p:cNvPicPr>
            <a:picLocks noChangeAspect="1"/>
          </p:cNvPicPr>
          <p:nvPr userDrawn="1"/>
        </p:nvPicPr>
        <p:blipFill>
          <a:blip r:embed="rId3"/>
          <a:stretch>
            <a:fillRect/>
          </a:stretch>
        </p:blipFill>
        <p:spPr>
          <a:xfrm>
            <a:off x="8300354" y="5524500"/>
            <a:ext cx="544285" cy="544285"/>
          </a:xfrm>
          <a:prstGeom prst="rect">
            <a:avLst/>
          </a:prstGeom>
        </p:spPr>
      </p:pic>
      <p:sp>
        <p:nvSpPr>
          <p:cNvPr id="9" name="TextBox 8"/>
          <p:cNvSpPr txBox="1"/>
          <p:nvPr userDrawn="1"/>
        </p:nvSpPr>
        <p:spPr>
          <a:xfrm>
            <a:off x="5633352" y="5606139"/>
            <a:ext cx="2540000" cy="461665"/>
          </a:xfrm>
          <a:prstGeom prst="rect">
            <a:avLst/>
          </a:prstGeom>
          <a:noFill/>
        </p:spPr>
        <p:txBody>
          <a:bodyPr wrap="square" rtlCol="0">
            <a:spAutoFit/>
          </a:bodyPr>
          <a:lstStyle/>
          <a:p>
            <a:pPr algn="r"/>
            <a:r>
              <a:rPr lang="en-US" sz="800" kern="1200" dirty="0">
                <a:solidFill>
                  <a:srgbClr val="283433"/>
                </a:solidFill>
                <a:latin typeface="Franklin Gothic Book"/>
                <a:ea typeface="+mn-ea"/>
                <a:cs typeface="Franklin Gothic Book"/>
              </a:rPr>
              <a:t>Donna M. Jenkins, </a:t>
            </a:r>
            <a:r>
              <a:rPr lang="en-US" sz="800" i="1" kern="1200" dirty="0">
                <a:solidFill>
                  <a:srgbClr val="283433"/>
                </a:solidFill>
                <a:latin typeface="Franklin Gothic Book"/>
                <a:ea typeface="+mn-ea"/>
                <a:cs typeface="Franklin Gothic Book"/>
              </a:rPr>
              <a:t>Director</a:t>
            </a:r>
          </a:p>
          <a:p>
            <a:pPr algn="r"/>
            <a:r>
              <a:rPr lang="en-US" sz="800" b="1" kern="1200" dirty="0">
                <a:solidFill>
                  <a:srgbClr val="283433"/>
                </a:solidFill>
                <a:latin typeface="Franklin Gothic Book"/>
                <a:ea typeface="+mn-ea"/>
                <a:cs typeface="Franklin Gothic Book"/>
              </a:rPr>
              <a:t>www.fai.gov</a:t>
            </a:r>
            <a:endParaRPr lang="en-US" sz="800" kern="1200" dirty="0">
              <a:solidFill>
                <a:srgbClr val="283433"/>
              </a:solidFill>
              <a:latin typeface="Franklin Gothic Book"/>
              <a:ea typeface="+mn-ea"/>
              <a:cs typeface="Franklin Gothic Book"/>
            </a:endParaRPr>
          </a:p>
          <a:p>
            <a:pPr algn="r"/>
            <a:endParaRPr lang="en-US" sz="800" dirty="0">
              <a:solidFill>
                <a:srgbClr val="283433"/>
              </a:solidFill>
              <a:latin typeface="Franklin Gothic Book"/>
              <a:cs typeface="Franklin Gothic Book"/>
            </a:endParaRPr>
          </a:p>
        </p:txBody>
      </p:sp>
      <p:sp>
        <p:nvSpPr>
          <p:cNvPr id="11" name="Content Placeholder 10"/>
          <p:cNvSpPr>
            <a:spLocks noGrp="1"/>
          </p:cNvSpPr>
          <p:nvPr>
            <p:ph sz="quarter" idx="12" hasCustomPrompt="1"/>
          </p:nvPr>
        </p:nvSpPr>
        <p:spPr>
          <a:xfrm>
            <a:off x="711200" y="5253038"/>
            <a:ext cx="3597275" cy="334960"/>
          </a:xfrm>
          <a:prstGeom prst="rect">
            <a:avLst/>
          </a:prstGeom>
        </p:spPr>
        <p:txBody>
          <a:bodyPr vert="horz" lIns="0" tIns="0" rIns="0" bIns="0"/>
          <a:lstStyle>
            <a:lvl1pPr>
              <a:buNone/>
              <a:defRPr sz="1400" baseline="0">
                <a:solidFill>
                  <a:srgbClr val="283433"/>
                </a:solidFill>
                <a:latin typeface="Franklin Gothic Demi"/>
                <a:cs typeface="Franklin Gothic Demi"/>
              </a:defRPr>
            </a:lvl1pPr>
          </a:lstStyle>
          <a:p>
            <a:pPr lvl="0"/>
            <a:r>
              <a:rPr lang="en-US"/>
              <a:t>Click to Add presenter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7" name="Title 6"/>
          <p:cNvSpPr>
            <a:spLocks noGrp="1"/>
          </p:cNvSpPr>
          <p:nvPr>
            <p:ph type="title" hasCustomPrompt="1"/>
          </p:nvPr>
        </p:nvSpPr>
        <p:spPr>
          <a:xfrm>
            <a:off x="457200" y="1051560"/>
            <a:ext cx="7589157" cy="747660"/>
          </a:xfrm>
          <a:prstGeom prst="rect">
            <a:avLst/>
          </a:prstGeom>
        </p:spPr>
        <p:txBody>
          <a:bodyPr vert="horz"/>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10" name="Content Placeholder 9"/>
          <p:cNvSpPr>
            <a:spLocks noGrp="1"/>
          </p:cNvSpPr>
          <p:nvPr>
            <p:ph sz="quarter" idx="10"/>
          </p:nvPr>
        </p:nvSpPr>
        <p:spPr>
          <a:xfrm>
            <a:off x="457200" y="1986471"/>
            <a:ext cx="7988300" cy="3446463"/>
          </a:xfrm>
          <a:prstGeom prst="rect">
            <a:avLst/>
          </a:prstGeom>
        </p:spPr>
        <p:txBody>
          <a:bodyPr vert="horz"/>
          <a:lstStyle>
            <a:lvl1pPr marL="227013" indent="-227013">
              <a:buClr>
                <a:srgbClr val="F6BC1C"/>
              </a:buClr>
              <a:buSzPct val="75000"/>
              <a:buFont typeface="Courier New"/>
              <a:buChar char="o"/>
              <a:defRPr sz="2400">
                <a:solidFill>
                  <a:schemeClr val="bg1"/>
                </a:solidFill>
                <a:latin typeface="Franklin Gothic Book"/>
                <a:cs typeface="Franklin Gothic Book"/>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a:t>
            </a:r>
          </a:p>
        </p:txBody>
      </p:sp>
      <p:sp>
        <p:nvSpPr>
          <p:cNvPr id="5"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Picture 4" descr="Slide banner with FAI Seal, and FAI Seal as slide watermark"/>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5" name="Picture 4"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3"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6" name="Table Placeholder 5"/>
          <p:cNvSpPr>
            <a:spLocks noGrp="1"/>
          </p:cNvSpPr>
          <p:nvPr>
            <p:ph type="tbl" sz="quarter" idx="10"/>
          </p:nvPr>
        </p:nvSpPr>
        <p:spPr>
          <a:xfrm>
            <a:off x="457200" y="2566988"/>
            <a:ext cx="8215313" cy="3819525"/>
          </a:xfrm>
          <a:prstGeom prst="rect">
            <a:avLst/>
          </a:prstGeom>
        </p:spPr>
        <p:txBody>
          <a:bodyPr vert="horz"/>
          <a:lstStyle>
            <a:lvl1pPr>
              <a:buNone/>
              <a:defRPr sz="1600">
                <a:solidFill>
                  <a:srgbClr val="283433"/>
                </a:solidFill>
                <a:latin typeface="Franklin Gothic Book"/>
                <a:cs typeface="Franklin Gothic Book"/>
              </a:defRPr>
            </a:lvl1pPr>
          </a:lstStyle>
          <a:p>
            <a:endParaRPr lang="en-US" dirty="0"/>
          </a:p>
        </p:txBody>
      </p:sp>
      <p:sp>
        <p:nvSpPr>
          <p:cNvPr id="5"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3" r:id="rId4"/>
    <p:sldLayoutId id="2147483652"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hyperlink" Target="http://www.whitehouse.gov/sites/default/files/omb/procurement/memo/Myth-Busting.pdf"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hyperlink" Target="http://www.whitehouse.gov/sites/default/files/omb/procurement/memo/myth-busting-2-addressing-misconceptions-and-further-improving-communication-during-the-acquisition-process.pdf"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a:xfrm>
            <a:off x="711200" y="4018209"/>
            <a:ext cx="7534729" cy="807792"/>
          </a:xfrm>
        </p:spPr>
        <p:txBody>
          <a:bodyPr/>
          <a:lstStyle/>
          <a:p>
            <a:r>
              <a:rPr lang="en-US" dirty="0">
                <a:solidFill>
                  <a:schemeClr val="tx1"/>
                </a:solidFill>
              </a:rPr>
              <a:t>Strategies to Successfully Prevent and Defend Bid Protests</a:t>
            </a:r>
          </a:p>
        </p:txBody>
      </p:sp>
      <p:sp>
        <p:nvSpPr>
          <p:cNvPr id="34" name="Content Placeholder 33"/>
          <p:cNvSpPr>
            <a:spLocks noGrp="1"/>
          </p:cNvSpPr>
          <p:nvPr>
            <p:ph sz="quarter" idx="11"/>
          </p:nvPr>
        </p:nvSpPr>
        <p:spPr/>
        <p:txBody>
          <a:bodyPr/>
          <a:lstStyle/>
          <a:p>
            <a:r>
              <a:rPr lang="en-US" dirty="0" smtClean="0">
                <a:solidFill>
                  <a:schemeClr val="tx1"/>
                </a:solidFill>
              </a:rPr>
              <a:t>2014, August 06</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10</a:t>
            </a:fld>
            <a:endParaRPr lang="en-US" dirty="0"/>
          </a:p>
        </p:txBody>
      </p:sp>
      <p:sp>
        <p:nvSpPr>
          <p:cNvPr id="5" name="TextBox 4"/>
          <p:cNvSpPr txBox="1"/>
          <p:nvPr/>
        </p:nvSpPr>
        <p:spPr>
          <a:xfrm>
            <a:off x="457199" y="4974081"/>
            <a:ext cx="8416345" cy="1446550"/>
          </a:xfrm>
          <a:prstGeom prst="rect">
            <a:avLst/>
          </a:prstGeom>
          <a:noFill/>
        </p:spPr>
        <p:txBody>
          <a:bodyPr wrap="square" rtlCol="0">
            <a:spAutoFit/>
          </a:bodyPr>
          <a:lstStyle/>
          <a:p>
            <a:pPr marL="342900" indent="-342900">
              <a:buFont typeface="Arial" pitchFamily="34" charset="0"/>
              <a:buChar char="•"/>
            </a:pPr>
            <a:r>
              <a:rPr lang="en-US" sz="2200" dirty="0" smtClean="0">
                <a:latin typeface="Franklin Gothic Book" pitchFamily="34" charset="0"/>
              </a:rPr>
              <a:t>GAO </a:t>
            </a:r>
            <a:r>
              <a:rPr lang="en-US" sz="2200" dirty="0">
                <a:latin typeface="Franklin Gothic Book" pitchFamily="34" charset="0"/>
              </a:rPr>
              <a:t>will not consider challenges to the terms of a solicitation after the </a:t>
            </a:r>
            <a:r>
              <a:rPr lang="en-US" sz="2200" dirty="0" smtClean="0">
                <a:latin typeface="Franklin Gothic Book" pitchFamily="34" charset="0"/>
              </a:rPr>
              <a:t>final date proposals </a:t>
            </a:r>
            <a:r>
              <a:rPr lang="en-US" sz="2200" dirty="0">
                <a:latin typeface="Franklin Gothic Book" pitchFamily="34" charset="0"/>
              </a:rPr>
              <a:t>are submitted; if a contractor believes there is an </a:t>
            </a:r>
            <a:r>
              <a:rPr lang="en-US" sz="2200" dirty="0" smtClean="0">
                <a:latin typeface="Franklin Gothic Book" pitchFamily="34" charset="0"/>
              </a:rPr>
              <a:t>inherent flaw </a:t>
            </a:r>
            <a:r>
              <a:rPr lang="en-US" sz="2200" dirty="0">
                <a:latin typeface="Franklin Gothic Book" pitchFamily="34" charset="0"/>
              </a:rPr>
              <a:t>within the terms of the solicitation, they must protest that flaw prior </a:t>
            </a:r>
            <a:r>
              <a:rPr lang="en-US" sz="2200" dirty="0" smtClean="0">
                <a:latin typeface="Franklin Gothic Book" pitchFamily="34" charset="0"/>
              </a:rPr>
              <a:t>to submitting </a:t>
            </a:r>
            <a:r>
              <a:rPr lang="en-US" sz="2200" dirty="0">
                <a:latin typeface="Franklin Gothic Book" pitchFamily="34" charset="0"/>
              </a:rPr>
              <a:t>a proposal</a:t>
            </a:r>
          </a:p>
        </p:txBody>
      </p:sp>
      <p:grpSp>
        <p:nvGrpSpPr>
          <p:cNvPr id="21" name="Group 20"/>
          <p:cNvGrpSpPr/>
          <p:nvPr/>
        </p:nvGrpSpPr>
        <p:grpSpPr>
          <a:xfrm>
            <a:off x="715455" y="497713"/>
            <a:ext cx="5418235" cy="995490"/>
            <a:chOff x="715455" y="497713"/>
            <a:chExt cx="5418235" cy="995490"/>
          </a:xfrm>
        </p:grpSpPr>
        <p:grpSp>
          <p:nvGrpSpPr>
            <p:cNvPr id="14" name="Group 13"/>
            <p:cNvGrpSpPr/>
            <p:nvPr/>
          </p:nvGrpSpPr>
          <p:grpSpPr>
            <a:xfrm>
              <a:off x="1790162" y="595445"/>
              <a:ext cx="4343528" cy="819962"/>
              <a:chOff x="1411515" y="280261"/>
              <a:chExt cx="4469840" cy="884879"/>
            </a:xfrm>
            <a:scene3d>
              <a:camera prst="orthographicFront"/>
              <a:lightRig rig="threePt" dir="t"/>
            </a:scene3d>
          </p:grpSpPr>
          <p:sp>
            <p:nvSpPr>
              <p:cNvPr id="15" name="Round Same Side Corner Rectangle 14"/>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6"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17" name="Group 16"/>
            <p:cNvGrpSpPr/>
            <p:nvPr/>
          </p:nvGrpSpPr>
          <p:grpSpPr>
            <a:xfrm>
              <a:off x="715455" y="497713"/>
              <a:ext cx="1077184" cy="995490"/>
              <a:chOff x="214645" y="169651"/>
              <a:chExt cx="1196869" cy="1106098"/>
            </a:xfrm>
            <a:scene3d>
              <a:camera prst="orthographicFront"/>
              <a:lightRig rig="threePt" dir="t"/>
            </a:scene3d>
          </p:grpSpPr>
          <p:sp>
            <p:nvSpPr>
              <p:cNvPr id="18" name="Rounded Rectangle 17"/>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9"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graphicFrame>
        <p:nvGraphicFramePr>
          <p:cNvPr id="22" name="Diagram 21"/>
          <p:cNvGraphicFramePr/>
          <p:nvPr>
            <p:extLst>
              <p:ext uri="{D42A27DB-BD31-4B8C-83A1-F6EECF244321}">
                <p14:modId xmlns:p14="http://schemas.microsoft.com/office/powerpoint/2010/main" val="1242757384"/>
              </p:ext>
            </p:extLst>
          </p:nvPr>
        </p:nvGraphicFramePr>
        <p:xfrm>
          <a:off x="1320085" y="1815175"/>
          <a:ext cx="6503831" cy="30401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11</a:t>
            </a:fld>
            <a:endParaRPr lang="en-US" dirty="0"/>
          </a:p>
        </p:txBody>
      </p:sp>
      <p:sp>
        <p:nvSpPr>
          <p:cNvPr id="5" name="TextBox 4"/>
          <p:cNvSpPr txBox="1"/>
          <p:nvPr/>
        </p:nvSpPr>
        <p:spPr>
          <a:xfrm>
            <a:off x="624688" y="1982709"/>
            <a:ext cx="8184461" cy="2739211"/>
          </a:xfrm>
          <a:prstGeom prst="rect">
            <a:avLst/>
          </a:prstGeom>
          <a:noFill/>
        </p:spPr>
        <p:txBody>
          <a:bodyPr wrap="square" rtlCol="0">
            <a:spAutoFit/>
          </a:bodyPr>
          <a:lstStyle/>
          <a:p>
            <a:pPr marL="342900" indent="-342900">
              <a:buFont typeface="Arial" pitchFamily="34" charset="0"/>
              <a:buChar char="•"/>
            </a:pPr>
            <a:r>
              <a:rPr lang="en-US" sz="2200" dirty="0">
                <a:latin typeface="Franklin Gothic Book" pitchFamily="34" charset="0"/>
              </a:rPr>
              <a:t>GAO states the basic rule as: </a:t>
            </a:r>
          </a:p>
          <a:p>
            <a:endParaRPr lang="en-US" dirty="0" smtClean="0">
              <a:latin typeface="Franklin Gothic Book" pitchFamily="34" charset="0"/>
            </a:endParaRPr>
          </a:p>
          <a:p>
            <a:r>
              <a:rPr lang="en-US" sz="2200" i="1" dirty="0">
                <a:latin typeface="Franklin Gothic Book" pitchFamily="34" charset="0"/>
              </a:rPr>
              <a:t>“Agencies are required to evaluate proposals based solely on the factors identified in the solicitation, and must adequately document the bases for their evaluation conclusions. </a:t>
            </a:r>
            <a:r>
              <a:rPr lang="en-US" sz="2200" i="1" dirty="0" smtClean="0">
                <a:latin typeface="Franklin Gothic Book" pitchFamily="34" charset="0"/>
              </a:rPr>
              <a:t>… Although </a:t>
            </a:r>
            <a:r>
              <a:rPr lang="en-US" sz="2200" i="1" dirty="0">
                <a:latin typeface="Franklin Gothic Book" pitchFamily="34" charset="0"/>
              </a:rPr>
              <a:t>we will not substitute our judgment for that of the agency, we will question the agency’s conclusions where they are inconsistent with the solicitation criteria, undocumented, or not reasonably based.”</a:t>
            </a:r>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12</a:t>
            </a:fld>
            <a:endParaRPr lang="en-US" dirty="0"/>
          </a:p>
        </p:txBody>
      </p:sp>
      <p:sp>
        <p:nvSpPr>
          <p:cNvPr id="5" name="TextBox 4"/>
          <p:cNvSpPr txBox="1"/>
          <p:nvPr/>
        </p:nvSpPr>
        <p:spPr>
          <a:xfrm>
            <a:off x="457201" y="2079111"/>
            <a:ext cx="7817666" cy="4585871"/>
          </a:xfrm>
          <a:prstGeom prst="rect">
            <a:avLst/>
          </a:prstGeom>
          <a:noFill/>
        </p:spPr>
        <p:txBody>
          <a:bodyPr wrap="square" rtlCol="0">
            <a:spAutoFit/>
          </a:bodyPr>
          <a:lstStyle/>
          <a:p>
            <a:pPr marL="341313" indent="-341313">
              <a:buFont typeface="Arial" pitchFamily="34" charset="0"/>
              <a:buChar char="•"/>
            </a:pPr>
            <a:r>
              <a:rPr lang="en-US" sz="2200" dirty="0" smtClean="0">
                <a:latin typeface="Franklin Gothic Book" pitchFamily="34" charset="0"/>
              </a:rPr>
              <a:t>In </a:t>
            </a:r>
            <a:r>
              <a:rPr lang="en-US" sz="2200" dirty="0">
                <a:latin typeface="Franklin Gothic Book" pitchFamily="34" charset="0"/>
              </a:rPr>
              <a:t>a protest brought </a:t>
            </a:r>
            <a:r>
              <a:rPr lang="en-US" sz="2200" dirty="0" smtClean="0">
                <a:latin typeface="Franklin Gothic Book" pitchFamily="34" charset="0"/>
              </a:rPr>
              <a:t>against </a:t>
            </a:r>
            <a:r>
              <a:rPr lang="en-US" sz="2200" dirty="0">
                <a:latin typeface="Franklin Gothic Book" pitchFamily="34" charset="0"/>
              </a:rPr>
              <a:t>an award by the Patent </a:t>
            </a:r>
            <a:r>
              <a:rPr lang="en-US" sz="2200" dirty="0" smtClean="0">
                <a:latin typeface="Franklin Gothic Book" pitchFamily="34" charset="0"/>
              </a:rPr>
              <a:t>and Trademark </a:t>
            </a:r>
            <a:r>
              <a:rPr lang="en-US" sz="2200" dirty="0">
                <a:latin typeface="Franklin Gothic Book" pitchFamily="34" charset="0"/>
              </a:rPr>
              <a:t>Office, the solicitation </a:t>
            </a:r>
            <a:r>
              <a:rPr lang="en-US" sz="2200" dirty="0" smtClean="0">
                <a:latin typeface="Franklin Gothic Book" pitchFamily="34" charset="0"/>
              </a:rPr>
              <a:t>stated </a:t>
            </a:r>
            <a:r>
              <a:rPr lang="en-US" sz="2200" dirty="0">
                <a:latin typeface="Franklin Gothic Book" pitchFamily="34" charset="0"/>
              </a:rPr>
              <a:t>the following with respect to an Experience factor</a:t>
            </a:r>
            <a:r>
              <a:rPr lang="en-US" sz="2200" dirty="0" smtClean="0">
                <a:latin typeface="Franklin Gothic Book" pitchFamily="34" charset="0"/>
              </a:rPr>
              <a:t>: “</a:t>
            </a:r>
            <a:r>
              <a:rPr lang="en-US" sz="2200" i="1" dirty="0" smtClean="0">
                <a:latin typeface="Franklin Gothic Book" pitchFamily="34" charset="0"/>
              </a:rPr>
              <a:t>The Government is seeking five (5) reference contracts for the offeror who is proposing as the contractor … the Government expects to see contract references that collectively demonstrate experience in the following areas</a:t>
            </a:r>
            <a:r>
              <a:rPr lang="en-US" sz="2200" dirty="0" smtClean="0">
                <a:latin typeface="Franklin Gothic Book" pitchFamily="34" charset="0"/>
              </a:rPr>
              <a:t>”</a:t>
            </a:r>
          </a:p>
          <a:p>
            <a:pPr marL="341313" indent="-341313"/>
            <a:endParaRPr lang="en-US" sz="2200" dirty="0" smtClean="0">
              <a:latin typeface="Franklin Gothic Book" pitchFamily="34" charset="0"/>
            </a:endParaRPr>
          </a:p>
          <a:p>
            <a:pPr marL="341313" indent="-341313">
              <a:buFont typeface="Arial" pitchFamily="34" charset="0"/>
              <a:buChar char="•"/>
            </a:pPr>
            <a:r>
              <a:rPr lang="en-US" sz="2200" dirty="0" smtClean="0">
                <a:latin typeface="Franklin Gothic Book" pitchFamily="34" charset="0"/>
              </a:rPr>
              <a:t>Raytheon submitted the required 5 contract references under the Experience factor and the agency identified 31 weaknesses under this factor. </a:t>
            </a:r>
          </a:p>
          <a:p>
            <a:pPr marL="457200" indent="-457200"/>
            <a:endParaRPr lang="en-US" dirty="0">
              <a:latin typeface="Franklin Gothic Book" pitchFamily="34" charset="0"/>
            </a:endParaRPr>
          </a:p>
          <a:p>
            <a:endParaRPr lang="en-US" dirty="0" smtClean="0">
              <a:latin typeface="Franklin Gothic Book" pitchFamily="34" charset="0"/>
            </a:endParaRPr>
          </a:p>
          <a:p>
            <a:r>
              <a:rPr lang="en-US" sz="1400" dirty="0" smtClean="0">
                <a:latin typeface="Franklin Gothic Book" pitchFamily="34" charset="0"/>
              </a:rPr>
              <a:t>	</a:t>
            </a:r>
            <a:endParaRPr lang="en-US" dirty="0"/>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
        <p:nvSpPr>
          <p:cNvPr id="13" name="Title 2"/>
          <p:cNvSpPr>
            <a:spLocks noGrp="1"/>
          </p:cNvSpPr>
          <p:nvPr>
            <p:ph type="title"/>
          </p:nvPr>
        </p:nvSpPr>
        <p:spPr>
          <a:xfrm>
            <a:off x="457201" y="1365158"/>
            <a:ext cx="7398912" cy="726201"/>
          </a:xfrm>
        </p:spPr>
        <p:txBody>
          <a:bodyPr anchor="ctr"/>
          <a:lstStyle/>
          <a:p>
            <a:r>
              <a:rPr lang="en-US" sz="2000" b="1" dirty="0" smtClean="0">
                <a:solidFill>
                  <a:schemeClr val="tx1"/>
                </a:solidFill>
              </a:rPr>
              <a:t>Case Study #1: </a:t>
            </a:r>
            <a:r>
              <a:rPr lang="en-US" sz="2000" b="1" dirty="0">
                <a:solidFill>
                  <a:schemeClr val="tx1"/>
                </a:solidFill>
              </a:rPr>
              <a:t>Raytheon Company, B-404998 (June 25, 2011)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13</a:t>
            </a:fld>
            <a:endParaRPr lang="en-US" dirty="0"/>
          </a:p>
        </p:txBody>
      </p:sp>
      <p:sp>
        <p:nvSpPr>
          <p:cNvPr id="5" name="TextBox 4"/>
          <p:cNvSpPr txBox="1"/>
          <p:nvPr/>
        </p:nvSpPr>
        <p:spPr>
          <a:xfrm>
            <a:off x="594695" y="2258786"/>
            <a:ext cx="8034949" cy="4093428"/>
          </a:xfrm>
          <a:prstGeom prst="rect">
            <a:avLst/>
          </a:prstGeom>
          <a:noFill/>
        </p:spPr>
        <p:txBody>
          <a:bodyPr wrap="square" rtlCol="0">
            <a:spAutoFit/>
          </a:bodyPr>
          <a:lstStyle/>
          <a:p>
            <a:pPr marL="342900" indent="-342900">
              <a:buFont typeface="Arial" pitchFamily="34" charset="0"/>
              <a:buChar char="•"/>
            </a:pPr>
            <a:r>
              <a:rPr lang="en-US" sz="2200" dirty="0" smtClean="0">
                <a:latin typeface="Franklin Gothic Book" pitchFamily="34" charset="0"/>
              </a:rPr>
              <a:t>GAO </a:t>
            </a:r>
            <a:r>
              <a:rPr lang="en-US" sz="2200" dirty="0">
                <a:latin typeface="Franklin Gothic Book" pitchFamily="34" charset="0"/>
              </a:rPr>
              <a:t>examined the language of the solicitation and sustained the protest:</a:t>
            </a:r>
          </a:p>
          <a:p>
            <a:endParaRPr lang="en-US" sz="2200" dirty="0" smtClean="0">
              <a:latin typeface="Franklin Gothic Book" pitchFamily="34" charset="0"/>
            </a:endParaRPr>
          </a:p>
          <a:p>
            <a:r>
              <a:rPr lang="en-US" sz="2200" i="1" dirty="0" smtClean="0">
                <a:latin typeface="Franklin Gothic Book" pitchFamily="34" charset="0"/>
              </a:rPr>
              <a:t>“We </a:t>
            </a:r>
            <a:r>
              <a:rPr lang="en-US" sz="2200" i="1" dirty="0">
                <a:latin typeface="Franklin Gothic Book" pitchFamily="34" charset="0"/>
              </a:rPr>
              <a:t>think that the agency’s interpretation of the RFP is </a:t>
            </a:r>
            <a:r>
              <a:rPr lang="en-US" sz="2200" i="1" dirty="0" smtClean="0">
                <a:latin typeface="Franklin Gothic Book" pitchFamily="34" charset="0"/>
              </a:rPr>
              <a:t>unreasonable. Nothing </a:t>
            </a:r>
            <a:r>
              <a:rPr lang="en-US" sz="2200" i="1" dirty="0">
                <a:latin typeface="Franklin Gothic Book" pitchFamily="34" charset="0"/>
              </a:rPr>
              <a:t>in the express language of the solicitation supports the agency’s 	position that each reference had to demonstrate experience in all six </a:t>
            </a:r>
            <a:r>
              <a:rPr lang="en-US" sz="2200" i="1" dirty="0" smtClean="0">
                <a:latin typeface="Franklin Gothic Book" pitchFamily="34" charset="0"/>
              </a:rPr>
              <a:t>areas. Moreover</a:t>
            </a:r>
            <a:r>
              <a:rPr lang="en-US" sz="2200" i="1" dirty="0">
                <a:latin typeface="Franklin Gothic Book" pitchFamily="34" charset="0"/>
              </a:rPr>
              <a:t>, an interpretation that each reference had to address all six </a:t>
            </a:r>
            <a:r>
              <a:rPr lang="en-US" sz="2200" i="1" dirty="0" smtClean="0">
                <a:latin typeface="Franklin Gothic Book" pitchFamily="34" charset="0"/>
              </a:rPr>
              <a:t>areas would </a:t>
            </a:r>
            <a:r>
              <a:rPr lang="en-US" sz="2200" i="1" dirty="0">
                <a:latin typeface="Franklin Gothic Book" pitchFamily="34" charset="0"/>
              </a:rPr>
              <a:t>render superfluous the term “collectively,” as the agency’s </a:t>
            </a:r>
            <a:r>
              <a:rPr lang="en-US" sz="2200" i="1" dirty="0" smtClean="0">
                <a:latin typeface="Franklin Gothic Book" pitchFamily="34" charset="0"/>
              </a:rPr>
              <a:t> interpretation </a:t>
            </a:r>
            <a:r>
              <a:rPr lang="en-US" sz="2200" i="1" dirty="0">
                <a:latin typeface="Franklin Gothic Book" pitchFamily="34" charset="0"/>
              </a:rPr>
              <a:t>would effectively substitute the word “individually” for the </a:t>
            </a:r>
            <a:r>
              <a:rPr lang="en-US" sz="2200" i="1" dirty="0" smtClean="0">
                <a:latin typeface="Franklin Gothic Book" pitchFamily="34" charset="0"/>
              </a:rPr>
              <a:t>word “</a:t>
            </a:r>
            <a:r>
              <a:rPr lang="en-US" sz="2200" i="1" dirty="0">
                <a:latin typeface="Franklin Gothic Book" pitchFamily="34" charset="0"/>
              </a:rPr>
              <a:t>collectively.”</a:t>
            </a:r>
          </a:p>
          <a:p>
            <a:endParaRPr lang="en-US" dirty="0"/>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
        <p:nvSpPr>
          <p:cNvPr id="13" name="Title 2"/>
          <p:cNvSpPr>
            <a:spLocks noGrp="1"/>
          </p:cNvSpPr>
          <p:nvPr>
            <p:ph type="title"/>
          </p:nvPr>
        </p:nvSpPr>
        <p:spPr>
          <a:xfrm>
            <a:off x="457201" y="1365158"/>
            <a:ext cx="7398912" cy="726201"/>
          </a:xfrm>
        </p:spPr>
        <p:txBody>
          <a:bodyPr anchor="ctr"/>
          <a:lstStyle/>
          <a:p>
            <a:r>
              <a:rPr lang="en-US" sz="2000" b="1" dirty="0" smtClean="0">
                <a:solidFill>
                  <a:schemeClr val="tx1"/>
                </a:solidFill>
              </a:rPr>
              <a:t>Case Study #1: </a:t>
            </a:r>
            <a:r>
              <a:rPr lang="en-US" sz="2000" b="1" dirty="0">
                <a:solidFill>
                  <a:schemeClr val="tx1"/>
                </a:solidFill>
              </a:rPr>
              <a:t>Raytheon Company, B-404998 (June 25, 2011)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2"/>
          <p:cNvSpPr>
            <a:spLocks noGrp="1"/>
          </p:cNvSpPr>
          <p:nvPr>
            <p:ph type="title"/>
          </p:nvPr>
        </p:nvSpPr>
        <p:spPr>
          <a:xfrm>
            <a:off x="457201" y="1365158"/>
            <a:ext cx="8377706" cy="726201"/>
          </a:xfrm>
        </p:spPr>
        <p:txBody>
          <a:bodyPr anchor="ctr"/>
          <a:lstStyle/>
          <a:p>
            <a:r>
              <a:rPr lang="en-US" sz="2000" b="1" dirty="0" smtClean="0">
                <a:solidFill>
                  <a:schemeClr val="tx1"/>
                </a:solidFill>
              </a:rPr>
              <a:t>Case Study #2</a:t>
            </a:r>
            <a:r>
              <a:rPr lang="en-US" sz="2000" b="1" dirty="0">
                <a:solidFill>
                  <a:schemeClr val="tx1"/>
                </a:solidFill>
              </a:rPr>
              <a:t>: Exelis Systems Corporation, B-407111 (Nov. 13, 	2012) </a:t>
            </a:r>
          </a:p>
        </p:txBody>
      </p:sp>
      <p:grpSp>
        <p:nvGrpSpPr>
          <p:cNvPr id="15" name="Group 14"/>
          <p:cNvGrpSpPr/>
          <p:nvPr/>
        </p:nvGrpSpPr>
        <p:grpSpPr>
          <a:xfrm>
            <a:off x="465894" y="2071559"/>
            <a:ext cx="8212212" cy="944068"/>
            <a:chOff x="995461" y="3698907"/>
            <a:chExt cx="7153079" cy="944068"/>
          </a:xfrm>
        </p:grpSpPr>
        <p:sp>
          <p:nvSpPr>
            <p:cNvPr id="16" name="Rectangle 15"/>
            <p:cNvSpPr/>
            <p:nvPr/>
          </p:nvSpPr>
          <p:spPr>
            <a:xfrm>
              <a:off x="995461" y="3698907"/>
              <a:ext cx="7153079" cy="944068"/>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7" name="TextBox 16"/>
            <p:cNvSpPr txBox="1"/>
            <p:nvPr/>
          </p:nvSpPr>
          <p:spPr>
            <a:xfrm>
              <a:off x="1076517" y="3776181"/>
              <a:ext cx="7007627" cy="769441"/>
            </a:xfrm>
            <a:prstGeom prst="rect">
              <a:avLst/>
            </a:prstGeom>
            <a:noFill/>
          </p:spPr>
          <p:txBody>
            <a:bodyPr wrap="square" rtlCol="0">
              <a:spAutoFit/>
            </a:bodyPr>
            <a:lstStyle/>
            <a:p>
              <a:pPr algn="ctr"/>
              <a:r>
                <a:rPr lang="en-US" sz="2200" b="1" i="1" dirty="0" smtClean="0"/>
                <a:t>Another </a:t>
              </a:r>
              <a:r>
                <a:rPr lang="en-US" sz="2200" b="1" i="1" dirty="0"/>
                <a:t>way an agency can fail to follow the solicitation is by applying an evaluation criteria that is unstated in the solicitation </a:t>
              </a:r>
            </a:p>
          </p:txBody>
        </p:sp>
      </p:grpSp>
      <p:sp>
        <p:nvSpPr>
          <p:cNvPr id="4" name="Slide Number Placeholder 3"/>
          <p:cNvSpPr>
            <a:spLocks noGrp="1"/>
          </p:cNvSpPr>
          <p:nvPr>
            <p:ph type="sldNum" sz="quarter" idx="12"/>
          </p:nvPr>
        </p:nvSpPr>
        <p:spPr/>
        <p:txBody>
          <a:bodyPr/>
          <a:lstStyle/>
          <a:p>
            <a:fld id="{43A0B55B-C253-734E-AC3A-B1468D3932F3}" type="slidenum">
              <a:rPr lang="en-US" smtClean="0"/>
              <a:pPr/>
              <a:t>14</a:t>
            </a:fld>
            <a:endParaRPr lang="en-US" dirty="0"/>
          </a:p>
        </p:txBody>
      </p:sp>
      <p:sp>
        <p:nvSpPr>
          <p:cNvPr id="5" name="TextBox 4"/>
          <p:cNvSpPr txBox="1"/>
          <p:nvPr/>
        </p:nvSpPr>
        <p:spPr>
          <a:xfrm>
            <a:off x="606581" y="3135130"/>
            <a:ext cx="8071525" cy="3447098"/>
          </a:xfrm>
          <a:prstGeom prst="rect">
            <a:avLst/>
          </a:prstGeom>
          <a:noFill/>
        </p:spPr>
        <p:txBody>
          <a:bodyPr wrap="square" rtlCol="0">
            <a:spAutoFit/>
          </a:bodyPr>
          <a:lstStyle/>
          <a:p>
            <a:pPr marL="342900" indent="-342900">
              <a:buFont typeface="Arial" pitchFamily="34" charset="0"/>
              <a:buChar char="•"/>
            </a:pPr>
            <a:r>
              <a:rPr lang="en-US" sz="2000" dirty="0" smtClean="0">
                <a:latin typeface="Franklin Gothic Book" pitchFamily="34" charset="0"/>
              </a:rPr>
              <a:t>In </a:t>
            </a:r>
            <a:r>
              <a:rPr lang="en-US" sz="2000" dirty="0">
                <a:latin typeface="Franklin Gothic Book" pitchFamily="34" charset="0"/>
              </a:rPr>
              <a:t>a protest brought by Exelis </a:t>
            </a:r>
            <a:r>
              <a:rPr lang="en-US" sz="2000" dirty="0" smtClean="0">
                <a:latin typeface="Franklin Gothic Book" pitchFamily="34" charset="0"/>
              </a:rPr>
              <a:t>Systems </a:t>
            </a:r>
            <a:r>
              <a:rPr lang="en-US" sz="2000" dirty="0">
                <a:latin typeface="Franklin Gothic Book" pitchFamily="34" charset="0"/>
              </a:rPr>
              <a:t>against an award by the Department of State, the solicitation </a:t>
            </a:r>
            <a:r>
              <a:rPr lang="en-US" sz="2000" dirty="0" smtClean="0">
                <a:latin typeface="Franklin Gothic Book" pitchFamily="34" charset="0"/>
              </a:rPr>
              <a:t>defined </a:t>
            </a:r>
            <a:r>
              <a:rPr lang="en-US" sz="2000" dirty="0">
                <a:latin typeface="Franklin Gothic Book" pitchFamily="34" charset="0"/>
              </a:rPr>
              <a:t>the past performance and experience evaluation factor as:</a:t>
            </a:r>
          </a:p>
          <a:p>
            <a:endParaRPr lang="en-US" dirty="0" smtClean="0">
              <a:latin typeface="Franklin Gothic Book" pitchFamily="34" charset="0"/>
            </a:endParaRPr>
          </a:p>
          <a:p>
            <a:r>
              <a:rPr lang="en-US" sz="2000" i="1" dirty="0" smtClean="0">
                <a:latin typeface="Franklin Gothic Book" pitchFamily="34" charset="0"/>
              </a:rPr>
              <a:t>“</a:t>
            </a:r>
            <a:r>
              <a:rPr lang="en-US" sz="2000" i="1" dirty="0">
                <a:latin typeface="Franklin Gothic Book" pitchFamily="34" charset="0"/>
              </a:rPr>
              <a:t>The Government will use past performance </a:t>
            </a:r>
            <a:r>
              <a:rPr lang="en-US" sz="2000" i="1" dirty="0" smtClean="0">
                <a:latin typeface="Franklin Gothic Book" pitchFamily="34" charset="0"/>
              </a:rPr>
              <a:t>information…to </a:t>
            </a:r>
            <a:r>
              <a:rPr lang="en-US" sz="2000" i="1" dirty="0">
                <a:latin typeface="Franklin Gothic Book" pitchFamily="34" charset="0"/>
              </a:rPr>
              <a:t>assess </a:t>
            </a:r>
            <a:r>
              <a:rPr lang="en-US" sz="2000" i="1" dirty="0" smtClean="0">
                <a:latin typeface="Franklin Gothic Book" pitchFamily="34" charset="0"/>
              </a:rPr>
              <a:t>the capability </a:t>
            </a:r>
            <a:r>
              <a:rPr lang="en-US" sz="2000" i="1" dirty="0">
                <a:latin typeface="Franklin Gothic Book" pitchFamily="34" charset="0"/>
              </a:rPr>
              <a:t>of the </a:t>
            </a:r>
            <a:r>
              <a:rPr lang="en-US" sz="2000" i="1" dirty="0" smtClean="0">
                <a:latin typeface="Franklin Gothic Book" pitchFamily="34" charset="0"/>
              </a:rPr>
              <a:t>Offeror…to </a:t>
            </a:r>
            <a:r>
              <a:rPr lang="en-US" sz="2000" i="1" dirty="0">
                <a:latin typeface="Franklin Gothic Book" pitchFamily="34" charset="0"/>
              </a:rPr>
              <a:t>meet the solicitation performance </a:t>
            </a:r>
            <a:r>
              <a:rPr lang="en-US" sz="2000" i="1" dirty="0" smtClean="0">
                <a:latin typeface="Franklin Gothic Book" pitchFamily="34" charset="0"/>
              </a:rPr>
              <a:t>requirements</a:t>
            </a:r>
            <a:r>
              <a:rPr lang="en-US" sz="2000" i="1" dirty="0">
                <a:latin typeface="Franklin Gothic Book" pitchFamily="34" charset="0"/>
              </a:rPr>
              <a:t>, including the relevance and currency of the </a:t>
            </a:r>
            <a:r>
              <a:rPr lang="en-US" sz="2000" i="1" dirty="0" smtClean="0">
                <a:latin typeface="Franklin Gothic Book" pitchFamily="34" charset="0"/>
              </a:rPr>
              <a:t>work experience </a:t>
            </a:r>
            <a:r>
              <a:rPr lang="en-US" sz="2000" i="1" dirty="0">
                <a:latin typeface="Franklin Gothic Book" pitchFamily="34" charset="0"/>
              </a:rPr>
              <a:t>of the </a:t>
            </a:r>
            <a:r>
              <a:rPr lang="en-US" sz="2000" i="1" dirty="0" smtClean="0">
                <a:latin typeface="Franklin Gothic Book" pitchFamily="34" charset="0"/>
              </a:rPr>
              <a:t>Offeror. In </a:t>
            </a:r>
            <a:r>
              <a:rPr lang="en-US" sz="2000" i="1" dirty="0">
                <a:latin typeface="Franklin Gothic Book" pitchFamily="34" charset="0"/>
              </a:rPr>
              <a:t>determining relevance, consideration will </a:t>
            </a:r>
            <a:r>
              <a:rPr lang="en-US" sz="2000" i="1" dirty="0" smtClean="0">
                <a:latin typeface="Franklin Gothic Book" pitchFamily="34" charset="0"/>
              </a:rPr>
              <a:t>be given </a:t>
            </a:r>
            <a:r>
              <a:rPr lang="en-US" sz="2000" i="1" dirty="0">
                <a:latin typeface="Franklin Gothic Book" pitchFamily="34" charset="0"/>
              </a:rPr>
              <a:t>to the similarity of the service performed in hostile, austere, and </a:t>
            </a:r>
            <a:r>
              <a:rPr lang="en-US" sz="2000" i="1" dirty="0" smtClean="0">
                <a:latin typeface="Franklin Gothic Book" pitchFamily="34" charset="0"/>
              </a:rPr>
              <a:t>remote </a:t>
            </a:r>
            <a:r>
              <a:rPr lang="en-US" sz="2000" i="1" dirty="0">
                <a:latin typeface="Franklin Gothic Book" pitchFamily="34" charset="0"/>
              </a:rPr>
              <a:t>locations; complexity; technology; magnitude of effort; contract </a:t>
            </a:r>
            <a:r>
              <a:rPr lang="en-US" sz="2000" i="1" dirty="0" smtClean="0">
                <a:latin typeface="Franklin Gothic Book" pitchFamily="34" charset="0"/>
              </a:rPr>
              <a:t>scope </a:t>
            </a:r>
            <a:r>
              <a:rPr lang="en-US" sz="2000" i="1" dirty="0">
                <a:latin typeface="Franklin Gothic Book" pitchFamily="34" charset="0"/>
              </a:rPr>
              <a:t>and type; and schedule</a:t>
            </a:r>
            <a:r>
              <a:rPr lang="en-US" sz="2000" i="1" dirty="0" smtClean="0">
                <a:latin typeface="Franklin Gothic Book" pitchFamily="34" charset="0"/>
              </a:rPr>
              <a:t>.” </a:t>
            </a:r>
            <a:r>
              <a:rPr lang="en-US" sz="2000" i="1" dirty="0">
                <a:latin typeface="Franklin Gothic Book" pitchFamily="34" charset="0"/>
              </a:rPr>
              <a:t> </a:t>
            </a:r>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15</a:t>
            </a:fld>
            <a:endParaRPr lang="en-US" dirty="0"/>
          </a:p>
        </p:txBody>
      </p:sp>
      <p:sp>
        <p:nvSpPr>
          <p:cNvPr id="5" name="TextBox 4"/>
          <p:cNvSpPr txBox="1"/>
          <p:nvPr/>
        </p:nvSpPr>
        <p:spPr>
          <a:xfrm>
            <a:off x="566670" y="2100404"/>
            <a:ext cx="8062974" cy="4401205"/>
          </a:xfrm>
          <a:prstGeom prst="rect">
            <a:avLst/>
          </a:prstGeom>
          <a:noFill/>
        </p:spPr>
        <p:txBody>
          <a:bodyPr wrap="square" rtlCol="0">
            <a:spAutoFit/>
          </a:bodyPr>
          <a:lstStyle/>
          <a:p>
            <a:pPr marL="342900" indent="-342900">
              <a:buFont typeface="Arial" pitchFamily="34" charset="0"/>
              <a:buChar char="•"/>
            </a:pPr>
            <a:r>
              <a:rPr lang="en-US" sz="2000" dirty="0">
                <a:latin typeface="Franklin Gothic Book" pitchFamily="34" charset="0"/>
              </a:rPr>
              <a:t>Exelis </a:t>
            </a:r>
            <a:r>
              <a:rPr lang="en-US" sz="2000" dirty="0" smtClean="0">
                <a:latin typeface="Franklin Gothic Book" pitchFamily="34" charset="0"/>
              </a:rPr>
              <a:t>Systems </a:t>
            </a:r>
            <a:r>
              <a:rPr lang="en-US" sz="2000" dirty="0">
                <a:latin typeface="Franklin Gothic Book" pitchFamily="34" charset="0"/>
              </a:rPr>
              <a:t>submitted a proposal that included the required past performance information, however the agency assigned weaknesses to the proposal for failing to provide examples of specific experience with the Department of </a:t>
            </a:r>
            <a:r>
              <a:rPr lang="en-US" sz="2000" dirty="0" smtClean="0">
                <a:latin typeface="Franklin Gothic Book" pitchFamily="34" charset="0"/>
              </a:rPr>
              <a:t>State.</a:t>
            </a:r>
          </a:p>
          <a:p>
            <a:pPr marL="342900" indent="-342900"/>
            <a:endParaRPr lang="en-US" sz="2000" dirty="0" smtClean="0">
              <a:latin typeface="Franklin Gothic Book" pitchFamily="34" charset="0"/>
            </a:endParaRPr>
          </a:p>
          <a:p>
            <a:pPr marL="342900" indent="-342900">
              <a:buFont typeface="Arial" pitchFamily="34" charset="0"/>
              <a:buChar char="•"/>
            </a:pPr>
            <a:r>
              <a:rPr lang="en-US" sz="2000" dirty="0" smtClean="0">
                <a:latin typeface="Franklin Gothic Book" pitchFamily="34" charset="0"/>
              </a:rPr>
              <a:t>These weaknesses were relied upon by the source selection authority, who concluded: </a:t>
            </a:r>
            <a:r>
              <a:rPr lang="en-US" sz="2000" i="1" dirty="0" smtClean="0">
                <a:latin typeface="Franklin Gothic Book" pitchFamily="34" charset="0"/>
              </a:rPr>
              <a:t>“Exelis’ proposed approach…show a lack of direct contracting experience with the Department of State.”</a:t>
            </a:r>
          </a:p>
          <a:p>
            <a:endParaRPr lang="en-US" sz="2000" i="1" dirty="0" smtClean="0">
              <a:latin typeface="Franklin Gothic Book" pitchFamily="34" charset="0"/>
            </a:endParaRPr>
          </a:p>
          <a:p>
            <a:pPr marL="342900" indent="-342900">
              <a:buFont typeface="Arial" pitchFamily="34" charset="0"/>
              <a:buChar char="•"/>
            </a:pPr>
            <a:r>
              <a:rPr lang="en-US" sz="2000" dirty="0" smtClean="0">
                <a:latin typeface="Franklin Gothic Book" pitchFamily="34" charset="0"/>
              </a:rPr>
              <a:t>Exelis Systems argued in its protest that it was improper for the agency to assign a weakness for lack of experience with the Department of State, because the solicitation did not require that specific experience.</a:t>
            </a:r>
          </a:p>
          <a:p>
            <a:pPr marL="342900" indent="-342900">
              <a:buFont typeface="Arial" pitchFamily="34" charset="0"/>
              <a:buChar char="•"/>
            </a:pPr>
            <a:endParaRPr lang="en-US" sz="2000" dirty="0"/>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
        <p:nvSpPr>
          <p:cNvPr id="13" name="Title 2"/>
          <p:cNvSpPr>
            <a:spLocks noGrp="1"/>
          </p:cNvSpPr>
          <p:nvPr>
            <p:ph type="title"/>
          </p:nvPr>
        </p:nvSpPr>
        <p:spPr>
          <a:xfrm>
            <a:off x="457201" y="1365158"/>
            <a:ext cx="8377706" cy="726201"/>
          </a:xfrm>
        </p:spPr>
        <p:txBody>
          <a:bodyPr anchor="ctr"/>
          <a:lstStyle/>
          <a:p>
            <a:r>
              <a:rPr lang="en-US" sz="2000" b="1" dirty="0" smtClean="0">
                <a:solidFill>
                  <a:schemeClr val="tx1"/>
                </a:solidFill>
              </a:rPr>
              <a:t>Case Study #2</a:t>
            </a:r>
            <a:r>
              <a:rPr lang="en-US" sz="2000" b="1" dirty="0">
                <a:solidFill>
                  <a:schemeClr val="tx1"/>
                </a:solidFill>
              </a:rPr>
              <a:t>: Exelis Systems Corporation, B-407111 (Nov. 13, 	2012)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16</a:t>
            </a:fld>
            <a:endParaRPr lang="en-US" dirty="0"/>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
        <p:nvSpPr>
          <p:cNvPr id="13" name="Title 2"/>
          <p:cNvSpPr>
            <a:spLocks noGrp="1"/>
          </p:cNvSpPr>
          <p:nvPr>
            <p:ph type="title"/>
          </p:nvPr>
        </p:nvSpPr>
        <p:spPr>
          <a:xfrm>
            <a:off x="457201" y="1365158"/>
            <a:ext cx="8377706" cy="726201"/>
          </a:xfrm>
        </p:spPr>
        <p:txBody>
          <a:bodyPr anchor="ctr"/>
          <a:lstStyle/>
          <a:p>
            <a:r>
              <a:rPr lang="en-US" sz="2000" b="1" dirty="0" smtClean="0">
                <a:solidFill>
                  <a:schemeClr val="tx1"/>
                </a:solidFill>
              </a:rPr>
              <a:t>Case Study #2</a:t>
            </a:r>
            <a:r>
              <a:rPr lang="en-US" sz="2000" b="1" dirty="0">
                <a:solidFill>
                  <a:schemeClr val="tx1"/>
                </a:solidFill>
              </a:rPr>
              <a:t>: Exelis Systems Corporation, B-407111 (Nov. 13, 	2012) </a:t>
            </a:r>
          </a:p>
        </p:txBody>
      </p:sp>
      <p:sp>
        <p:nvSpPr>
          <p:cNvPr id="14" name="TextBox 13"/>
          <p:cNvSpPr txBox="1"/>
          <p:nvPr/>
        </p:nvSpPr>
        <p:spPr>
          <a:xfrm>
            <a:off x="566670" y="2100404"/>
            <a:ext cx="8062974" cy="3816429"/>
          </a:xfrm>
          <a:prstGeom prst="rect">
            <a:avLst/>
          </a:prstGeom>
          <a:noFill/>
        </p:spPr>
        <p:txBody>
          <a:bodyPr wrap="square" rtlCol="0">
            <a:spAutoFit/>
          </a:bodyPr>
          <a:lstStyle/>
          <a:p>
            <a:pPr marL="342900" indent="-342900">
              <a:buFont typeface="Arial" pitchFamily="34" charset="0"/>
              <a:buChar char="•"/>
            </a:pPr>
            <a:r>
              <a:rPr lang="en-US" sz="2200" dirty="0" smtClean="0">
                <a:latin typeface="Franklin Gothic Book" pitchFamily="34" charset="0"/>
              </a:rPr>
              <a:t>GAO </a:t>
            </a:r>
            <a:r>
              <a:rPr lang="en-US" sz="2200" dirty="0">
                <a:latin typeface="Franklin Gothic Book" pitchFamily="34" charset="0"/>
              </a:rPr>
              <a:t>agreed with the protester:</a:t>
            </a:r>
          </a:p>
          <a:p>
            <a:endParaRPr lang="en-US" sz="2200" i="1" dirty="0">
              <a:latin typeface="Franklin Gothic Book" pitchFamily="34" charset="0"/>
            </a:endParaRPr>
          </a:p>
          <a:p>
            <a:r>
              <a:rPr lang="en-US" sz="2200" i="1" dirty="0">
                <a:latin typeface="Franklin Gothic Book" pitchFamily="34" charset="0"/>
              </a:rPr>
              <a:t>“The RFP did not contain a requirement for an offeror to demonstrate ″direct contracting experience with the Department of State″…While the solicitation required offerors to provide OMSS services at DOS facilities, the evaluation criteria did not inform offerors of the concerns reflected in the record…Specifically, it was not clear from the solicitation that the agency was seeking and would give more credit for experience of the type that DOS found desirable here, that is, general DOS practices or the ways in which DOS differs from other agencies.”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17</a:t>
            </a:fld>
            <a:endParaRPr lang="en-US" dirty="0"/>
          </a:p>
        </p:txBody>
      </p:sp>
      <p:sp>
        <p:nvSpPr>
          <p:cNvPr id="5" name="TextBox 4"/>
          <p:cNvSpPr txBox="1"/>
          <p:nvPr/>
        </p:nvSpPr>
        <p:spPr>
          <a:xfrm>
            <a:off x="523380" y="2921474"/>
            <a:ext cx="8311527" cy="3385542"/>
          </a:xfrm>
          <a:prstGeom prst="rect">
            <a:avLst/>
          </a:prstGeom>
          <a:noFill/>
        </p:spPr>
        <p:txBody>
          <a:bodyPr wrap="square" rtlCol="0">
            <a:spAutoFit/>
          </a:bodyPr>
          <a:lstStyle/>
          <a:p>
            <a:pPr marL="347663" indent="-347663">
              <a:buFont typeface="Arial" pitchFamily="34" charset="0"/>
              <a:buChar char="•"/>
            </a:pPr>
            <a:endParaRPr lang="en-US" sz="1000" dirty="0" smtClean="0">
              <a:latin typeface="Franklin Gothic Book" pitchFamily="34" charset="0"/>
            </a:endParaRPr>
          </a:p>
          <a:p>
            <a:pPr marL="347663" indent="-347663">
              <a:buFont typeface="Arial" pitchFamily="34" charset="0"/>
              <a:buChar char="•"/>
            </a:pPr>
            <a:r>
              <a:rPr lang="en-US" sz="2100" dirty="0" smtClean="0">
                <a:latin typeface="Franklin Gothic Book" pitchFamily="34" charset="0"/>
              </a:rPr>
              <a:t>In </a:t>
            </a:r>
            <a:r>
              <a:rPr lang="en-US" sz="2100" dirty="0">
                <a:latin typeface="Franklin Gothic Book" pitchFamily="34" charset="0"/>
              </a:rPr>
              <a:t>the </a:t>
            </a:r>
            <a:r>
              <a:rPr lang="en-US" sz="2100" dirty="0" smtClean="0">
                <a:latin typeface="Franklin Gothic Book" pitchFamily="34" charset="0"/>
              </a:rPr>
              <a:t>matter </a:t>
            </a:r>
            <a:r>
              <a:rPr lang="en-US" sz="2100" dirty="0">
                <a:latin typeface="Franklin Gothic Book" pitchFamily="34" charset="0"/>
              </a:rPr>
              <a:t>of Esegur-Empresa de Seguranca, SA, the solicitation stated with respect to the price evaluation</a:t>
            </a:r>
            <a:r>
              <a:rPr lang="en-US" sz="2100" dirty="0" smtClean="0">
                <a:latin typeface="Franklin Gothic Book" pitchFamily="34" charset="0"/>
              </a:rPr>
              <a:t>: </a:t>
            </a:r>
            <a:r>
              <a:rPr lang="en-US" sz="2000" i="1" dirty="0" smtClean="0">
                <a:latin typeface="Franklin Gothic Book" pitchFamily="34" charset="0"/>
              </a:rPr>
              <a:t>“Unrealistically </a:t>
            </a:r>
            <a:r>
              <a:rPr lang="en-US" sz="2000" i="1" dirty="0">
                <a:latin typeface="Franklin Gothic Book" pitchFamily="34" charset="0"/>
              </a:rPr>
              <a:t>high, low, or unbalanced prices may serve as a basis for </a:t>
            </a:r>
            <a:r>
              <a:rPr lang="en-US" sz="2000" i="1" dirty="0" smtClean="0">
                <a:latin typeface="Franklin Gothic Book" pitchFamily="34" charset="0"/>
              </a:rPr>
              <a:t>rejection </a:t>
            </a:r>
            <a:r>
              <a:rPr lang="en-US" sz="2000" i="1" dirty="0">
                <a:latin typeface="Franklin Gothic Book" pitchFamily="34" charset="0"/>
              </a:rPr>
              <a:t>of the proposal. </a:t>
            </a:r>
            <a:r>
              <a:rPr lang="en-US" sz="2000" i="1" dirty="0" smtClean="0">
                <a:latin typeface="Franklin Gothic Book" pitchFamily="34" charset="0"/>
              </a:rPr>
              <a:t>The </a:t>
            </a:r>
            <a:r>
              <a:rPr lang="en-US" sz="2000" i="1" dirty="0">
                <a:latin typeface="Franklin Gothic Book" pitchFamily="34" charset="0"/>
              </a:rPr>
              <a:t>price evaluation will document </a:t>
            </a:r>
            <a:r>
              <a:rPr lang="en-US" sz="2000" i="1" dirty="0" smtClean="0">
                <a:latin typeface="Franklin Gothic Book" pitchFamily="34" charset="0"/>
              </a:rPr>
              <a:t>the reasonableness </a:t>
            </a:r>
            <a:r>
              <a:rPr lang="en-US" sz="2000" i="1" dirty="0">
                <a:latin typeface="Franklin Gothic Book" pitchFamily="34" charset="0"/>
              </a:rPr>
              <a:t>and completeness of the total evaluated price</a:t>
            </a:r>
            <a:r>
              <a:rPr lang="en-US" sz="2000" i="1" dirty="0" smtClean="0">
                <a:latin typeface="Franklin Gothic Book" pitchFamily="34" charset="0"/>
              </a:rPr>
              <a:t>.”</a:t>
            </a:r>
            <a:endParaRPr lang="en-US" sz="2000" i="1" dirty="0">
              <a:latin typeface="Franklin Gothic Book" pitchFamily="34" charset="0"/>
            </a:endParaRPr>
          </a:p>
          <a:p>
            <a:endParaRPr lang="en-US" dirty="0" smtClean="0">
              <a:latin typeface="Franklin Gothic Book" pitchFamily="34" charset="0"/>
            </a:endParaRPr>
          </a:p>
          <a:p>
            <a:pPr marL="347663" indent="-347663">
              <a:buFont typeface="Arial" pitchFamily="34" charset="0"/>
              <a:buChar char="•"/>
            </a:pPr>
            <a:r>
              <a:rPr lang="en-US" sz="2100" dirty="0" smtClean="0">
                <a:latin typeface="Franklin Gothic Book" pitchFamily="34" charset="0"/>
              </a:rPr>
              <a:t>The </a:t>
            </a:r>
            <a:r>
              <a:rPr lang="en-US" sz="2100" dirty="0">
                <a:latin typeface="Franklin Gothic Book" pitchFamily="34" charset="0"/>
              </a:rPr>
              <a:t>protester argued that the awardee had proposed a price that was so </a:t>
            </a:r>
            <a:r>
              <a:rPr lang="en-US" sz="2100" dirty="0" smtClean="0">
                <a:latin typeface="Franklin Gothic Book" pitchFamily="34" charset="0"/>
              </a:rPr>
              <a:t>below </a:t>
            </a:r>
            <a:r>
              <a:rPr lang="en-US" sz="2100" dirty="0">
                <a:latin typeface="Franklin Gothic Book" pitchFamily="34" charset="0"/>
              </a:rPr>
              <a:t>the government estimate as to be unrealistic.  The Agency admitted </a:t>
            </a:r>
            <a:r>
              <a:rPr lang="en-US" sz="2100" dirty="0" smtClean="0">
                <a:latin typeface="Franklin Gothic Book" pitchFamily="34" charset="0"/>
              </a:rPr>
              <a:t>that </a:t>
            </a:r>
            <a:r>
              <a:rPr lang="en-US" sz="2100" dirty="0">
                <a:latin typeface="Franklin Gothic Book" pitchFamily="34" charset="0"/>
              </a:rPr>
              <a:t>it did not assess the awardee’s price for realism but argued that the </a:t>
            </a:r>
            <a:r>
              <a:rPr lang="en-US" sz="2100" dirty="0" smtClean="0">
                <a:latin typeface="Franklin Gothic Book" pitchFamily="34" charset="0"/>
              </a:rPr>
              <a:t>solicitation </a:t>
            </a:r>
            <a:r>
              <a:rPr lang="en-US" sz="2100" dirty="0">
                <a:latin typeface="Franklin Gothic Book" pitchFamily="34" charset="0"/>
              </a:rPr>
              <a:t>did not require such an evaluation.</a:t>
            </a:r>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
        <p:nvSpPr>
          <p:cNvPr id="13" name="Title 2"/>
          <p:cNvSpPr>
            <a:spLocks noGrp="1"/>
          </p:cNvSpPr>
          <p:nvPr>
            <p:ph type="title"/>
          </p:nvPr>
        </p:nvSpPr>
        <p:spPr>
          <a:xfrm>
            <a:off x="457201" y="1558343"/>
            <a:ext cx="8377706" cy="726201"/>
          </a:xfrm>
        </p:spPr>
        <p:txBody>
          <a:bodyPr anchor="ctr"/>
          <a:lstStyle/>
          <a:p>
            <a:pPr>
              <a:lnSpc>
                <a:spcPct val="100000"/>
              </a:lnSpc>
            </a:pPr>
            <a:r>
              <a:rPr lang="en-US" sz="2000" b="1" dirty="0" smtClean="0">
                <a:solidFill>
                  <a:schemeClr val="tx1"/>
                </a:solidFill>
              </a:rPr>
              <a:t>Case Study #3</a:t>
            </a:r>
            <a:r>
              <a:rPr lang="en-US" sz="2000" b="1" dirty="0">
                <a:solidFill>
                  <a:schemeClr val="tx1"/>
                </a:solidFill>
              </a:rPr>
              <a:t>: Esegur-Empresa de Seguranca, SA, B-407947 (April 26, 2013)</a:t>
            </a:r>
          </a:p>
        </p:txBody>
      </p:sp>
      <p:grpSp>
        <p:nvGrpSpPr>
          <p:cNvPr id="14" name="Group 13"/>
          <p:cNvGrpSpPr/>
          <p:nvPr/>
        </p:nvGrpSpPr>
        <p:grpSpPr>
          <a:xfrm>
            <a:off x="357728" y="2377670"/>
            <a:ext cx="8428545" cy="475248"/>
            <a:chOff x="995461" y="3856998"/>
            <a:chExt cx="7153079" cy="745568"/>
          </a:xfrm>
        </p:grpSpPr>
        <p:sp>
          <p:nvSpPr>
            <p:cNvPr id="15" name="Rectangle 14"/>
            <p:cNvSpPr/>
            <p:nvPr/>
          </p:nvSpPr>
          <p:spPr>
            <a:xfrm>
              <a:off x="995461" y="3856998"/>
              <a:ext cx="7153079" cy="745568"/>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6" name="TextBox 15"/>
            <p:cNvSpPr txBox="1"/>
            <p:nvPr/>
          </p:nvSpPr>
          <p:spPr>
            <a:xfrm>
              <a:off x="1076517" y="3897409"/>
              <a:ext cx="7007627" cy="675975"/>
            </a:xfrm>
            <a:prstGeom prst="rect">
              <a:avLst/>
            </a:prstGeom>
            <a:noFill/>
          </p:spPr>
          <p:txBody>
            <a:bodyPr wrap="square" rtlCol="0">
              <a:spAutoFit/>
            </a:bodyPr>
            <a:lstStyle/>
            <a:p>
              <a:pPr algn="ctr"/>
              <a:r>
                <a:rPr lang="en-US" sz="2200" b="1" i="1" dirty="0"/>
                <a:t>Requirement to follow solicitation applies equally to price </a:t>
              </a:r>
              <a:r>
                <a:rPr lang="en-US" sz="2200" b="1" i="1" dirty="0" smtClean="0"/>
                <a:t>evaluation </a:t>
              </a:r>
              <a:endParaRPr lang="en-US" sz="2200" b="1" i="1"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18</a:t>
            </a:fld>
            <a:endParaRPr lang="en-US" dirty="0"/>
          </a:p>
        </p:txBody>
      </p:sp>
      <p:sp>
        <p:nvSpPr>
          <p:cNvPr id="5" name="TextBox 4"/>
          <p:cNvSpPr txBox="1"/>
          <p:nvPr/>
        </p:nvSpPr>
        <p:spPr>
          <a:xfrm>
            <a:off x="523822" y="2388207"/>
            <a:ext cx="8080063" cy="4308872"/>
          </a:xfrm>
          <a:prstGeom prst="rect">
            <a:avLst/>
          </a:prstGeom>
          <a:noFill/>
        </p:spPr>
        <p:txBody>
          <a:bodyPr wrap="square" rtlCol="0">
            <a:spAutoFit/>
          </a:bodyPr>
          <a:lstStyle/>
          <a:p>
            <a:pPr marL="342900" indent="-342900">
              <a:buFont typeface="Arial" pitchFamily="34" charset="0"/>
              <a:buChar char="•"/>
            </a:pPr>
            <a:r>
              <a:rPr lang="en-US" sz="2000" dirty="0">
                <a:latin typeface="Franklin Gothic Book" pitchFamily="34" charset="0"/>
              </a:rPr>
              <a:t>GAO disagreed with the agency and found that in this context the language of the solicitation required an evaluation of price reasonableness:</a:t>
            </a:r>
          </a:p>
          <a:p>
            <a:endParaRPr lang="en-US" sz="2000" dirty="0" smtClean="0">
              <a:latin typeface="Franklin Gothic Book" pitchFamily="34" charset="0"/>
            </a:endParaRPr>
          </a:p>
          <a:p>
            <a:r>
              <a:rPr lang="en-US" sz="2000" i="1" dirty="0" smtClean="0">
                <a:latin typeface="Franklin Gothic Book" pitchFamily="34" charset="0"/>
              </a:rPr>
              <a:t>“</a:t>
            </a:r>
            <a:r>
              <a:rPr lang="en-US" sz="2200" i="1" dirty="0">
                <a:latin typeface="Franklin Gothic Book" pitchFamily="34" charset="0"/>
              </a:rPr>
              <a:t>Here, notwithstanding the agency’s argument to the contrary, the solicitation contemplated a price realism evaluation of the awardee’s low price … the solicitation advised offerors that ″unrealistically″ low prices may serve as a basis for rejection of a proposal. Implicit in the solicitation’s reference to unrealistically″ low prices is the presumption that the agency would actually consider whether an offeror’s price is in fact unrealistic and, as a consequence, unacceptable.”</a:t>
            </a:r>
          </a:p>
          <a:p>
            <a:endParaRPr lang="en-US" dirty="0"/>
          </a:p>
        </p:txBody>
      </p:sp>
      <p:grpSp>
        <p:nvGrpSpPr>
          <p:cNvPr id="6" name="Group 5"/>
          <p:cNvGrpSpPr/>
          <p:nvPr/>
        </p:nvGrpSpPr>
        <p:grpSpPr>
          <a:xfrm>
            <a:off x="715455" y="497713"/>
            <a:ext cx="5418235" cy="995490"/>
            <a:chOff x="715455" y="497713"/>
            <a:chExt cx="5418235" cy="995490"/>
          </a:xfrm>
        </p:grpSpPr>
        <p:grpSp>
          <p:nvGrpSpPr>
            <p:cNvPr id="7" name="Group 6"/>
            <p:cNvGrpSpPr/>
            <p:nvPr/>
          </p:nvGrpSpPr>
          <p:grpSpPr>
            <a:xfrm>
              <a:off x="1790162" y="595445"/>
              <a:ext cx="4343528" cy="819962"/>
              <a:chOff x="1411515" y="280261"/>
              <a:chExt cx="4469840" cy="884879"/>
            </a:xfrm>
            <a:scene3d>
              <a:camera prst="orthographicFront"/>
              <a:lightRig rig="threePt" dir="t"/>
            </a:scene3d>
          </p:grpSpPr>
          <p:sp>
            <p:nvSpPr>
              <p:cNvPr id="11" name="Round Same Side Corner Rectangle 10"/>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Follow the Solicitation</a:t>
                </a:r>
                <a:endParaRPr lang="en-US" sz="2800" kern="1200" dirty="0"/>
              </a:p>
            </p:txBody>
          </p:sp>
        </p:grpSp>
        <p:grpSp>
          <p:nvGrpSpPr>
            <p:cNvPr id="8" name="Group 7"/>
            <p:cNvGrpSpPr/>
            <p:nvPr/>
          </p:nvGrpSpPr>
          <p:grpSpPr>
            <a:xfrm>
              <a:off x="715455" y="497713"/>
              <a:ext cx="1077184" cy="995490"/>
              <a:chOff x="214645" y="169651"/>
              <a:chExt cx="1196869" cy="1106098"/>
            </a:xfrm>
            <a:scene3d>
              <a:camera prst="orthographicFront"/>
              <a:lightRig rig="threePt" dir="t"/>
            </a:scene3d>
          </p:grpSpPr>
          <p:sp>
            <p:nvSpPr>
              <p:cNvPr id="9" name="Rounded Rectangle 8"/>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sp>
        <p:nvSpPr>
          <p:cNvPr id="13" name="Title 2"/>
          <p:cNvSpPr>
            <a:spLocks noGrp="1"/>
          </p:cNvSpPr>
          <p:nvPr>
            <p:ph type="title"/>
          </p:nvPr>
        </p:nvSpPr>
        <p:spPr>
          <a:xfrm>
            <a:off x="457201" y="1558343"/>
            <a:ext cx="8377706" cy="726201"/>
          </a:xfrm>
        </p:spPr>
        <p:txBody>
          <a:bodyPr anchor="ctr"/>
          <a:lstStyle/>
          <a:p>
            <a:pPr>
              <a:lnSpc>
                <a:spcPct val="100000"/>
              </a:lnSpc>
            </a:pPr>
            <a:r>
              <a:rPr lang="en-US" sz="2000" b="1" dirty="0" smtClean="0">
                <a:solidFill>
                  <a:schemeClr val="tx1"/>
                </a:solidFill>
              </a:rPr>
              <a:t>Case Study #3</a:t>
            </a:r>
            <a:r>
              <a:rPr lang="en-US" sz="2000" b="1" dirty="0">
                <a:solidFill>
                  <a:schemeClr val="tx1"/>
                </a:solidFill>
              </a:rPr>
              <a:t>: Esegur-Empresa de Seguranca, SA, B-407947 (April 26, 2013)</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Key Principles for Source Selection</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19</a:t>
            </a:fld>
            <a:endParaRPr lang="en-US" dirty="0">
              <a:solidFill>
                <a:schemeClr val="tx1"/>
              </a:solidFill>
            </a:endParaRPr>
          </a:p>
        </p:txBody>
      </p:sp>
      <p:grpSp>
        <p:nvGrpSpPr>
          <p:cNvPr id="26" name="Group 25"/>
          <p:cNvGrpSpPr/>
          <p:nvPr/>
        </p:nvGrpSpPr>
        <p:grpSpPr>
          <a:xfrm>
            <a:off x="2935515" y="2475760"/>
            <a:ext cx="4469840" cy="884879"/>
            <a:chOff x="1411515" y="280261"/>
            <a:chExt cx="4469840" cy="884879"/>
          </a:xfrm>
          <a:scene3d>
            <a:camera prst="orthographicFront"/>
            <a:lightRig rig="threePt" dir="t"/>
          </a:scene3d>
        </p:grpSpPr>
        <p:sp>
          <p:nvSpPr>
            <p:cNvPr id="42" name="Round Same Side Corner Rectangle 41"/>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43"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Follow the Solicitation</a:t>
              </a:r>
              <a:endParaRPr lang="en-US" sz="3000" kern="1200" dirty="0"/>
            </a:p>
          </p:txBody>
        </p:sp>
      </p:grpSp>
      <p:grpSp>
        <p:nvGrpSpPr>
          <p:cNvPr id="27" name="Group 26"/>
          <p:cNvGrpSpPr/>
          <p:nvPr/>
        </p:nvGrpSpPr>
        <p:grpSpPr>
          <a:xfrm>
            <a:off x="1738645" y="2365150"/>
            <a:ext cx="1196869" cy="1106098"/>
            <a:chOff x="214645" y="169651"/>
            <a:chExt cx="1196869" cy="1106098"/>
          </a:xfrm>
          <a:scene3d>
            <a:camera prst="orthographicFront"/>
            <a:lightRig rig="threePt" dir="t"/>
          </a:scene3d>
        </p:grpSpPr>
        <p:sp>
          <p:nvSpPr>
            <p:cNvPr id="40" name="Rounded Rectangle 39"/>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1"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1.</a:t>
              </a:r>
              <a:endParaRPr lang="en-US" sz="4000" b="1" kern="1200" dirty="0">
                <a:solidFill>
                  <a:schemeClr val="tx1"/>
                </a:solidFill>
              </a:endParaRPr>
            </a:p>
          </p:txBody>
        </p:sp>
      </p:grpSp>
      <p:grpSp>
        <p:nvGrpSpPr>
          <p:cNvPr id="28" name="Group 27"/>
          <p:cNvGrpSpPr/>
          <p:nvPr/>
        </p:nvGrpSpPr>
        <p:grpSpPr>
          <a:xfrm>
            <a:off x="2935515" y="3785059"/>
            <a:ext cx="4469840" cy="884879"/>
            <a:chOff x="1411515" y="1589560"/>
            <a:chExt cx="4469840" cy="884879"/>
          </a:xfrm>
          <a:scene3d>
            <a:camera prst="orthographicFront"/>
            <a:lightRig rig="threePt" dir="t"/>
          </a:scene3d>
        </p:grpSpPr>
        <p:sp>
          <p:nvSpPr>
            <p:cNvPr id="38" name="Round Same Side Corner Rectangle 37"/>
            <p:cNvSpPr/>
            <p:nvPr/>
          </p:nvSpPr>
          <p:spPr>
            <a:xfrm rot="5400000">
              <a:off x="3203995" y="-202920"/>
              <a:ext cx="884879" cy="4469840"/>
            </a:xfrm>
            <a:prstGeom prst="round2SameRect">
              <a:avLst/>
            </a:prstGeom>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39" name="Round Same Side Corner Rectangle 8"/>
            <p:cNvSpPr/>
            <p:nvPr/>
          </p:nvSpPr>
          <p:spPr>
            <a:xfrm>
              <a:off x="1411515" y="1632756"/>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Treat All Offerors Equally</a:t>
              </a:r>
              <a:endParaRPr lang="en-US" sz="3000" kern="1200" dirty="0"/>
            </a:p>
          </p:txBody>
        </p:sp>
      </p:grpSp>
      <p:grpSp>
        <p:nvGrpSpPr>
          <p:cNvPr id="29" name="Group 28"/>
          <p:cNvGrpSpPr/>
          <p:nvPr/>
        </p:nvGrpSpPr>
        <p:grpSpPr>
          <a:xfrm>
            <a:off x="1738645" y="3674449"/>
            <a:ext cx="1196869" cy="1106098"/>
            <a:chOff x="214645" y="1478950"/>
            <a:chExt cx="1196869" cy="1106098"/>
          </a:xfrm>
          <a:scene3d>
            <a:camera prst="orthographicFront"/>
            <a:lightRig rig="threePt" dir="t"/>
          </a:scene3d>
        </p:grpSpPr>
        <p:sp>
          <p:nvSpPr>
            <p:cNvPr id="36" name="Rounded Rectangle 35"/>
            <p:cNvSpPr/>
            <p:nvPr/>
          </p:nvSpPr>
          <p:spPr>
            <a:xfrm>
              <a:off x="214645" y="1478950"/>
              <a:ext cx="1196869" cy="1106098"/>
            </a:xfrm>
            <a:prstGeom prst="roundRect">
              <a:avLst/>
            </a:prstGeom>
            <a:sp3d>
              <a:bevelT w="165100" prst="coolSlant"/>
            </a:sp3d>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7" name="Rounded Rectangle 10"/>
            <p:cNvSpPr/>
            <p:nvPr/>
          </p:nvSpPr>
          <p:spPr>
            <a:xfrm>
              <a:off x="268640" y="1532945"/>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2.</a:t>
              </a:r>
              <a:endParaRPr lang="en-US" sz="4000" b="1" kern="1200" dirty="0">
                <a:solidFill>
                  <a:schemeClr val="tx1"/>
                </a:solidFill>
              </a:endParaRPr>
            </a:p>
          </p:txBody>
        </p:sp>
      </p:grpSp>
      <p:grpSp>
        <p:nvGrpSpPr>
          <p:cNvPr id="30" name="Group 29"/>
          <p:cNvGrpSpPr/>
          <p:nvPr/>
        </p:nvGrpSpPr>
        <p:grpSpPr>
          <a:xfrm>
            <a:off x="2935515" y="5094357"/>
            <a:ext cx="4469840" cy="884879"/>
            <a:chOff x="1411515" y="2898858"/>
            <a:chExt cx="4469840" cy="884879"/>
          </a:xfrm>
          <a:scene3d>
            <a:camera prst="orthographicFront"/>
            <a:lightRig rig="threePt" dir="t"/>
          </a:scene3d>
        </p:grpSpPr>
        <p:sp>
          <p:nvSpPr>
            <p:cNvPr id="34" name="Round Same Side Corner Rectangle 33"/>
            <p:cNvSpPr/>
            <p:nvPr/>
          </p:nvSpPr>
          <p:spPr>
            <a:xfrm rot="5400000">
              <a:off x="3203995" y="1106378"/>
              <a:ext cx="884879" cy="4469840"/>
            </a:xfrm>
            <a:prstGeom prst="round2SameRect">
              <a:avLst/>
            </a:prstGeom>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35" name="Round Same Side Corner Rectangle 12"/>
            <p:cNvSpPr/>
            <p:nvPr/>
          </p:nvSpPr>
          <p:spPr>
            <a:xfrm>
              <a:off x="1411515" y="2942054"/>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Document the Record</a:t>
              </a:r>
              <a:endParaRPr lang="en-US" sz="3000" kern="1200" dirty="0"/>
            </a:p>
          </p:txBody>
        </p:sp>
      </p:grpSp>
      <p:grpSp>
        <p:nvGrpSpPr>
          <p:cNvPr id="31" name="Group 30"/>
          <p:cNvGrpSpPr/>
          <p:nvPr/>
        </p:nvGrpSpPr>
        <p:grpSpPr>
          <a:xfrm>
            <a:off x="1738645" y="4983748"/>
            <a:ext cx="1196869" cy="1106098"/>
            <a:chOff x="214645" y="2788249"/>
            <a:chExt cx="1196869" cy="1106098"/>
          </a:xfrm>
          <a:scene3d>
            <a:camera prst="orthographicFront"/>
            <a:lightRig rig="threePt" dir="t"/>
          </a:scene3d>
        </p:grpSpPr>
        <p:sp>
          <p:nvSpPr>
            <p:cNvPr id="32" name="Rounded Rectangle 31"/>
            <p:cNvSpPr/>
            <p:nvPr/>
          </p:nvSpPr>
          <p:spPr>
            <a:xfrm>
              <a:off x="214645" y="2788249"/>
              <a:ext cx="1196869" cy="1106098"/>
            </a:xfrm>
            <a:prstGeom prst="roundRect">
              <a:avLst/>
            </a:prstGeom>
            <a:sp3d>
              <a:bevelT w="165100" prst="coolSlant"/>
            </a:sp3d>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3" name="Rounded Rectangle 14"/>
            <p:cNvSpPr/>
            <p:nvPr/>
          </p:nvSpPr>
          <p:spPr>
            <a:xfrm>
              <a:off x="268640" y="2842244"/>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3.</a:t>
              </a:r>
              <a:endParaRPr lang="en-US" sz="4000" b="1" kern="1200" dirty="0">
                <a:solidFill>
                  <a:schemeClr val="tx1"/>
                </a:solidFill>
              </a:endParaRPr>
            </a:p>
          </p:txBody>
        </p:sp>
      </p:grpSp>
    </p:spTree>
    <p:extLst>
      <p:ext uri="{BB962C8B-B14F-4D97-AF65-F5344CB8AC3E}">
        <p14:creationId xmlns:p14="http://schemas.microsoft.com/office/powerpoint/2010/main" val="352713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27"/>
                                        </p:tgtEl>
                                        <p:attrNameLst>
                                          <p:attrName>style.opacity</p:attrName>
                                        </p:attrNameLst>
                                      </p:cBhvr>
                                      <p:to>
                                        <p:strVal val="0.25"/>
                                      </p:to>
                                    </p:set>
                                    <p:animEffect filter="image" prLst="opacity: 0.25">
                                      <p:cBhvr rctx="IE">
                                        <p:cTn id="7" dur="indefinite"/>
                                        <p:tgtEl>
                                          <p:spTgt spid="27"/>
                                        </p:tgtEl>
                                      </p:cBhvr>
                                    </p:animEffect>
                                  </p:childTnLst>
                                </p:cTn>
                              </p:par>
                              <p:par>
                                <p:cTn id="8" presetID="9" presetClass="emph" presetSubtype="0" nodeType="withEffect">
                                  <p:stCondLst>
                                    <p:cond delay="0"/>
                                  </p:stCondLst>
                                  <p:childTnLst>
                                    <p:set>
                                      <p:cBhvr rctx="PPT">
                                        <p:cTn id="9" dur="indefinite"/>
                                        <p:tgtEl>
                                          <p:spTgt spid="26"/>
                                        </p:tgtEl>
                                        <p:attrNameLst>
                                          <p:attrName>style.opacity</p:attrName>
                                        </p:attrNameLst>
                                      </p:cBhvr>
                                      <p:to>
                                        <p:strVal val="0.25"/>
                                      </p:to>
                                    </p:set>
                                    <p:animEffect filter="image" prLst="opacity: 0.25">
                                      <p:cBhvr rctx="IE">
                                        <p:cTn id="10" dur="indefinite"/>
                                        <p:tgtEl>
                                          <p:spTgt spid="26"/>
                                        </p:tgtEl>
                                      </p:cBhvr>
                                    </p:animEffect>
                                  </p:childTnLst>
                                </p:cTn>
                              </p:par>
                              <p:par>
                                <p:cTn id="11" presetID="9" presetClass="emph" presetSubtype="0" nodeType="withEffect">
                                  <p:stCondLst>
                                    <p:cond delay="0"/>
                                  </p:stCondLst>
                                  <p:childTnLst>
                                    <p:set>
                                      <p:cBhvr rctx="PPT">
                                        <p:cTn id="12" dur="indefinite"/>
                                        <p:tgtEl>
                                          <p:spTgt spid="31"/>
                                        </p:tgtEl>
                                        <p:attrNameLst>
                                          <p:attrName>style.opacity</p:attrName>
                                        </p:attrNameLst>
                                      </p:cBhvr>
                                      <p:to>
                                        <p:strVal val="0.25"/>
                                      </p:to>
                                    </p:set>
                                    <p:animEffect filter="image" prLst="opacity: 0.25">
                                      <p:cBhvr rctx="IE">
                                        <p:cTn id="13" dur="indefinite"/>
                                        <p:tgtEl>
                                          <p:spTgt spid="31"/>
                                        </p:tgtEl>
                                      </p:cBhvr>
                                    </p:animEffect>
                                  </p:childTnLst>
                                </p:cTn>
                              </p:par>
                              <p:par>
                                <p:cTn id="14" presetID="9" presetClass="emph" presetSubtype="0" nodeType="withEffect">
                                  <p:stCondLst>
                                    <p:cond delay="0"/>
                                  </p:stCondLst>
                                  <p:childTnLst>
                                    <p:set>
                                      <p:cBhvr rctx="PPT">
                                        <p:cTn id="15" dur="indefinite"/>
                                        <p:tgtEl>
                                          <p:spTgt spid="30"/>
                                        </p:tgtEl>
                                        <p:attrNameLst>
                                          <p:attrName>style.opacity</p:attrName>
                                        </p:attrNameLst>
                                      </p:cBhvr>
                                      <p:to>
                                        <p:strVal val="0.25"/>
                                      </p:to>
                                    </p:set>
                                    <p:animEffect filter="image" prLst="opacity: 0.25">
                                      <p:cBhvr rctx="IE">
                                        <p:cTn id="16" dur="indefinite"/>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a:t>
            </a:fld>
            <a:endParaRPr lang="en-US" dirty="0"/>
          </a:p>
        </p:txBody>
      </p:sp>
      <p:sp>
        <p:nvSpPr>
          <p:cNvPr id="10" name="Title 1"/>
          <p:cNvSpPr>
            <a:spLocks noGrp="1"/>
          </p:cNvSpPr>
          <p:nvPr>
            <p:ph type="title"/>
          </p:nvPr>
        </p:nvSpPr>
        <p:spPr>
          <a:xfrm>
            <a:off x="457200" y="1051560"/>
            <a:ext cx="7589157" cy="747660"/>
          </a:xfrm>
        </p:spPr>
        <p:txBody>
          <a:bodyPr/>
          <a:lstStyle/>
          <a:p>
            <a:r>
              <a:rPr lang="en-US" dirty="0" smtClean="0">
                <a:solidFill>
                  <a:schemeClr val="tx1"/>
                </a:solidFill>
              </a:rPr>
              <a:t>Agenda</a:t>
            </a:r>
            <a:endParaRPr lang="en-US" dirty="0">
              <a:solidFill>
                <a:schemeClr val="tx1"/>
              </a:solidFill>
            </a:endParaRPr>
          </a:p>
        </p:txBody>
      </p:sp>
      <p:sp>
        <p:nvSpPr>
          <p:cNvPr id="11" name="Content Placeholder 2"/>
          <p:cNvSpPr>
            <a:spLocks noGrp="1"/>
          </p:cNvSpPr>
          <p:nvPr>
            <p:ph sz="quarter" idx="4294967295"/>
          </p:nvPr>
        </p:nvSpPr>
        <p:spPr>
          <a:xfrm>
            <a:off x="457200" y="1986471"/>
            <a:ext cx="7988300" cy="3446463"/>
          </a:xfrm>
          <a:prstGeom prst="rect">
            <a:avLst/>
          </a:prstGeom>
        </p:spPr>
        <p:txBody>
          <a:bodyPr/>
          <a:lstStyle/>
          <a:p>
            <a:pPr>
              <a:buAutoNum type="arabicPeriod"/>
            </a:pPr>
            <a:r>
              <a:rPr lang="en-US" sz="2800" dirty="0" smtClean="0"/>
              <a:t>Overview of GAO Bid Protests</a:t>
            </a:r>
          </a:p>
          <a:p>
            <a:pPr>
              <a:buAutoNum type="arabicPeriod"/>
            </a:pPr>
            <a:r>
              <a:rPr lang="en-US" sz="2800" dirty="0" smtClean="0">
                <a:solidFill>
                  <a:schemeClr val="tx1"/>
                </a:solidFill>
              </a:rPr>
              <a:t>Basic Principles Applicable to Bid Protests</a:t>
            </a:r>
          </a:p>
          <a:p>
            <a:pPr>
              <a:buAutoNum type="arabicPeriod"/>
            </a:pPr>
            <a:r>
              <a:rPr lang="en-US" sz="2800" dirty="0" smtClean="0"/>
              <a:t>Pre-Award Steps (Prior to the receipt of proposals)</a:t>
            </a:r>
          </a:p>
          <a:p>
            <a:pPr>
              <a:buAutoNum type="arabicPeriod"/>
            </a:pPr>
            <a:r>
              <a:rPr lang="en-US" sz="2800" dirty="0" smtClean="0">
                <a:solidFill>
                  <a:schemeClr val="tx1"/>
                </a:solidFill>
              </a:rPr>
              <a:t>Pre-Award Steps (After receiving proposals)</a:t>
            </a:r>
          </a:p>
          <a:p>
            <a:pPr>
              <a:buAutoNum type="arabicPeriod"/>
            </a:pPr>
            <a:r>
              <a:rPr lang="en-US" sz="2800" dirty="0" smtClean="0"/>
              <a:t>Post-Award Steps</a:t>
            </a:r>
          </a:p>
          <a:p>
            <a:pPr>
              <a:buAutoNum type="arabicPeriod"/>
            </a:pPr>
            <a:r>
              <a:rPr lang="en-US" sz="2800" dirty="0" smtClean="0">
                <a:solidFill>
                  <a:schemeClr val="tx1"/>
                </a:solidFill>
              </a:rPr>
              <a:t>Post-Protest</a:t>
            </a:r>
          </a:p>
          <a:p>
            <a:pPr>
              <a:buAutoNum type="arabicPeriod"/>
            </a:pPr>
            <a:endParaRPr lang="en-US" sz="1600" dirty="0">
              <a:solidFill>
                <a:schemeClr val="tx1"/>
              </a:solidFill>
            </a:endParaRPr>
          </a:p>
        </p:txBody>
      </p:sp>
    </p:spTree>
    <p:extLst>
      <p:ext uri="{BB962C8B-B14F-4D97-AF65-F5344CB8AC3E}">
        <p14:creationId xmlns:p14="http://schemas.microsoft.com/office/powerpoint/2010/main" val="11603032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78" y="1821239"/>
            <a:ext cx="8294666" cy="4744886"/>
          </a:xfrm>
        </p:spPr>
        <p:txBody>
          <a:bodyPr/>
          <a:lstStyle/>
          <a:p>
            <a:pPr marL="342900" lvl="0"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A fundamental federal procurement principle is to treat all offerors fairly and equally so as to promote competition</a:t>
            </a:r>
            <a:r>
              <a:rPr lang="en-US" sz="2000" dirty="0" smtClean="0">
                <a:latin typeface="Franklin Gothic Book" pitchFamily="34" charset="0"/>
                <a:cs typeface="+mn-cs"/>
              </a:rPr>
              <a:t>.</a:t>
            </a:r>
            <a:endParaRPr lang="en-US" sz="2000" dirty="0">
              <a:latin typeface="Franklin Gothic Book" pitchFamily="34" charset="0"/>
              <a:cs typeface="+mn-cs"/>
            </a:endParaRPr>
          </a:p>
          <a:p>
            <a:pPr marL="342900" lvl="0"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Evaluators must evaluate consistently among all offerors. </a:t>
            </a:r>
          </a:p>
          <a:p>
            <a:pPr marL="342900"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If evaluators downgrade an offeror for a deficiency, they must downgrade other offerors for the same deficiency. Park Sys. Maint., Inc., B-252453, 93-1 CPD ¶ 466 (June 16, 1993). </a:t>
            </a:r>
          </a:p>
          <a:p>
            <a:pPr marL="342900"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If evaluators give credit to one offeror, they should give like credit to another offeror for the same provision. Brican Inc., B-402602, 2010 CPD ¶ 141 (June 17, 2010).</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20</a:t>
            </a:fld>
            <a:endParaRPr lang="en-US" dirty="0">
              <a:solidFill>
                <a:schemeClr val="tx1"/>
              </a:solidFill>
            </a:endParaRPr>
          </a:p>
        </p:txBody>
      </p:sp>
      <p:grpSp>
        <p:nvGrpSpPr>
          <p:cNvPr id="20" name="Group 19"/>
          <p:cNvGrpSpPr/>
          <p:nvPr/>
        </p:nvGrpSpPr>
        <p:grpSpPr>
          <a:xfrm>
            <a:off x="715455" y="497713"/>
            <a:ext cx="5404369" cy="995490"/>
            <a:chOff x="715455" y="497713"/>
            <a:chExt cx="5404369" cy="995490"/>
          </a:xfrm>
        </p:grpSpPr>
        <p:grpSp>
          <p:nvGrpSpPr>
            <p:cNvPr id="19" name="Group 18"/>
            <p:cNvGrpSpPr/>
            <p:nvPr/>
          </p:nvGrpSpPr>
          <p:grpSpPr>
            <a:xfrm>
              <a:off x="1776424" y="582561"/>
              <a:ext cx="4343400" cy="822960"/>
              <a:chOff x="1776424" y="1187874"/>
              <a:chExt cx="4343400" cy="822960"/>
            </a:xfrm>
          </p:grpSpPr>
          <p:sp>
            <p:nvSpPr>
              <p:cNvPr id="7" name="Round Same Side Corner Rectangle 6"/>
              <p:cNvSpPr/>
              <p:nvPr/>
            </p:nvSpPr>
            <p:spPr>
              <a:xfrm rot="5400000">
                <a:off x="3536644" y="-572346"/>
                <a:ext cx="822960" cy="4343400"/>
              </a:xfrm>
              <a:prstGeom prst="round2SameRect">
                <a:avLst/>
              </a:prstGeom>
              <a:scene3d>
                <a:camera prst="orthographicFront"/>
                <a:lightRig rig="threePt" dir="t"/>
              </a:scene3d>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1231069"/>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Treat All Offerors Equally</a:t>
                </a:r>
                <a:endParaRPr lang="en-US" sz="2800" kern="1200" dirty="0"/>
              </a:p>
            </p:txBody>
          </p:sp>
        </p:grpSp>
        <p:grpSp>
          <p:nvGrpSpPr>
            <p:cNvPr id="14" name="Group 13"/>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5" name="Rounded Rectangle 14"/>
              <p:cNvSpPr/>
              <p:nvPr/>
            </p:nvSpPr>
            <p:spPr>
              <a:xfrm>
                <a:off x="214645" y="169651"/>
                <a:ext cx="1196869" cy="1106098"/>
              </a:xfrm>
              <a:prstGeom prst="roundRect">
                <a:avLst/>
              </a:prstGeom>
              <a:grp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6"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a:solidFill>
                      <a:schemeClr val="tx1"/>
                    </a:solidFill>
                  </a:rPr>
                  <a:t>2</a:t>
                </a:r>
                <a:r>
                  <a:rPr lang="en-US" sz="3200" b="1" kern="1200" dirty="0" smtClean="0">
                    <a:solidFill>
                      <a:schemeClr val="tx1"/>
                    </a:solidFill>
                  </a:rPr>
                  <a:t>.</a:t>
                </a:r>
                <a:endParaRPr lang="en-US" sz="3200" b="1" kern="1200" dirty="0">
                  <a:solidFill>
                    <a:schemeClr val="tx1"/>
                  </a:solidFill>
                </a:endParaRPr>
              </a:p>
            </p:txBody>
          </p:sp>
        </p:grpSp>
      </p:grpSp>
    </p:spTree>
    <p:extLst>
      <p:ext uri="{BB962C8B-B14F-4D97-AF65-F5344CB8AC3E}">
        <p14:creationId xmlns:p14="http://schemas.microsoft.com/office/powerpoint/2010/main" val="37635062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78" y="1616519"/>
            <a:ext cx="8485684" cy="4744886"/>
          </a:xfrm>
        </p:spPr>
        <p:txBody>
          <a:bodyPr/>
          <a:lstStyle/>
          <a:p>
            <a:pPr marL="0" indent="0">
              <a:buNone/>
            </a:pPr>
            <a:r>
              <a:rPr lang="en-US" sz="2000" b="1" i="1" dirty="0"/>
              <a:t>Raytheon Tech. Svcs. Co. LLC</a:t>
            </a:r>
            <a:r>
              <a:rPr lang="en-US" sz="2000" b="1" dirty="0"/>
              <a:t>, B-404655.4, 2011 CPD ¶ 236 (Oct. 11, 2011).</a:t>
            </a:r>
          </a:p>
          <a:p>
            <a:pPr marL="342900"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RFP contemplated an award on a best value basis to provide all management, supervision, labor, facilities, and materials necessary to deliver foreign law enforcement training for foreign agencies and nationals.  </a:t>
            </a:r>
          </a:p>
          <a:p>
            <a:pPr marL="342900"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10 offerors submitted proposals; 7 were in the competitive range.  </a:t>
            </a:r>
          </a:p>
          <a:p>
            <a:pPr marL="342900"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Protest was sustained where agency treated offerors unequally by assigning strength to awardee's proposal for management feature while failing to credit protester's proposal with a strength for a comparable feature. </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21</a:t>
            </a:fld>
            <a:endParaRPr lang="en-US" dirty="0">
              <a:solidFill>
                <a:schemeClr val="tx1"/>
              </a:solidFill>
            </a:endParaRPr>
          </a:p>
        </p:txBody>
      </p:sp>
      <p:grpSp>
        <p:nvGrpSpPr>
          <p:cNvPr id="6" name="Group 5"/>
          <p:cNvGrpSpPr/>
          <p:nvPr/>
        </p:nvGrpSpPr>
        <p:grpSpPr>
          <a:xfrm>
            <a:off x="715455" y="497713"/>
            <a:ext cx="5404369" cy="995490"/>
            <a:chOff x="715455" y="497713"/>
            <a:chExt cx="5404369" cy="995490"/>
          </a:xfrm>
        </p:grpSpPr>
        <p:grpSp>
          <p:nvGrpSpPr>
            <p:cNvPr id="7" name="Group 6"/>
            <p:cNvGrpSpPr/>
            <p:nvPr/>
          </p:nvGrpSpPr>
          <p:grpSpPr>
            <a:xfrm>
              <a:off x="1776424" y="582561"/>
              <a:ext cx="4343400" cy="822960"/>
              <a:chOff x="1776424" y="1187874"/>
              <a:chExt cx="4343400" cy="822960"/>
            </a:xfrm>
          </p:grpSpPr>
          <p:sp>
            <p:nvSpPr>
              <p:cNvPr id="11" name="Round Same Side Corner Rectangle 10"/>
              <p:cNvSpPr/>
              <p:nvPr/>
            </p:nvSpPr>
            <p:spPr>
              <a:xfrm rot="5400000">
                <a:off x="3536644" y="-572346"/>
                <a:ext cx="822960" cy="4343400"/>
              </a:xfrm>
              <a:prstGeom prst="round2SameRect">
                <a:avLst/>
              </a:prstGeom>
              <a:scene3d>
                <a:camera prst="orthographicFront"/>
                <a:lightRig rig="threePt" dir="t"/>
              </a:scene3d>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8"/>
              <p:cNvSpPr/>
              <p:nvPr/>
            </p:nvSpPr>
            <p:spPr>
              <a:xfrm>
                <a:off x="1776424" y="1231069"/>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Treat All Offerors Equally</a:t>
                </a:r>
                <a:endParaRPr lang="en-US" sz="2800" kern="1200" dirty="0"/>
              </a:p>
            </p:txBody>
          </p:sp>
        </p:grpSp>
        <p:grpSp>
          <p:nvGrpSpPr>
            <p:cNvPr id="8" name="Group 7"/>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9" name="Rounded Rectangle 8"/>
              <p:cNvSpPr/>
              <p:nvPr/>
            </p:nvSpPr>
            <p:spPr>
              <a:xfrm>
                <a:off x="214645" y="169651"/>
                <a:ext cx="1196869" cy="1106098"/>
              </a:xfrm>
              <a:prstGeom prst="roundRect">
                <a:avLst/>
              </a:prstGeom>
              <a:grp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a:solidFill>
                      <a:schemeClr val="tx1"/>
                    </a:solidFill>
                  </a:rPr>
                  <a:t>2</a:t>
                </a:r>
                <a:r>
                  <a:rPr lang="en-US" sz="3200" b="1" kern="1200" dirty="0" smtClean="0">
                    <a:solidFill>
                      <a:schemeClr val="tx1"/>
                    </a:solidFill>
                  </a:rPr>
                  <a:t>.</a:t>
                </a:r>
                <a:endParaRPr lang="en-US" sz="3200" b="1" kern="1200" dirty="0">
                  <a:solidFill>
                    <a:schemeClr val="tx1"/>
                  </a:solidFill>
                </a:endParaRPr>
              </a:p>
            </p:txBody>
          </p:sp>
        </p:grpSp>
      </p:grpSp>
      <p:grpSp>
        <p:nvGrpSpPr>
          <p:cNvPr id="13" name="Group 12"/>
          <p:cNvGrpSpPr/>
          <p:nvPr/>
        </p:nvGrpSpPr>
        <p:grpSpPr>
          <a:xfrm>
            <a:off x="453237" y="5250341"/>
            <a:ext cx="8237527" cy="1133756"/>
            <a:chOff x="995461" y="3856996"/>
            <a:chExt cx="7153079" cy="1778635"/>
          </a:xfrm>
        </p:grpSpPr>
        <p:sp>
          <p:nvSpPr>
            <p:cNvPr id="14" name="Rectangle 13"/>
            <p:cNvSpPr/>
            <p:nvPr/>
          </p:nvSpPr>
          <p:spPr>
            <a:xfrm>
              <a:off x="995461" y="3856996"/>
              <a:ext cx="7153079" cy="1778633"/>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5" name="TextBox 14"/>
            <p:cNvSpPr txBox="1"/>
            <p:nvPr/>
          </p:nvSpPr>
          <p:spPr>
            <a:xfrm>
              <a:off x="1076517" y="3897409"/>
              <a:ext cx="7007627" cy="1738222"/>
            </a:xfrm>
            <a:prstGeom prst="rect">
              <a:avLst/>
            </a:prstGeom>
            <a:noFill/>
          </p:spPr>
          <p:txBody>
            <a:bodyPr wrap="square" rtlCol="0">
              <a:spAutoFit/>
            </a:bodyPr>
            <a:lstStyle/>
            <a:p>
              <a:pPr marL="573088" indent="-573088"/>
              <a:r>
                <a:rPr lang="en-US" sz="2200" b="1" i="1" u="sng" dirty="0" smtClean="0"/>
                <a:t>Tip:</a:t>
              </a:r>
              <a:r>
                <a:rPr lang="en-US" sz="2200" b="1" i="1" dirty="0" smtClean="0"/>
                <a:t>	Give </a:t>
              </a:r>
              <a:r>
                <a:rPr lang="en-US" sz="2200" b="1" i="1" dirty="0"/>
                <a:t>like credit for strengths across all </a:t>
              </a:r>
              <a:r>
                <a:rPr lang="en-US" sz="2200" b="1" i="1" dirty="0" err="1" smtClean="0"/>
                <a:t>offerors</a:t>
              </a:r>
              <a:r>
                <a:rPr lang="en-US" sz="2200" b="1" i="1" dirty="0" err="1"/>
                <a:t>’</a:t>
              </a:r>
              <a:r>
                <a:rPr lang="en-US" sz="2200" b="1" i="1" dirty="0"/>
                <a:t> proposals.  Consistently evaluate features of </a:t>
              </a:r>
              <a:r>
                <a:rPr lang="en-US" sz="2200" b="1" i="1" dirty="0" err="1"/>
                <a:t>offerors’</a:t>
              </a:r>
              <a:r>
                <a:rPr lang="en-US" sz="2200" b="1" i="1" dirty="0"/>
                <a:t> proposals under the correct evaluation factor. </a:t>
              </a:r>
            </a:p>
          </p:txBody>
        </p:sp>
      </p:grpSp>
    </p:spTree>
    <p:extLst>
      <p:ext uri="{BB962C8B-B14F-4D97-AF65-F5344CB8AC3E}">
        <p14:creationId xmlns:p14="http://schemas.microsoft.com/office/powerpoint/2010/main" val="27392678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78" y="1616519"/>
            <a:ext cx="8294666" cy="4744886"/>
          </a:xfrm>
        </p:spPr>
        <p:txBody>
          <a:bodyPr/>
          <a:lstStyle/>
          <a:p>
            <a:pPr marL="0" indent="0">
              <a:buNone/>
            </a:pPr>
            <a:r>
              <a:rPr lang="en-US" sz="2000" b="1" i="1" dirty="0"/>
              <a:t>Modular Commc’n Sys., Inc</a:t>
            </a:r>
            <a:r>
              <a:rPr lang="en-US" sz="2000" b="1" dirty="0"/>
              <a:t>., B-241858, 91-1 CPD ¶ 263 (Mar. 8, 1991). </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Forest Service procured the supply of a dispatch console system (multiline and multiposition radio console for use in an Interagency Fire Center).  </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2 proposals received. </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Awardee did not have separate volume controls (material specification), but stated that separate volume controls were not required due to the dynamic range of its receive compressor amplifiers. </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In the absence of any substantive explanation from the agency, a plain reading of the requirement and the awardee’s original and clarifying responses showed that the awardee’s automatic system did not meet the requirement for independent level adjustments available to the operator. </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GAO found that material specifications were relaxed for one offeror and not the other. </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22</a:t>
            </a:fld>
            <a:endParaRPr lang="en-US" dirty="0">
              <a:solidFill>
                <a:schemeClr val="tx1"/>
              </a:solidFill>
            </a:endParaRPr>
          </a:p>
        </p:txBody>
      </p:sp>
      <p:grpSp>
        <p:nvGrpSpPr>
          <p:cNvPr id="6" name="Group 5"/>
          <p:cNvGrpSpPr/>
          <p:nvPr/>
        </p:nvGrpSpPr>
        <p:grpSpPr>
          <a:xfrm>
            <a:off x="715455" y="497713"/>
            <a:ext cx="5404369" cy="995490"/>
            <a:chOff x="715455" y="497713"/>
            <a:chExt cx="5404369" cy="995490"/>
          </a:xfrm>
        </p:grpSpPr>
        <p:grpSp>
          <p:nvGrpSpPr>
            <p:cNvPr id="7" name="Group 6"/>
            <p:cNvGrpSpPr/>
            <p:nvPr/>
          </p:nvGrpSpPr>
          <p:grpSpPr>
            <a:xfrm>
              <a:off x="1776424" y="582561"/>
              <a:ext cx="4343400" cy="822960"/>
              <a:chOff x="1776424" y="1187874"/>
              <a:chExt cx="4343400" cy="822960"/>
            </a:xfrm>
          </p:grpSpPr>
          <p:sp>
            <p:nvSpPr>
              <p:cNvPr id="11" name="Round Same Side Corner Rectangle 10"/>
              <p:cNvSpPr/>
              <p:nvPr/>
            </p:nvSpPr>
            <p:spPr>
              <a:xfrm rot="5400000">
                <a:off x="3536644" y="-572346"/>
                <a:ext cx="822960" cy="4343400"/>
              </a:xfrm>
              <a:prstGeom prst="round2SameRect">
                <a:avLst/>
              </a:prstGeom>
              <a:scene3d>
                <a:camera prst="orthographicFront"/>
                <a:lightRig rig="threePt" dir="t"/>
              </a:scene3d>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8"/>
              <p:cNvSpPr/>
              <p:nvPr/>
            </p:nvSpPr>
            <p:spPr>
              <a:xfrm>
                <a:off x="1776424" y="1231069"/>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Treat All Offerors Equally</a:t>
                </a:r>
                <a:endParaRPr lang="en-US" sz="2800" kern="1200" dirty="0"/>
              </a:p>
            </p:txBody>
          </p:sp>
        </p:grpSp>
        <p:grpSp>
          <p:nvGrpSpPr>
            <p:cNvPr id="8" name="Group 7"/>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9" name="Rounded Rectangle 8"/>
              <p:cNvSpPr/>
              <p:nvPr/>
            </p:nvSpPr>
            <p:spPr>
              <a:xfrm>
                <a:off x="214645" y="169651"/>
                <a:ext cx="1196869" cy="1106098"/>
              </a:xfrm>
              <a:prstGeom prst="roundRect">
                <a:avLst/>
              </a:prstGeom>
              <a:grp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a:solidFill>
                      <a:schemeClr val="tx1"/>
                    </a:solidFill>
                  </a:rPr>
                  <a:t>2</a:t>
                </a:r>
                <a:r>
                  <a:rPr lang="en-US" sz="3200" b="1" kern="1200" dirty="0" smtClean="0">
                    <a:solidFill>
                      <a:schemeClr val="tx1"/>
                    </a:solidFill>
                  </a:rPr>
                  <a:t>.</a:t>
                </a:r>
                <a:endParaRPr lang="en-US" sz="3200" b="1" kern="1200" dirty="0">
                  <a:solidFill>
                    <a:schemeClr val="tx1"/>
                  </a:solidFill>
                </a:endParaRPr>
              </a:p>
            </p:txBody>
          </p:sp>
        </p:grpSp>
      </p:grpSp>
      <p:grpSp>
        <p:nvGrpSpPr>
          <p:cNvPr id="13" name="Group 12"/>
          <p:cNvGrpSpPr/>
          <p:nvPr/>
        </p:nvGrpSpPr>
        <p:grpSpPr>
          <a:xfrm>
            <a:off x="453237" y="5714375"/>
            <a:ext cx="8237527" cy="822910"/>
            <a:chOff x="995461" y="3856996"/>
            <a:chExt cx="7153079" cy="1778633"/>
          </a:xfrm>
        </p:grpSpPr>
        <p:sp>
          <p:nvSpPr>
            <p:cNvPr id="14" name="Rectangle 13"/>
            <p:cNvSpPr/>
            <p:nvPr/>
          </p:nvSpPr>
          <p:spPr>
            <a:xfrm>
              <a:off x="995461" y="3856996"/>
              <a:ext cx="7153079" cy="1778633"/>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5" name="TextBox 14"/>
            <p:cNvSpPr txBox="1"/>
            <p:nvPr/>
          </p:nvSpPr>
          <p:spPr>
            <a:xfrm>
              <a:off x="1076517" y="3897408"/>
              <a:ext cx="7007627" cy="1207098"/>
            </a:xfrm>
            <a:prstGeom prst="rect">
              <a:avLst/>
            </a:prstGeom>
            <a:noFill/>
          </p:spPr>
          <p:txBody>
            <a:bodyPr wrap="square" rtlCol="0">
              <a:spAutoFit/>
            </a:bodyPr>
            <a:lstStyle/>
            <a:p>
              <a:pPr marL="573088" indent="-573088"/>
              <a:r>
                <a:rPr lang="en-US" sz="2200" b="1" i="1" u="sng" dirty="0" smtClean="0"/>
                <a:t>Tip:</a:t>
              </a:r>
              <a:r>
                <a:rPr lang="en-US" sz="2200" b="1" i="1" dirty="0"/>
                <a:t>	</a:t>
              </a:r>
              <a:r>
                <a:rPr lang="en-US" sz="2200" b="1" i="1" dirty="0" smtClean="0"/>
                <a:t>Don’t </a:t>
              </a:r>
              <a:r>
                <a:rPr lang="en-US" sz="2200" b="1" i="1" dirty="0"/>
                <a:t>relax material specifications. Hold all </a:t>
              </a:r>
              <a:r>
                <a:rPr lang="en-US" sz="2200" b="1" i="1" dirty="0" err="1"/>
                <a:t>offerors</a:t>
              </a:r>
              <a:r>
                <a:rPr lang="en-US" sz="2200" b="1" i="1" dirty="0"/>
                <a:t> to the same standards articulated in the Solicitation. </a:t>
              </a:r>
            </a:p>
          </p:txBody>
        </p:sp>
      </p:grpSp>
    </p:spTree>
    <p:extLst>
      <p:ext uri="{BB962C8B-B14F-4D97-AF65-F5344CB8AC3E}">
        <p14:creationId xmlns:p14="http://schemas.microsoft.com/office/powerpoint/2010/main" val="5901229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78" y="1616519"/>
            <a:ext cx="8294666" cy="4744886"/>
          </a:xfrm>
        </p:spPr>
        <p:txBody>
          <a:bodyPr/>
          <a:lstStyle/>
          <a:p>
            <a:pPr marL="0" indent="0">
              <a:buNone/>
            </a:pPr>
            <a:r>
              <a:rPr lang="en-US" sz="2000" b="1" i="1" dirty="0"/>
              <a:t>SRA Int’l, Inc</a:t>
            </a:r>
            <a:r>
              <a:rPr lang="en-US" sz="2000" b="1" dirty="0"/>
              <a:t>., B-408624, 2013 CPD ¶ 275 (Nov. 25, 2013).</a:t>
            </a:r>
          </a:p>
          <a:p>
            <a:pPr marL="342900" lvl="1"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Best value procurement for coaching and organizational development services. </a:t>
            </a:r>
          </a:p>
          <a:p>
            <a:pPr marL="342900" lvl="1"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10 proposals received; 9 were in the competitive range.  </a:t>
            </a:r>
          </a:p>
          <a:p>
            <a:pPr marL="342900" lvl="1" indent="-342900">
              <a:spcBef>
                <a:spcPts val="600"/>
              </a:spcBef>
              <a:spcAft>
                <a:spcPts val="600"/>
              </a:spcAft>
              <a:buClrTx/>
              <a:buSzPct val="100000"/>
              <a:buFont typeface="Arial" pitchFamily="34" charset="0"/>
              <a:buChar char="•"/>
            </a:pPr>
            <a:r>
              <a:rPr lang="en-US" sz="2000" dirty="0">
                <a:latin typeface="Franklin Gothic Book" pitchFamily="34" charset="0"/>
                <a:cs typeface="+mn-cs"/>
              </a:rPr>
              <a:t>GAO sustained protest where record failed to demonstrate that the agency assigned ratings in an even-handed manner.  Agency treated protester unequally in assigning its proposal a significant weakness for failing to adequately address organizational strategic planning when failing to label an equally serious weakness in other offerors’ proposals as significant. </a:t>
            </a:r>
            <a:endParaRPr lang="en-US" u="sng"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23</a:t>
            </a:fld>
            <a:endParaRPr lang="en-US" dirty="0">
              <a:solidFill>
                <a:schemeClr val="tx1"/>
              </a:solidFill>
            </a:endParaRPr>
          </a:p>
        </p:txBody>
      </p:sp>
      <p:grpSp>
        <p:nvGrpSpPr>
          <p:cNvPr id="6" name="Group 5"/>
          <p:cNvGrpSpPr/>
          <p:nvPr/>
        </p:nvGrpSpPr>
        <p:grpSpPr>
          <a:xfrm>
            <a:off x="715455" y="497713"/>
            <a:ext cx="5404369" cy="995490"/>
            <a:chOff x="715455" y="497713"/>
            <a:chExt cx="5404369" cy="995490"/>
          </a:xfrm>
        </p:grpSpPr>
        <p:grpSp>
          <p:nvGrpSpPr>
            <p:cNvPr id="7" name="Group 6"/>
            <p:cNvGrpSpPr/>
            <p:nvPr/>
          </p:nvGrpSpPr>
          <p:grpSpPr>
            <a:xfrm>
              <a:off x="1776424" y="582561"/>
              <a:ext cx="4343400" cy="822960"/>
              <a:chOff x="1776424" y="1187874"/>
              <a:chExt cx="4343400" cy="822960"/>
            </a:xfrm>
          </p:grpSpPr>
          <p:sp>
            <p:nvSpPr>
              <p:cNvPr id="11" name="Round Same Side Corner Rectangle 10"/>
              <p:cNvSpPr/>
              <p:nvPr/>
            </p:nvSpPr>
            <p:spPr>
              <a:xfrm rot="5400000">
                <a:off x="3536644" y="-572346"/>
                <a:ext cx="822960" cy="4343400"/>
              </a:xfrm>
              <a:prstGeom prst="round2SameRect">
                <a:avLst/>
              </a:prstGeom>
              <a:scene3d>
                <a:camera prst="orthographicFront"/>
                <a:lightRig rig="threePt" dir="t"/>
              </a:scene3d>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8"/>
              <p:cNvSpPr/>
              <p:nvPr/>
            </p:nvSpPr>
            <p:spPr>
              <a:xfrm>
                <a:off x="1776424" y="1231069"/>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Treat All Offerors Equally</a:t>
                </a:r>
                <a:endParaRPr lang="en-US" sz="2800" kern="1200" dirty="0"/>
              </a:p>
            </p:txBody>
          </p:sp>
        </p:grpSp>
        <p:grpSp>
          <p:nvGrpSpPr>
            <p:cNvPr id="8" name="Group 7"/>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9" name="Rounded Rectangle 8"/>
              <p:cNvSpPr/>
              <p:nvPr/>
            </p:nvSpPr>
            <p:spPr>
              <a:xfrm>
                <a:off x="214645" y="169651"/>
                <a:ext cx="1196869" cy="1106098"/>
              </a:xfrm>
              <a:prstGeom prst="roundRect">
                <a:avLst/>
              </a:prstGeom>
              <a:grp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a:solidFill>
                      <a:schemeClr val="tx1"/>
                    </a:solidFill>
                  </a:rPr>
                  <a:t>2</a:t>
                </a:r>
                <a:r>
                  <a:rPr lang="en-US" sz="3200" b="1" kern="1200" dirty="0" smtClean="0">
                    <a:solidFill>
                      <a:schemeClr val="tx1"/>
                    </a:solidFill>
                  </a:rPr>
                  <a:t>.</a:t>
                </a:r>
                <a:endParaRPr lang="en-US" sz="3200" b="1" kern="1200" dirty="0">
                  <a:solidFill>
                    <a:schemeClr val="tx1"/>
                  </a:solidFill>
                </a:endParaRPr>
              </a:p>
            </p:txBody>
          </p:sp>
        </p:grpSp>
      </p:grpSp>
      <p:grpSp>
        <p:nvGrpSpPr>
          <p:cNvPr id="13" name="Group 12"/>
          <p:cNvGrpSpPr/>
          <p:nvPr/>
        </p:nvGrpSpPr>
        <p:grpSpPr>
          <a:xfrm>
            <a:off x="453237" y="5250341"/>
            <a:ext cx="8237527" cy="1133756"/>
            <a:chOff x="995461" y="3856996"/>
            <a:chExt cx="7153079" cy="1778635"/>
          </a:xfrm>
        </p:grpSpPr>
        <p:sp>
          <p:nvSpPr>
            <p:cNvPr id="14" name="Rectangle 13"/>
            <p:cNvSpPr/>
            <p:nvPr/>
          </p:nvSpPr>
          <p:spPr>
            <a:xfrm>
              <a:off x="995461" y="3856996"/>
              <a:ext cx="7153079" cy="1778633"/>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5" name="TextBox 14"/>
            <p:cNvSpPr txBox="1"/>
            <p:nvPr/>
          </p:nvSpPr>
          <p:spPr>
            <a:xfrm>
              <a:off x="1076517" y="3897408"/>
              <a:ext cx="7007627" cy="1738223"/>
            </a:xfrm>
            <a:prstGeom prst="rect">
              <a:avLst/>
            </a:prstGeom>
            <a:noFill/>
          </p:spPr>
          <p:txBody>
            <a:bodyPr wrap="square" rtlCol="0">
              <a:spAutoFit/>
            </a:bodyPr>
            <a:lstStyle/>
            <a:p>
              <a:pPr marL="573088" indent="-573088"/>
              <a:r>
                <a:rPr lang="en-US" sz="2200" b="1" i="1" u="sng" dirty="0" smtClean="0"/>
                <a:t>Tip:</a:t>
              </a:r>
              <a:r>
                <a:rPr lang="en-US" sz="2200" b="1" i="1" dirty="0"/>
                <a:t>	</a:t>
              </a:r>
              <a:r>
                <a:rPr lang="en-US" sz="2200" b="1" i="1" dirty="0" smtClean="0"/>
                <a:t>Similar </a:t>
              </a:r>
              <a:r>
                <a:rPr lang="en-US" sz="2200" b="1" i="1" dirty="0"/>
                <a:t>failures to demonstrate compliance with a solicitation requirement should be consistently assigned for all </a:t>
              </a:r>
              <a:r>
                <a:rPr lang="en-US" sz="2200" b="1" i="1" dirty="0" err="1"/>
                <a:t>offerors</a:t>
              </a:r>
              <a:r>
                <a:rPr lang="en-US" sz="2200" b="1" i="1" dirty="0"/>
                <a:t> who do not comply with the solicitation requirement. </a:t>
              </a:r>
            </a:p>
          </p:txBody>
        </p:sp>
      </p:grpSp>
    </p:spTree>
    <p:extLst>
      <p:ext uri="{BB962C8B-B14F-4D97-AF65-F5344CB8AC3E}">
        <p14:creationId xmlns:p14="http://schemas.microsoft.com/office/powerpoint/2010/main" val="23936019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77" y="1583678"/>
            <a:ext cx="8294667" cy="4845967"/>
          </a:xfrm>
        </p:spPr>
        <p:txBody>
          <a:bodyPr/>
          <a:lstStyle/>
          <a:p>
            <a:pPr marL="0" lvl="1" indent="0">
              <a:spcBef>
                <a:spcPts val="1000"/>
              </a:spcBef>
              <a:buNone/>
            </a:pPr>
            <a:r>
              <a:rPr lang="en-US" sz="2000" b="1" i="1" dirty="0"/>
              <a:t>CitiWest Props., Inc</a:t>
            </a:r>
            <a:r>
              <a:rPr lang="en-US" sz="2000" b="1" dirty="0"/>
              <a:t>., </a:t>
            </a:r>
            <a:r>
              <a:rPr lang="en-US" sz="2000" b="1" dirty="0" smtClean="0"/>
              <a:t>B-274689.4, </a:t>
            </a:r>
            <a:r>
              <a:rPr lang="en-US" sz="2000" b="1" dirty="0"/>
              <a:t>98-1 CPD ¶ 3 (Nov. 26, 1997).  </a:t>
            </a:r>
          </a:p>
          <a:p>
            <a:pPr marL="342900" lvl="1" indent="-342900">
              <a:spcBef>
                <a:spcPts val="1200"/>
              </a:spcBef>
              <a:spcAft>
                <a:spcPts val="600"/>
              </a:spcAft>
              <a:buClrTx/>
              <a:buSzPct val="100000"/>
              <a:buFont typeface="Arial" pitchFamily="34" charset="0"/>
              <a:buChar char="•"/>
            </a:pPr>
            <a:r>
              <a:rPr lang="en-US" dirty="0">
                <a:latin typeface="Franklin Gothic Book" pitchFamily="34" charset="0"/>
                <a:cs typeface="+mn-cs"/>
              </a:rPr>
              <a:t>Total small business set-aside for real estate asset manager services for single-family properties owned by (or in the custody of) HUD. </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12 proposals received; 5 were in competitive range and had discussions.</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Agency provided protester opportunity to revise its proposal, which did not constitute meaningful discussions because it wasn’t given the opportunity to respond to the specific weaknesses/deficiencies in its proposal that ultimately resulted in the competitive range determination.  </a:t>
            </a:r>
          </a:p>
          <a:p>
            <a:pPr marL="342900" lvl="1" indent="-342900">
              <a:spcBef>
                <a:spcPts val="0"/>
              </a:spcBef>
              <a:spcAft>
                <a:spcPts val="600"/>
              </a:spcAft>
              <a:buClrTx/>
              <a:buSzPct val="100000"/>
              <a:buFont typeface="Arial" pitchFamily="34" charset="0"/>
              <a:buChar char="•"/>
            </a:pPr>
            <a:r>
              <a:rPr lang="en-US" dirty="0">
                <a:latin typeface="Franklin Gothic Book" pitchFamily="34" charset="0"/>
                <a:cs typeface="+mn-cs"/>
              </a:rPr>
              <a:t>Unequal discussions occurred where one competitive range offeror was advised of areas in its proposal believed to be deficient, but the other competitive range offeror was not</a:t>
            </a:r>
            <a:r>
              <a:rPr lang="en-US" dirty="0" smtClean="0">
                <a:latin typeface="Franklin Gothic Book" pitchFamily="34" charset="0"/>
                <a:cs typeface="+mn-cs"/>
              </a:rPr>
              <a:t>.</a:t>
            </a:r>
            <a:endParaRPr lang="en-US" dirty="0">
              <a:latin typeface="Franklin Gothic Book" pitchFamily="34" charset="0"/>
              <a:cs typeface="+mn-cs"/>
            </a:endParaRP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24</a:t>
            </a:fld>
            <a:endParaRPr lang="en-US" dirty="0">
              <a:solidFill>
                <a:schemeClr val="tx1"/>
              </a:solidFill>
            </a:endParaRPr>
          </a:p>
        </p:txBody>
      </p:sp>
      <p:grpSp>
        <p:nvGrpSpPr>
          <p:cNvPr id="6" name="Group 5"/>
          <p:cNvGrpSpPr/>
          <p:nvPr/>
        </p:nvGrpSpPr>
        <p:grpSpPr>
          <a:xfrm>
            <a:off x="715455" y="497713"/>
            <a:ext cx="5404369" cy="995490"/>
            <a:chOff x="715455" y="497713"/>
            <a:chExt cx="5404369" cy="995490"/>
          </a:xfrm>
        </p:grpSpPr>
        <p:grpSp>
          <p:nvGrpSpPr>
            <p:cNvPr id="7" name="Group 6"/>
            <p:cNvGrpSpPr/>
            <p:nvPr/>
          </p:nvGrpSpPr>
          <p:grpSpPr>
            <a:xfrm>
              <a:off x="1776424" y="582561"/>
              <a:ext cx="4343400" cy="822960"/>
              <a:chOff x="1776424" y="1187874"/>
              <a:chExt cx="4343400" cy="822960"/>
            </a:xfrm>
          </p:grpSpPr>
          <p:sp>
            <p:nvSpPr>
              <p:cNvPr id="11" name="Round Same Side Corner Rectangle 10"/>
              <p:cNvSpPr/>
              <p:nvPr/>
            </p:nvSpPr>
            <p:spPr>
              <a:xfrm rot="5400000">
                <a:off x="3536644" y="-572346"/>
                <a:ext cx="822960" cy="4343400"/>
              </a:xfrm>
              <a:prstGeom prst="round2SameRect">
                <a:avLst/>
              </a:prstGeom>
              <a:scene3d>
                <a:camera prst="orthographicFront"/>
                <a:lightRig rig="threePt" dir="t"/>
              </a:scene3d>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8"/>
              <p:cNvSpPr/>
              <p:nvPr/>
            </p:nvSpPr>
            <p:spPr>
              <a:xfrm>
                <a:off x="1776424" y="1231069"/>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Treat All Offerors Equally</a:t>
                </a:r>
                <a:endParaRPr lang="en-US" sz="2800" kern="1200" dirty="0"/>
              </a:p>
            </p:txBody>
          </p:sp>
        </p:grpSp>
        <p:grpSp>
          <p:nvGrpSpPr>
            <p:cNvPr id="8" name="Group 7"/>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9" name="Rounded Rectangle 8"/>
              <p:cNvSpPr/>
              <p:nvPr/>
            </p:nvSpPr>
            <p:spPr>
              <a:xfrm>
                <a:off x="214645" y="169651"/>
                <a:ext cx="1196869" cy="1106098"/>
              </a:xfrm>
              <a:prstGeom prst="roundRect">
                <a:avLst/>
              </a:prstGeom>
              <a:grp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a:solidFill>
                      <a:schemeClr val="tx1"/>
                    </a:solidFill>
                  </a:rPr>
                  <a:t>2</a:t>
                </a:r>
                <a:r>
                  <a:rPr lang="en-US" sz="3200" b="1" kern="1200" dirty="0" smtClean="0">
                    <a:solidFill>
                      <a:schemeClr val="tx1"/>
                    </a:solidFill>
                  </a:rPr>
                  <a:t>.</a:t>
                </a:r>
                <a:endParaRPr lang="en-US" sz="3200" b="1" kern="1200" dirty="0">
                  <a:solidFill>
                    <a:schemeClr val="tx1"/>
                  </a:solidFill>
                </a:endParaRPr>
              </a:p>
            </p:txBody>
          </p:sp>
        </p:grpSp>
      </p:grpSp>
      <p:grpSp>
        <p:nvGrpSpPr>
          <p:cNvPr id="13" name="Group 12"/>
          <p:cNvGrpSpPr/>
          <p:nvPr/>
        </p:nvGrpSpPr>
        <p:grpSpPr>
          <a:xfrm>
            <a:off x="453237" y="5141176"/>
            <a:ext cx="8237527" cy="1472310"/>
            <a:chOff x="995461" y="3856996"/>
            <a:chExt cx="7153079" cy="2309758"/>
          </a:xfrm>
        </p:grpSpPr>
        <p:sp>
          <p:nvSpPr>
            <p:cNvPr id="14" name="Rectangle 13"/>
            <p:cNvSpPr/>
            <p:nvPr/>
          </p:nvSpPr>
          <p:spPr>
            <a:xfrm>
              <a:off x="995461" y="3856996"/>
              <a:ext cx="7153079" cy="2286342"/>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5" name="TextBox 14"/>
            <p:cNvSpPr txBox="1"/>
            <p:nvPr/>
          </p:nvSpPr>
          <p:spPr>
            <a:xfrm>
              <a:off x="1076517" y="3897408"/>
              <a:ext cx="7007627" cy="2269346"/>
            </a:xfrm>
            <a:prstGeom prst="rect">
              <a:avLst/>
            </a:prstGeom>
            <a:noFill/>
          </p:spPr>
          <p:txBody>
            <a:bodyPr wrap="square" rtlCol="0">
              <a:spAutoFit/>
            </a:bodyPr>
            <a:lstStyle/>
            <a:p>
              <a:pPr marL="573088" indent="-573088"/>
              <a:r>
                <a:rPr lang="en-US" sz="2200" b="1" i="1" u="sng" dirty="0" smtClean="0"/>
                <a:t>Tip:</a:t>
              </a:r>
              <a:r>
                <a:rPr lang="en-US" sz="2200" b="1" i="1" dirty="0"/>
                <a:t>	 If you conduct discussions with one </a:t>
              </a:r>
              <a:r>
                <a:rPr lang="en-US" sz="2200" b="1" i="1" dirty="0" err="1"/>
                <a:t>offeror</a:t>
              </a:r>
              <a:r>
                <a:rPr lang="en-US" sz="2200" b="1" i="1" dirty="0"/>
                <a:t>, you need to conduct discussions with all </a:t>
              </a:r>
              <a:r>
                <a:rPr lang="en-US" sz="2200" b="1" i="1" dirty="0" err="1"/>
                <a:t>offerors</a:t>
              </a:r>
              <a:r>
                <a:rPr lang="en-US" sz="2200" b="1" i="1" dirty="0"/>
                <a:t> by giving all </a:t>
              </a:r>
              <a:r>
                <a:rPr lang="en-US" sz="2200" b="1" i="1" dirty="0" err="1"/>
                <a:t>offerors</a:t>
              </a:r>
              <a:r>
                <a:rPr lang="en-US" sz="2200" b="1" i="1" dirty="0"/>
                <a:t> the opportunity to respond to deficiencies, significant weaknesses, and adverse past performance. </a:t>
              </a:r>
            </a:p>
          </p:txBody>
        </p:sp>
      </p:grpSp>
    </p:spTree>
    <p:extLst>
      <p:ext uri="{BB962C8B-B14F-4D97-AF65-F5344CB8AC3E}">
        <p14:creationId xmlns:p14="http://schemas.microsoft.com/office/powerpoint/2010/main" val="12407893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Key Principles for Source Selection</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25</a:t>
            </a:fld>
            <a:endParaRPr lang="en-US" dirty="0">
              <a:solidFill>
                <a:schemeClr val="tx1"/>
              </a:solidFill>
            </a:endParaRPr>
          </a:p>
        </p:txBody>
      </p:sp>
      <p:grpSp>
        <p:nvGrpSpPr>
          <p:cNvPr id="26" name="Group 25"/>
          <p:cNvGrpSpPr/>
          <p:nvPr/>
        </p:nvGrpSpPr>
        <p:grpSpPr>
          <a:xfrm>
            <a:off x="2935515" y="2475760"/>
            <a:ext cx="4469840" cy="884879"/>
            <a:chOff x="1411515" y="280261"/>
            <a:chExt cx="4469840" cy="884879"/>
          </a:xfrm>
          <a:scene3d>
            <a:camera prst="orthographicFront"/>
            <a:lightRig rig="threePt" dir="t"/>
          </a:scene3d>
        </p:grpSpPr>
        <p:sp>
          <p:nvSpPr>
            <p:cNvPr id="42" name="Round Same Side Corner Rectangle 41"/>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43"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Follow the Solicitation</a:t>
              </a:r>
              <a:endParaRPr lang="en-US" sz="3000" kern="1200" dirty="0"/>
            </a:p>
          </p:txBody>
        </p:sp>
      </p:grpSp>
      <p:grpSp>
        <p:nvGrpSpPr>
          <p:cNvPr id="27" name="Group 26"/>
          <p:cNvGrpSpPr/>
          <p:nvPr/>
        </p:nvGrpSpPr>
        <p:grpSpPr>
          <a:xfrm>
            <a:off x="1738645" y="2365150"/>
            <a:ext cx="1196869" cy="1106098"/>
            <a:chOff x="214645" y="169651"/>
            <a:chExt cx="1196869" cy="1106098"/>
          </a:xfrm>
          <a:scene3d>
            <a:camera prst="orthographicFront"/>
            <a:lightRig rig="threePt" dir="t"/>
          </a:scene3d>
        </p:grpSpPr>
        <p:sp>
          <p:nvSpPr>
            <p:cNvPr id="40" name="Rounded Rectangle 39"/>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1"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1.</a:t>
              </a:r>
              <a:endParaRPr lang="en-US" sz="4000" b="1" kern="1200" dirty="0">
                <a:solidFill>
                  <a:schemeClr val="tx1"/>
                </a:solidFill>
              </a:endParaRPr>
            </a:p>
          </p:txBody>
        </p:sp>
      </p:grpSp>
      <p:grpSp>
        <p:nvGrpSpPr>
          <p:cNvPr id="28" name="Group 27"/>
          <p:cNvGrpSpPr/>
          <p:nvPr/>
        </p:nvGrpSpPr>
        <p:grpSpPr>
          <a:xfrm>
            <a:off x="2935515" y="3785059"/>
            <a:ext cx="4469840" cy="884879"/>
            <a:chOff x="1411515" y="1589560"/>
            <a:chExt cx="4469840" cy="884879"/>
          </a:xfrm>
          <a:scene3d>
            <a:camera prst="orthographicFront"/>
            <a:lightRig rig="threePt" dir="t"/>
          </a:scene3d>
        </p:grpSpPr>
        <p:sp>
          <p:nvSpPr>
            <p:cNvPr id="38" name="Round Same Side Corner Rectangle 37"/>
            <p:cNvSpPr/>
            <p:nvPr/>
          </p:nvSpPr>
          <p:spPr>
            <a:xfrm rot="5400000">
              <a:off x="3203995" y="-202920"/>
              <a:ext cx="884879" cy="4469840"/>
            </a:xfrm>
            <a:prstGeom prst="round2SameRect">
              <a:avLst/>
            </a:prstGeom>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39" name="Round Same Side Corner Rectangle 8"/>
            <p:cNvSpPr/>
            <p:nvPr/>
          </p:nvSpPr>
          <p:spPr>
            <a:xfrm>
              <a:off x="1411515" y="1632756"/>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Treat All Offerors Equally</a:t>
              </a:r>
              <a:endParaRPr lang="en-US" sz="3000" kern="1200" dirty="0"/>
            </a:p>
          </p:txBody>
        </p:sp>
      </p:grpSp>
      <p:grpSp>
        <p:nvGrpSpPr>
          <p:cNvPr id="29" name="Group 28"/>
          <p:cNvGrpSpPr/>
          <p:nvPr/>
        </p:nvGrpSpPr>
        <p:grpSpPr>
          <a:xfrm>
            <a:off x="1738645" y="3674449"/>
            <a:ext cx="1196869" cy="1106098"/>
            <a:chOff x="214645" y="1478950"/>
            <a:chExt cx="1196869" cy="1106098"/>
          </a:xfrm>
          <a:scene3d>
            <a:camera prst="orthographicFront"/>
            <a:lightRig rig="threePt" dir="t"/>
          </a:scene3d>
        </p:grpSpPr>
        <p:sp>
          <p:nvSpPr>
            <p:cNvPr id="36" name="Rounded Rectangle 35"/>
            <p:cNvSpPr/>
            <p:nvPr/>
          </p:nvSpPr>
          <p:spPr>
            <a:xfrm>
              <a:off x="214645" y="1478950"/>
              <a:ext cx="1196869" cy="1106098"/>
            </a:xfrm>
            <a:prstGeom prst="roundRect">
              <a:avLst/>
            </a:prstGeom>
            <a:sp3d>
              <a:bevelT w="165100" prst="coolSlant"/>
            </a:sp3d>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7" name="Rounded Rectangle 10"/>
            <p:cNvSpPr/>
            <p:nvPr/>
          </p:nvSpPr>
          <p:spPr>
            <a:xfrm>
              <a:off x="268640" y="1532945"/>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2.</a:t>
              </a:r>
              <a:endParaRPr lang="en-US" sz="4000" b="1" kern="1200" dirty="0">
                <a:solidFill>
                  <a:schemeClr val="tx1"/>
                </a:solidFill>
              </a:endParaRPr>
            </a:p>
          </p:txBody>
        </p:sp>
      </p:grpSp>
      <p:grpSp>
        <p:nvGrpSpPr>
          <p:cNvPr id="30" name="Group 29"/>
          <p:cNvGrpSpPr/>
          <p:nvPr/>
        </p:nvGrpSpPr>
        <p:grpSpPr>
          <a:xfrm>
            <a:off x="2935515" y="5094357"/>
            <a:ext cx="4469840" cy="884879"/>
            <a:chOff x="1411515" y="2898858"/>
            <a:chExt cx="4469840" cy="884879"/>
          </a:xfrm>
          <a:scene3d>
            <a:camera prst="orthographicFront"/>
            <a:lightRig rig="threePt" dir="t"/>
          </a:scene3d>
        </p:grpSpPr>
        <p:sp>
          <p:nvSpPr>
            <p:cNvPr id="34" name="Round Same Side Corner Rectangle 33"/>
            <p:cNvSpPr/>
            <p:nvPr/>
          </p:nvSpPr>
          <p:spPr>
            <a:xfrm rot="5400000">
              <a:off x="3203995" y="1106378"/>
              <a:ext cx="884879" cy="4469840"/>
            </a:xfrm>
            <a:prstGeom prst="round2SameRect">
              <a:avLst/>
            </a:prstGeom>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35" name="Round Same Side Corner Rectangle 12"/>
            <p:cNvSpPr/>
            <p:nvPr/>
          </p:nvSpPr>
          <p:spPr>
            <a:xfrm>
              <a:off x="1411515" y="2942054"/>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Document the Record</a:t>
              </a:r>
              <a:endParaRPr lang="en-US" sz="3000" kern="1200" dirty="0"/>
            </a:p>
          </p:txBody>
        </p:sp>
      </p:grpSp>
      <p:grpSp>
        <p:nvGrpSpPr>
          <p:cNvPr id="31" name="Group 30"/>
          <p:cNvGrpSpPr/>
          <p:nvPr/>
        </p:nvGrpSpPr>
        <p:grpSpPr>
          <a:xfrm>
            <a:off x="1738645" y="4983748"/>
            <a:ext cx="1196869" cy="1106098"/>
            <a:chOff x="214645" y="2788249"/>
            <a:chExt cx="1196869" cy="1106098"/>
          </a:xfrm>
          <a:scene3d>
            <a:camera prst="orthographicFront"/>
            <a:lightRig rig="threePt" dir="t"/>
          </a:scene3d>
        </p:grpSpPr>
        <p:sp>
          <p:nvSpPr>
            <p:cNvPr id="32" name="Rounded Rectangle 31"/>
            <p:cNvSpPr/>
            <p:nvPr/>
          </p:nvSpPr>
          <p:spPr>
            <a:xfrm>
              <a:off x="214645" y="2788249"/>
              <a:ext cx="1196869" cy="1106098"/>
            </a:xfrm>
            <a:prstGeom prst="roundRect">
              <a:avLst/>
            </a:prstGeom>
            <a:sp3d>
              <a:bevelT w="165100" prst="coolSlant"/>
            </a:sp3d>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3" name="Rounded Rectangle 14"/>
            <p:cNvSpPr/>
            <p:nvPr/>
          </p:nvSpPr>
          <p:spPr>
            <a:xfrm>
              <a:off x="268640" y="2842244"/>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3.</a:t>
              </a:r>
              <a:endParaRPr lang="en-US" sz="4000" b="1" kern="1200" dirty="0">
                <a:solidFill>
                  <a:schemeClr val="tx1"/>
                </a:solidFill>
              </a:endParaRPr>
            </a:p>
          </p:txBody>
        </p:sp>
      </p:grpSp>
    </p:spTree>
    <p:extLst>
      <p:ext uri="{BB962C8B-B14F-4D97-AF65-F5344CB8AC3E}">
        <p14:creationId xmlns:p14="http://schemas.microsoft.com/office/powerpoint/2010/main" val="2361971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29"/>
                                        </p:tgtEl>
                                        <p:attrNameLst>
                                          <p:attrName>style.opacity</p:attrName>
                                        </p:attrNameLst>
                                      </p:cBhvr>
                                      <p:to>
                                        <p:strVal val="0.25"/>
                                      </p:to>
                                    </p:set>
                                    <p:animEffect filter="image" prLst="opacity: 0.25">
                                      <p:cBhvr rctx="IE">
                                        <p:cTn id="7" dur="indefinite"/>
                                        <p:tgtEl>
                                          <p:spTgt spid="29"/>
                                        </p:tgtEl>
                                      </p:cBhvr>
                                    </p:animEffect>
                                  </p:childTnLst>
                                </p:cTn>
                              </p:par>
                              <p:par>
                                <p:cTn id="8" presetID="9" presetClass="emph" presetSubtype="0" nodeType="withEffect">
                                  <p:stCondLst>
                                    <p:cond delay="0"/>
                                  </p:stCondLst>
                                  <p:childTnLst>
                                    <p:set>
                                      <p:cBhvr rctx="PPT">
                                        <p:cTn id="9" dur="indefinite"/>
                                        <p:tgtEl>
                                          <p:spTgt spid="28"/>
                                        </p:tgtEl>
                                        <p:attrNameLst>
                                          <p:attrName>style.opacity</p:attrName>
                                        </p:attrNameLst>
                                      </p:cBhvr>
                                      <p:to>
                                        <p:strVal val="0.25"/>
                                      </p:to>
                                    </p:set>
                                    <p:animEffect filter="image" prLst="opacity: 0.25">
                                      <p:cBhvr rctx="IE">
                                        <p:cTn id="10" dur="indefinite"/>
                                        <p:tgtEl>
                                          <p:spTgt spid="28"/>
                                        </p:tgtEl>
                                      </p:cBhvr>
                                    </p:animEffect>
                                  </p:childTnLst>
                                </p:cTn>
                              </p:par>
                              <p:par>
                                <p:cTn id="11" presetID="9" presetClass="emph" presetSubtype="0" nodeType="withEffect">
                                  <p:stCondLst>
                                    <p:cond delay="0"/>
                                  </p:stCondLst>
                                  <p:childTnLst>
                                    <p:set>
                                      <p:cBhvr rctx="PPT">
                                        <p:cTn id="12" dur="indefinite"/>
                                        <p:tgtEl>
                                          <p:spTgt spid="26"/>
                                        </p:tgtEl>
                                        <p:attrNameLst>
                                          <p:attrName>style.opacity</p:attrName>
                                        </p:attrNameLst>
                                      </p:cBhvr>
                                      <p:to>
                                        <p:strVal val="0.25"/>
                                      </p:to>
                                    </p:set>
                                    <p:animEffect filter="image" prLst="opacity: 0.25">
                                      <p:cBhvr rctx="IE">
                                        <p:cTn id="13" dur="indefinite"/>
                                        <p:tgtEl>
                                          <p:spTgt spid="26"/>
                                        </p:tgtEl>
                                      </p:cBhvr>
                                    </p:animEffect>
                                  </p:childTnLst>
                                </p:cTn>
                              </p:par>
                              <p:par>
                                <p:cTn id="14" presetID="9" presetClass="emph" presetSubtype="0" nodeType="withEffect">
                                  <p:stCondLst>
                                    <p:cond delay="0"/>
                                  </p:stCondLst>
                                  <p:childTnLst>
                                    <p:set>
                                      <p:cBhvr rctx="PPT">
                                        <p:cTn id="15" dur="indefinite"/>
                                        <p:tgtEl>
                                          <p:spTgt spid="27"/>
                                        </p:tgtEl>
                                        <p:attrNameLst>
                                          <p:attrName>style.opacity</p:attrName>
                                        </p:attrNameLst>
                                      </p:cBhvr>
                                      <p:to>
                                        <p:strVal val="0.25"/>
                                      </p:to>
                                    </p:set>
                                    <p:animEffect filter="image" prLst="opacity: 0.25">
                                      <p:cBhvr rctx="IE">
                                        <p:cTn id="16" dur="indefinite"/>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26</a:t>
            </a:fld>
            <a:endParaRPr lang="en-US" dirty="0"/>
          </a:p>
        </p:txBody>
      </p:sp>
      <p:sp>
        <p:nvSpPr>
          <p:cNvPr id="5" name="TextBox 4"/>
          <p:cNvSpPr txBox="1"/>
          <p:nvPr/>
        </p:nvSpPr>
        <p:spPr>
          <a:xfrm>
            <a:off x="488209" y="2299580"/>
            <a:ext cx="8004955" cy="3323987"/>
          </a:xfrm>
          <a:prstGeom prst="rect">
            <a:avLst/>
          </a:prstGeom>
          <a:noFill/>
        </p:spPr>
        <p:txBody>
          <a:bodyPr wrap="square" rtlCol="0">
            <a:spAutoFit/>
          </a:bodyPr>
          <a:lstStyle/>
          <a:p>
            <a:pPr marL="341313" indent="-341313">
              <a:spcBef>
                <a:spcPts val="600"/>
              </a:spcBef>
              <a:spcAft>
                <a:spcPts val="600"/>
              </a:spcAft>
              <a:buFont typeface="Arial" pitchFamily="34" charset="0"/>
              <a:buChar char="•"/>
            </a:pPr>
            <a:r>
              <a:rPr lang="en-US" sz="2400" dirty="0" smtClean="0">
                <a:latin typeface="Franklin Gothic Book" pitchFamily="34" charset="0"/>
              </a:rPr>
              <a:t>A number of provisions of the FAR address documentation of the procurement record:</a:t>
            </a:r>
          </a:p>
          <a:p>
            <a:pPr marL="800100" lvl="1" indent="-342900">
              <a:spcBef>
                <a:spcPts val="600"/>
              </a:spcBef>
              <a:spcAft>
                <a:spcPts val="600"/>
              </a:spcAft>
              <a:buFont typeface="Courier New" pitchFamily="49" charset="0"/>
              <a:buChar char="o"/>
            </a:pPr>
            <a:r>
              <a:rPr lang="en-US" sz="2200" dirty="0" smtClean="0">
                <a:latin typeface="Franklin Gothic Book" pitchFamily="34" charset="0"/>
              </a:rPr>
              <a:t>FAR 4.801(Documenting the Contract File): requires sufficient documentation to provide “a complete background as a basis for informed decisions at each step in the acquisition process”</a:t>
            </a:r>
          </a:p>
          <a:p>
            <a:pPr marL="804863" lvl="1" indent="-347663">
              <a:spcBef>
                <a:spcPts val="600"/>
              </a:spcBef>
              <a:spcAft>
                <a:spcPts val="600"/>
              </a:spcAft>
              <a:buFont typeface="Courier New" pitchFamily="49" charset="0"/>
              <a:buChar char="o"/>
            </a:pPr>
            <a:r>
              <a:rPr lang="en-US" sz="2200" dirty="0" smtClean="0">
                <a:latin typeface="Franklin Gothic Book" pitchFamily="34" charset="0"/>
              </a:rPr>
              <a:t>FAR 8.405-2(f) (For Federal Supply Schedule orders)</a:t>
            </a:r>
          </a:p>
          <a:p>
            <a:pPr marL="804863" lvl="1" indent="-347663">
              <a:spcBef>
                <a:spcPts val="600"/>
              </a:spcBef>
              <a:spcAft>
                <a:spcPts val="600"/>
              </a:spcAft>
              <a:buFont typeface="Courier New" pitchFamily="49" charset="0"/>
              <a:buChar char="o"/>
            </a:pPr>
            <a:r>
              <a:rPr lang="en-US" sz="2200" dirty="0" smtClean="0">
                <a:latin typeface="Franklin Gothic Book" pitchFamily="34" charset="0"/>
              </a:rPr>
              <a:t>FAR 13.106-3(b) (For Simplified Acquisitions)</a:t>
            </a:r>
            <a:endParaRPr lang="en-US" sz="2200" dirty="0">
              <a:latin typeface="Franklin Gothic Book" pitchFamily="34" charset="0"/>
            </a:endParaRPr>
          </a:p>
        </p:txBody>
      </p:sp>
      <p:grpSp>
        <p:nvGrpSpPr>
          <p:cNvPr id="16" name="Group 15"/>
          <p:cNvGrpSpPr/>
          <p:nvPr/>
        </p:nvGrpSpPr>
        <p:grpSpPr>
          <a:xfrm>
            <a:off x="715455" y="497713"/>
            <a:ext cx="5423505" cy="995490"/>
            <a:chOff x="715455" y="497713"/>
            <a:chExt cx="5423505" cy="995490"/>
          </a:xfrm>
        </p:grpSpPr>
        <p:sp>
          <p:nvSpPr>
            <p:cNvPr id="14" name="Round Same Side Corner Rectangle 13"/>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12"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8" name="Group 7"/>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9" name="Rounded Rectangle 8"/>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
        <p:nvSpPr>
          <p:cNvPr id="17" name="Title 2"/>
          <p:cNvSpPr>
            <a:spLocks noGrp="1"/>
          </p:cNvSpPr>
          <p:nvPr>
            <p:ph type="title"/>
          </p:nvPr>
        </p:nvSpPr>
        <p:spPr>
          <a:xfrm>
            <a:off x="457201" y="1129559"/>
            <a:ext cx="5562599" cy="1206501"/>
          </a:xfrm>
        </p:spPr>
        <p:txBody>
          <a:bodyPr/>
          <a:lstStyle/>
          <a:p>
            <a:r>
              <a:rPr lang="en-US" dirty="0" smtClean="0">
                <a:solidFill>
                  <a:schemeClr val="tx1"/>
                </a:solidFill>
              </a:rPr>
              <a:t/>
            </a:r>
            <a:br>
              <a:rPr lang="en-US" dirty="0" smtClean="0">
                <a:solidFill>
                  <a:schemeClr val="tx1"/>
                </a:solidFill>
              </a:rPr>
            </a:br>
            <a:r>
              <a:rPr lang="en-US" dirty="0" smtClean="0">
                <a:solidFill>
                  <a:schemeClr val="tx1"/>
                </a:solidFill>
              </a:rPr>
              <a:t>Basic Principles</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27</a:t>
            </a:fld>
            <a:endParaRPr lang="en-US" dirty="0"/>
          </a:p>
        </p:txBody>
      </p:sp>
      <p:sp>
        <p:nvSpPr>
          <p:cNvPr id="5" name="TextBox 4"/>
          <p:cNvSpPr txBox="1"/>
          <p:nvPr/>
        </p:nvSpPr>
        <p:spPr>
          <a:xfrm>
            <a:off x="511793" y="2286082"/>
            <a:ext cx="8023062" cy="2985433"/>
          </a:xfrm>
          <a:prstGeom prst="rect">
            <a:avLst/>
          </a:prstGeom>
          <a:noFill/>
        </p:spPr>
        <p:txBody>
          <a:bodyPr wrap="square" rtlCol="0">
            <a:spAutoFit/>
          </a:bodyPr>
          <a:lstStyle/>
          <a:p>
            <a:pPr marL="341313" indent="-341313">
              <a:spcBef>
                <a:spcPts val="600"/>
              </a:spcBef>
              <a:spcAft>
                <a:spcPts val="600"/>
              </a:spcAft>
              <a:buFont typeface="Arial" pitchFamily="34" charset="0"/>
              <a:buChar char="•"/>
            </a:pPr>
            <a:r>
              <a:rPr lang="en-US" sz="2400" dirty="0" smtClean="0">
                <a:latin typeface="Franklin Gothic Book" pitchFamily="34" charset="0"/>
              </a:rPr>
              <a:t>FAR </a:t>
            </a:r>
            <a:r>
              <a:rPr lang="en-US" sz="2400" dirty="0">
                <a:latin typeface="Franklin Gothic Book" pitchFamily="34" charset="0"/>
              </a:rPr>
              <a:t>Part 15 includes numerous provisions requiring procuring agencies to document the procurement </a:t>
            </a:r>
            <a:r>
              <a:rPr lang="en-US" sz="2400" dirty="0" smtClean="0">
                <a:latin typeface="Franklin Gothic Book" pitchFamily="34" charset="0"/>
              </a:rPr>
              <a:t>record</a:t>
            </a:r>
            <a:endParaRPr lang="en-US" sz="2200" dirty="0">
              <a:latin typeface="Franklin Gothic Book" pitchFamily="34" charset="0"/>
            </a:endParaRPr>
          </a:p>
          <a:p>
            <a:pPr marL="800100" lvl="1" indent="-342900">
              <a:spcBef>
                <a:spcPts val="600"/>
              </a:spcBef>
              <a:spcAft>
                <a:spcPts val="600"/>
              </a:spcAft>
              <a:buFont typeface="Courier New" pitchFamily="49" charset="0"/>
              <a:buChar char="o"/>
            </a:pPr>
            <a:r>
              <a:rPr lang="en-US" sz="2200" dirty="0" smtClean="0">
                <a:latin typeface="Franklin Gothic Book" pitchFamily="34" charset="0"/>
              </a:rPr>
              <a:t>FAR </a:t>
            </a:r>
            <a:r>
              <a:rPr lang="en-US" sz="2200" dirty="0">
                <a:latin typeface="Franklin Gothic Book" pitchFamily="34" charset="0"/>
              </a:rPr>
              <a:t>15.305(a): "strengths, deficiencies, </a:t>
            </a:r>
            <a:r>
              <a:rPr lang="en-US" sz="2200" dirty="0" smtClean="0">
                <a:latin typeface="Franklin Gothic Book" pitchFamily="34" charset="0"/>
              </a:rPr>
              <a:t>significant weaknesses"</a:t>
            </a:r>
            <a:endParaRPr lang="en-US" sz="2200" dirty="0">
              <a:latin typeface="Franklin Gothic Book" pitchFamily="34" charset="0"/>
            </a:endParaRPr>
          </a:p>
          <a:p>
            <a:pPr marL="800100" lvl="1" indent="-342900">
              <a:spcBef>
                <a:spcPts val="600"/>
              </a:spcBef>
              <a:spcAft>
                <a:spcPts val="600"/>
              </a:spcAft>
              <a:buFont typeface="Courier New" pitchFamily="49" charset="0"/>
              <a:buChar char="o"/>
            </a:pPr>
            <a:r>
              <a:rPr lang="en-US" sz="2200" dirty="0" smtClean="0">
                <a:latin typeface="Franklin Gothic Book" pitchFamily="34" charset="0"/>
              </a:rPr>
              <a:t>FAR </a:t>
            </a:r>
            <a:r>
              <a:rPr lang="en-US" sz="2200" dirty="0">
                <a:latin typeface="Franklin Gothic Book" pitchFamily="34" charset="0"/>
              </a:rPr>
              <a:t>15.102(e): oral </a:t>
            </a:r>
            <a:r>
              <a:rPr lang="en-US" sz="2200" dirty="0" smtClean="0">
                <a:latin typeface="Franklin Gothic Book" pitchFamily="34" charset="0"/>
              </a:rPr>
              <a:t>presentations</a:t>
            </a:r>
            <a:endParaRPr lang="en-US" sz="2200" dirty="0">
              <a:latin typeface="Franklin Gothic Book" pitchFamily="34" charset="0"/>
            </a:endParaRPr>
          </a:p>
          <a:p>
            <a:pPr marL="800100" lvl="1" indent="-342900">
              <a:spcBef>
                <a:spcPts val="600"/>
              </a:spcBef>
              <a:spcAft>
                <a:spcPts val="600"/>
              </a:spcAft>
              <a:buFont typeface="Courier New" pitchFamily="49" charset="0"/>
              <a:buChar char="o"/>
            </a:pPr>
            <a:r>
              <a:rPr lang="en-US" sz="2200" dirty="0" smtClean="0">
                <a:latin typeface="Franklin Gothic Book" pitchFamily="34" charset="0"/>
              </a:rPr>
              <a:t>FAR </a:t>
            </a:r>
            <a:r>
              <a:rPr lang="en-US" sz="2200" dirty="0">
                <a:latin typeface="Franklin Gothic Book" pitchFamily="34" charset="0"/>
              </a:rPr>
              <a:t>15.406-3(a): price negotiation and documentation of the “principal elements of the negotiated agreement”</a:t>
            </a:r>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
        <p:nvSpPr>
          <p:cNvPr id="12" name="Title 2"/>
          <p:cNvSpPr>
            <a:spLocks noGrp="1"/>
          </p:cNvSpPr>
          <p:nvPr>
            <p:ph type="title"/>
          </p:nvPr>
        </p:nvSpPr>
        <p:spPr>
          <a:xfrm>
            <a:off x="457201" y="1129559"/>
            <a:ext cx="5562599" cy="1206501"/>
          </a:xfrm>
        </p:spPr>
        <p:txBody>
          <a:bodyPr/>
          <a:lstStyle/>
          <a:p>
            <a:r>
              <a:rPr lang="en-US" dirty="0" smtClean="0">
                <a:solidFill>
                  <a:schemeClr val="tx1"/>
                </a:solidFill>
              </a:rPr>
              <a:t/>
            </a:r>
            <a:br>
              <a:rPr lang="en-US" dirty="0" smtClean="0">
                <a:solidFill>
                  <a:schemeClr val="tx1"/>
                </a:solidFill>
              </a:rPr>
            </a:br>
            <a:r>
              <a:rPr lang="en-US" dirty="0" smtClean="0">
                <a:solidFill>
                  <a:schemeClr val="tx1"/>
                </a:solidFill>
              </a:rPr>
              <a:t>Basic Principles</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28</a:t>
            </a:fld>
            <a:endParaRPr lang="en-US" dirty="0"/>
          </a:p>
        </p:txBody>
      </p:sp>
      <p:sp>
        <p:nvSpPr>
          <p:cNvPr id="5" name="TextBox 4"/>
          <p:cNvSpPr txBox="1"/>
          <p:nvPr/>
        </p:nvSpPr>
        <p:spPr>
          <a:xfrm>
            <a:off x="510775" y="2297817"/>
            <a:ext cx="7968741" cy="3708708"/>
          </a:xfrm>
          <a:prstGeom prst="rect">
            <a:avLst/>
          </a:prstGeom>
          <a:noFill/>
        </p:spPr>
        <p:txBody>
          <a:bodyPr wrap="square" rtlCol="0">
            <a:spAutoFit/>
          </a:bodyPr>
          <a:lstStyle/>
          <a:p>
            <a:pPr marL="341313" indent="-341313">
              <a:spcBef>
                <a:spcPts val="600"/>
              </a:spcBef>
              <a:spcAft>
                <a:spcPts val="600"/>
              </a:spcAft>
              <a:buFont typeface="Arial" pitchFamily="34" charset="0"/>
              <a:buChar char="•"/>
            </a:pPr>
            <a:r>
              <a:rPr lang="en-US" sz="2400" dirty="0" smtClean="0">
                <a:latin typeface="Franklin Gothic Book" pitchFamily="34" charset="0"/>
              </a:rPr>
              <a:t>Of </a:t>
            </a:r>
            <a:r>
              <a:rPr lang="en-US" sz="2400" dirty="0">
                <a:latin typeface="Franklin Gothic Book" pitchFamily="34" charset="0"/>
              </a:rPr>
              <a:t>particular importance is documenting the Source Selection </a:t>
            </a:r>
            <a:r>
              <a:rPr lang="en-US" sz="2400" dirty="0" smtClean="0">
                <a:latin typeface="Franklin Gothic Book" pitchFamily="34" charset="0"/>
              </a:rPr>
              <a:t>Decision</a:t>
            </a:r>
            <a:endParaRPr lang="en-US" dirty="0" smtClean="0">
              <a:latin typeface="Franklin Gothic Book" pitchFamily="34" charset="0"/>
            </a:endParaRPr>
          </a:p>
          <a:p>
            <a:pPr marL="800100" lvl="1" indent="-342900">
              <a:spcBef>
                <a:spcPts val="600"/>
              </a:spcBef>
              <a:spcAft>
                <a:spcPts val="600"/>
              </a:spcAft>
              <a:buFont typeface="Courier New" pitchFamily="49" charset="0"/>
              <a:buChar char="o"/>
            </a:pPr>
            <a:r>
              <a:rPr lang="en-US" sz="2200" dirty="0">
                <a:latin typeface="Franklin Gothic Book" pitchFamily="34" charset="0"/>
              </a:rPr>
              <a:t>FAR 15.308: "The source selection decision shall be documented, and the documentation shall include the rationale for any business judgments and tradeoffs made or relied on by the SSA, including benefits associated with additional costs.  Although the rationale for the selection decision must be documented, that documentation need not quantify the tradeoffs that led to the decision</a:t>
            </a:r>
            <a:r>
              <a:rPr lang="en-US" sz="2200" dirty="0" smtClean="0">
                <a:latin typeface="Franklin Gothic Book" pitchFamily="34" charset="0"/>
              </a:rPr>
              <a:t>." </a:t>
            </a:r>
            <a:endParaRPr lang="en-US" sz="2200" dirty="0">
              <a:latin typeface="Franklin Gothic Book" pitchFamily="34" charset="0"/>
            </a:endParaRPr>
          </a:p>
          <a:p>
            <a:endParaRPr lang="en-US" dirty="0">
              <a:latin typeface="Franklin Gothic Book" pitchFamily="34" charset="0"/>
            </a:endParaRPr>
          </a:p>
        </p:txBody>
      </p:sp>
      <p:sp>
        <p:nvSpPr>
          <p:cNvPr id="6" name="Title 2"/>
          <p:cNvSpPr txBox="1">
            <a:spLocks/>
          </p:cNvSpPr>
          <p:nvPr/>
        </p:nvSpPr>
        <p:spPr>
          <a:xfrm>
            <a:off x="457201" y="1129559"/>
            <a:ext cx="5562599" cy="1206501"/>
          </a:xfrm>
          <a:prstGeom prst="rect">
            <a:avLst/>
          </a:prstGeom>
        </p:spPr>
        <p:txBody>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schemeClr val="tx1"/>
                </a:solidFill>
              </a:rPr>
              <a:t/>
            </a:r>
            <a:br>
              <a:rPr lang="en-US" dirty="0" smtClean="0">
                <a:solidFill>
                  <a:schemeClr val="tx1"/>
                </a:solidFill>
              </a:rPr>
            </a:br>
            <a:r>
              <a:rPr lang="en-US" dirty="0" smtClean="0">
                <a:solidFill>
                  <a:schemeClr val="tx1"/>
                </a:solidFill>
              </a:rPr>
              <a:t>Basic Principles</a:t>
            </a:r>
            <a:endParaRPr lang="en-US" dirty="0">
              <a:solidFill>
                <a:schemeClr val="tx1"/>
              </a:solidFill>
            </a:endParaRPr>
          </a:p>
        </p:txBody>
      </p:sp>
      <p:grpSp>
        <p:nvGrpSpPr>
          <p:cNvPr id="7" name="Group 6"/>
          <p:cNvGrpSpPr/>
          <p:nvPr/>
        </p:nvGrpSpPr>
        <p:grpSpPr>
          <a:xfrm>
            <a:off x="715455" y="497713"/>
            <a:ext cx="5423505" cy="995490"/>
            <a:chOff x="715455" y="497713"/>
            <a:chExt cx="5423505" cy="995490"/>
          </a:xfrm>
        </p:grpSpPr>
        <p:sp>
          <p:nvSpPr>
            <p:cNvPr id="8" name="Round Same Side Corner Rectangle 7"/>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9"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10" name="Group 9"/>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1" name="Rounded Rectangle 10"/>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2"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29</a:t>
            </a:fld>
            <a:endParaRPr lang="en-US" dirty="0"/>
          </a:p>
        </p:txBody>
      </p:sp>
      <p:sp>
        <p:nvSpPr>
          <p:cNvPr id="5" name="TextBox 4"/>
          <p:cNvSpPr txBox="1"/>
          <p:nvPr/>
        </p:nvSpPr>
        <p:spPr>
          <a:xfrm>
            <a:off x="506316" y="1800148"/>
            <a:ext cx="7740713" cy="4262705"/>
          </a:xfrm>
          <a:prstGeom prst="rect">
            <a:avLst/>
          </a:prstGeom>
          <a:noFill/>
        </p:spPr>
        <p:txBody>
          <a:bodyPr wrap="square" rtlCol="0">
            <a:spAutoFit/>
          </a:bodyPr>
          <a:lstStyle/>
          <a:p>
            <a:pPr marL="341313" indent="-341313">
              <a:spcBef>
                <a:spcPts val="600"/>
              </a:spcBef>
              <a:spcAft>
                <a:spcPts val="600"/>
              </a:spcAft>
              <a:buFont typeface="Arial" pitchFamily="34" charset="0"/>
              <a:buChar char="•"/>
            </a:pPr>
            <a:r>
              <a:rPr lang="en-US" sz="2400" dirty="0" smtClean="0">
                <a:latin typeface="Franklin Gothic Book" pitchFamily="34" charset="0"/>
              </a:rPr>
              <a:t>GAO's </a:t>
            </a:r>
            <a:r>
              <a:rPr lang="en-US" sz="2400" dirty="0">
                <a:latin typeface="Franklin Gothic Book" pitchFamily="34" charset="0"/>
              </a:rPr>
              <a:t>Bid Protest regulations require agencies to produce a record of documents reflecting the procurement.  There is also direction regarding what documents to include in the record in FAR Part 33.  </a:t>
            </a:r>
            <a:endParaRPr lang="en-US" sz="2200" dirty="0">
              <a:latin typeface="Franklin Gothic Book" pitchFamily="34" charset="0"/>
            </a:endParaRPr>
          </a:p>
          <a:p>
            <a:pPr marL="800100" lvl="1" indent="-342900">
              <a:spcBef>
                <a:spcPts val="600"/>
              </a:spcBef>
              <a:spcAft>
                <a:spcPts val="600"/>
              </a:spcAft>
              <a:buFont typeface="Courier New" pitchFamily="49" charset="0"/>
              <a:buChar char="o"/>
            </a:pPr>
            <a:r>
              <a:rPr lang="en-US" sz="2200" dirty="0" smtClean="0">
                <a:latin typeface="Franklin Gothic Book" pitchFamily="34" charset="0"/>
              </a:rPr>
              <a:t>GAO's </a:t>
            </a:r>
            <a:r>
              <a:rPr lang="en-US" sz="2200" dirty="0">
                <a:latin typeface="Franklin Gothic Book" pitchFamily="34" charset="0"/>
              </a:rPr>
              <a:t>bid protest regulations address the required documentation </a:t>
            </a:r>
            <a:r>
              <a:rPr lang="en-US" sz="2200" dirty="0" smtClean="0">
                <a:latin typeface="Franklin Gothic Book" pitchFamily="34" charset="0"/>
              </a:rPr>
              <a:t>at 4 </a:t>
            </a:r>
            <a:r>
              <a:rPr lang="en-US" sz="2200" dirty="0">
                <a:latin typeface="Franklin Gothic Book" pitchFamily="34" charset="0"/>
              </a:rPr>
              <a:t>C.F.R. § 21.3(d), and include a request for "all evaluation </a:t>
            </a:r>
            <a:r>
              <a:rPr lang="en-US" sz="2200" dirty="0" smtClean="0">
                <a:latin typeface="Franklin Gothic Book" pitchFamily="34" charset="0"/>
              </a:rPr>
              <a:t>documents."</a:t>
            </a:r>
            <a:endParaRPr lang="en-US" sz="2200" dirty="0">
              <a:latin typeface="Franklin Gothic Book" pitchFamily="34" charset="0"/>
            </a:endParaRPr>
          </a:p>
          <a:p>
            <a:pPr marL="800100" lvl="1" indent="-342900">
              <a:spcBef>
                <a:spcPts val="600"/>
              </a:spcBef>
              <a:spcAft>
                <a:spcPts val="600"/>
              </a:spcAft>
              <a:buFont typeface="Courier New" pitchFamily="49" charset="0"/>
              <a:buChar char="o"/>
            </a:pPr>
            <a:r>
              <a:rPr lang="en-US" sz="2200" dirty="0" smtClean="0">
                <a:latin typeface="Franklin Gothic Book" pitchFamily="34" charset="0"/>
              </a:rPr>
              <a:t>FAR </a:t>
            </a:r>
            <a:r>
              <a:rPr lang="en-US" sz="2200" dirty="0">
                <a:latin typeface="Franklin Gothic Book" pitchFamily="34" charset="0"/>
              </a:rPr>
              <a:t>33.104(a)(3)(iii) addresses the agency record in a GAO protest 	</a:t>
            </a:r>
            <a:r>
              <a:rPr lang="en-US" sz="2200" dirty="0" smtClean="0">
                <a:latin typeface="Franklin Gothic Book" pitchFamily="34" charset="0"/>
              </a:rPr>
              <a:t>and </a:t>
            </a:r>
            <a:r>
              <a:rPr lang="en-US" sz="2200" dirty="0">
                <a:latin typeface="Franklin Gothic Book" pitchFamily="34" charset="0"/>
              </a:rPr>
              <a:t>includes "all relevant </a:t>
            </a:r>
            <a:r>
              <a:rPr lang="en-US" sz="2200" dirty="0" smtClean="0">
                <a:latin typeface="Franklin Gothic Book" pitchFamily="34" charset="0"/>
              </a:rPr>
              <a:t>evaluation documents</a:t>
            </a:r>
            <a:r>
              <a:rPr lang="en-US" sz="2200" dirty="0">
                <a:latin typeface="Franklin Gothic Book" pitchFamily="34" charset="0"/>
              </a:rPr>
              <a:t>."</a:t>
            </a:r>
          </a:p>
          <a:p>
            <a:endParaRPr lang="en-US" dirty="0"/>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Bid </a:t>
            </a:r>
            <a:r>
              <a:rPr lang="en-US" dirty="0" smtClean="0">
                <a:solidFill>
                  <a:schemeClr val="tx1"/>
                </a:solidFill>
              </a:rPr>
              <a:t>Protests Overview</a:t>
            </a:r>
            <a:endParaRPr lang="en-US" dirty="0">
              <a:solidFill>
                <a:schemeClr val="tx1"/>
              </a:solidFill>
            </a:endParaRPr>
          </a:p>
        </p:txBody>
      </p:sp>
      <p:sp>
        <p:nvSpPr>
          <p:cNvPr id="3" name="Content Placeholder 2"/>
          <p:cNvSpPr>
            <a:spLocks noGrp="1"/>
          </p:cNvSpPr>
          <p:nvPr>
            <p:ph idx="1"/>
          </p:nvPr>
        </p:nvSpPr>
        <p:spPr>
          <a:xfrm>
            <a:off x="334978" y="1928388"/>
            <a:ext cx="8294666" cy="4744886"/>
          </a:xfrm>
        </p:spPr>
        <p:txBody>
          <a:bodyPr/>
          <a:lstStyle/>
          <a:p>
            <a:pPr marL="341313" indent="-341313">
              <a:buClrTx/>
              <a:buSzPct val="100000"/>
              <a:buFont typeface="Arial" pitchFamily="34" charset="0"/>
              <a:buChar char="•"/>
            </a:pPr>
            <a:r>
              <a:rPr lang="en-US" sz="2200" dirty="0" smtClean="0"/>
              <a:t>Bid Protests are legal </a:t>
            </a:r>
            <a:r>
              <a:rPr lang="en-US" sz="2200" dirty="0"/>
              <a:t>challenges brought by bidders against the way the Government has conducted a </a:t>
            </a:r>
            <a:r>
              <a:rPr lang="en-US" sz="2200" dirty="0" smtClean="0"/>
              <a:t>procurement.  </a:t>
            </a:r>
            <a:endParaRPr lang="en-US" sz="2200" dirty="0"/>
          </a:p>
          <a:p>
            <a:pPr marL="341313" indent="-341313">
              <a:buClrTx/>
              <a:buSzPct val="100000"/>
              <a:buFont typeface="Arial" pitchFamily="34" charset="0"/>
              <a:buChar char="•"/>
            </a:pPr>
            <a:r>
              <a:rPr lang="en-US" sz="2200" dirty="0" smtClean="0"/>
              <a:t>An interested </a:t>
            </a:r>
            <a:r>
              <a:rPr lang="en-US" sz="2200" dirty="0"/>
              <a:t>party may protest to the agency, the </a:t>
            </a:r>
            <a:r>
              <a:rPr lang="en-US" sz="2200" b="1" dirty="0"/>
              <a:t>Government Accountability Office (GAO)</a:t>
            </a:r>
            <a:r>
              <a:rPr lang="en-US" sz="2200" dirty="0"/>
              <a:t>, or the United States Court of Federal Claims (COFC</a:t>
            </a:r>
            <a:r>
              <a:rPr lang="en-US" sz="2200" dirty="0" smtClean="0"/>
              <a:t>).  </a:t>
            </a:r>
            <a:endParaRPr lang="en-US" sz="22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3</a:t>
            </a:fld>
            <a:endParaRPr lang="en-US" dirty="0">
              <a:solidFill>
                <a:schemeClr val="tx1"/>
              </a:solidFill>
            </a:endParaRPr>
          </a:p>
        </p:txBody>
      </p:sp>
      <p:grpSp>
        <p:nvGrpSpPr>
          <p:cNvPr id="15" name="Group 14"/>
          <p:cNvGrpSpPr/>
          <p:nvPr/>
        </p:nvGrpSpPr>
        <p:grpSpPr>
          <a:xfrm>
            <a:off x="657286" y="4008726"/>
            <a:ext cx="7650050" cy="2082019"/>
            <a:chOff x="457201" y="4301544"/>
            <a:chExt cx="7650050" cy="2082019"/>
          </a:xfrm>
        </p:grpSpPr>
        <p:grpSp>
          <p:nvGrpSpPr>
            <p:cNvPr id="6" name="Group 5"/>
            <p:cNvGrpSpPr/>
            <p:nvPr/>
          </p:nvGrpSpPr>
          <p:grpSpPr>
            <a:xfrm>
              <a:off x="457201" y="4301544"/>
              <a:ext cx="7650050" cy="577704"/>
              <a:chOff x="0" y="751321"/>
              <a:chExt cx="7650050" cy="1221272"/>
            </a:xfrm>
          </p:grpSpPr>
          <p:sp>
            <p:nvSpPr>
              <p:cNvPr id="13" name="Rectangle 12"/>
              <p:cNvSpPr/>
              <p:nvPr/>
            </p:nvSpPr>
            <p:spPr>
              <a:xfrm>
                <a:off x="0" y="751321"/>
                <a:ext cx="7650050" cy="1221272"/>
              </a:xfrm>
              <a:prstGeom prst="rect">
                <a:avLst/>
              </a:prstGeom>
              <a:solidFill>
                <a:schemeClr val="tx2"/>
              </a:solidFill>
              <a:ln>
                <a:solidFill>
                  <a:schemeClr val="tx2"/>
                </a:solidFill>
              </a:ln>
              <a:scene3d>
                <a:camera prst="orthographicFront"/>
                <a:lightRig rig="threePt" dir="t"/>
              </a:scene3d>
              <a:sp3d>
                <a:bevelT w="152400" h="50800" prst="softRound"/>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13"/>
              <p:cNvSpPr/>
              <p:nvPr/>
            </p:nvSpPr>
            <p:spPr>
              <a:xfrm>
                <a:off x="0" y="751321"/>
                <a:ext cx="7650050" cy="1221272"/>
              </a:xfrm>
              <a:prstGeom prst="rect">
                <a:avLst/>
              </a:prstGeom>
              <a:ln>
                <a:solidFill>
                  <a:schemeClr val="tx2"/>
                </a:solidFill>
              </a:ln>
            </p:spPr>
            <p:style>
              <a:lnRef idx="0">
                <a:scrgbClr r="0" g="0" b="0"/>
              </a:lnRef>
              <a:fillRef idx="0">
                <a:scrgbClr r="0" g="0" b="0"/>
              </a:fillRef>
              <a:effectRef idx="0">
                <a:scrgbClr r="0" g="0" b="0"/>
              </a:effectRef>
              <a:fontRef idx="minor">
                <a:schemeClr val="lt1"/>
              </a:fontRef>
            </p:style>
            <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en-US" sz="2300" b="1" kern="1200" dirty="0" smtClean="0"/>
                  <a:t>Types of Protests</a:t>
                </a:r>
                <a:endParaRPr lang="en-US" sz="2300" b="1" kern="1200" dirty="0"/>
              </a:p>
            </p:txBody>
          </p:sp>
        </p:grpSp>
        <p:grpSp>
          <p:nvGrpSpPr>
            <p:cNvPr id="7" name="Group 6"/>
            <p:cNvGrpSpPr/>
            <p:nvPr/>
          </p:nvGrpSpPr>
          <p:grpSpPr>
            <a:xfrm>
              <a:off x="457201" y="4879248"/>
              <a:ext cx="3825025" cy="1361489"/>
              <a:chOff x="0" y="1443238"/>
              <a:chExt cx="3825025" cy="1691947"/>
            </a:xfrm>
          </p:grpSpPr>
          <p:sp>
            <p:nvSpPr>
              <p:cNvPr id="11" name="Rectangle 10"/>
              <p:cNvSpPr/>
              <p:nvPr/>
            </p:nvSpPr>
            <p:spPr>
              <a:xfrm>
                <a:off x="0" y="1443238"/>
                <a:ext cx="3825025" cy="1691947"/>
              </a:xfrm>
              <a:prstGeom prst="rect">
                <a:avLst/>
              </a:prstGeom>
              <a:scene3d>
                <a:camera prst="orthographicFront"/>
                <a:lightRig rig="threePt" dir="t"/>
              </a:scene3d>
              <a:sp3d>
                <a:bevelT w="152400" h="50800" prst="softRound"/>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2" name="Rectangle 11"/>
              <p:cNvSpPr/>
              <p:nvPr/>
            </p:nvSpPr>
            <p:spPr>
              <a:xfrm>
                <a:off x="0" y="1443238"/>
                <a:ext cx="3825025" cy="1691947"/>
              </a:xfrm>
              <a:prstGeom prst="rect">
                <a:avLst/>
              </a:prstGeom>
              <a:ln w="28575">
                <a:solidFill>
                  <a:schemeClr val="tx2"/>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30480" rIns="170688" bIns="30480" numCol="1" spcCol="1270" anchor="t" anchorCtr="0">
                <a:noAutofit/>
              </a:bodyPr>
              <a:lstStyle/>
              <a:p>
                <a:pPr lvl="0" algn="ctr" defTabSz="1066800">
                  <a:lnSpc>
                    <a:spcPct val="90000"/>
                  </a:lnSpc>
                  <a:spcBef>
                    <a:spcPct val="0"/>
                  </a:spcBef>
                  <a:spcAft>
                    <a:spcPct val="35000"/>
                  </a:spcAft>
                </a:pPr>
                <a:r>
                  <a:rPr lang="en-US" sz="2400" b="1" u="sng" kern="1200" dirty="0" smtClean="0"/>
                  <a:t>Pre-Award</a:t>
                </a:r>
              </a:p>
              <a:p>
                <a:pPr marL="342900" lvl="0" indent="-342900" algn="l" defTabSz="1066800">
                  <a:lnSpc>
                    <a:spcPct val="90000"/>
                  </a:lnSpc>
                  <a:spcBef>
                    <a:spcPct val="0"/>
                  </a:spcBef>
                  <a:spcAft>
                    <a:spcPct val="35000"/>
                  </a:spcAft>
                  <a:buFont typeface="Arial" pitchFamily="34" charset="0"/>
                  <a:buChar char="•"/>
                </a:pPr>
                <a:r>
                  <a:rPr lang="en-US" sz="2000" kern="1200" dirty="0" smtClean="0"/>
                  <a:t>Regarding terms of a solicitation or competitive range determination</a:t>
                </a:r>
                <a:endParaRPr lang="en-US" sz="2000" kern="1200" dirty="0"/>
              </a:p>
            </p:txBody>
          </p:sp>
        </p:grpSp>
        <p:grpSp>
          <p:nvGrpSpPr>
            <p:cNvPr id="8" name="Group 7"/>
            <p:cNvGrpSpPr/>
            <p:nvPr/>
          </p:nvGrpSpPr>
          <p:grpSpPr>
            <a:xfrm>
              <a:off x="4282226" y="4879248"/>
              <a:ext cx="3825025" cy="1504315"/>
              <a:chOff x="3825025" y="1443238"/>
              <a:chExt cx="3825025" cy="1869440"/>
            </a:xfrm>
          </p:grpSpPr>
          <p:sp>
            <p:nvSpPr>
              <p:cNvPr id="9" name="Rectangle 8"/>
              <p:cNvSpPr/>
              <p:nvPr/>
            </p:nvSpPr>
            <p:spPr>
              <a:xfrm>
                <a:off x="3825025" y="1443238"/>
                <a:ext cx="3825025" cy="1691948"/>
              </a:xfrm>
              <a:prstGeom prst="rect">
                <a:avLst/>
              </a:prstGeom>
              <a:ln>
                <a:solidFill>
                  <a:schemeClr val="tx2"/>
                </a:solidFill>
              </a:ln>
              <a:scene3d>
                <a:camera prst="orthographicFront"/>
                <a:lightRig rig="threePt" dir="t"/>
              </a:scene3d>
              <a:sp3d>
                <a:bevelT w="152400" h="50800" prst="softRound"/>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Rectangle 9"/>
              <p:cNvSpPr/>
              <p:nvPr/>
            </p:nvSpPr>
            <p:spPr>
              <a:xfrm>
                <a:off x="3825025" y="1443238"/>
                <a:ext cx="3825025" cy="1869440"/>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30480" rIns="170688" bIns="30480" numCol="1" spcCol="1270" anchor="t" anchorCtr="0">
                <a:noAutofit/>
              </a:bodyPr>
              <a:lstStyle/>
              <a:p>
                <a:pPr lvl="0" algn="ctr" defTabSz="1066800">
                  <a:lnSpc>
                    <a:spcPct val="90000"/>
                  </a:lnSpc>
                  <a:spcBef>
                    <a:spcPct val="0"/>
                  </a:spcBef>
                  <a:spcAft>
                    <a:spcPct val="35000"/>
                  </a:spcAft>
                </a:pPr>
                <a:r>
                  <a:rPr lang="en-US" sz="2400" b="1" u="sng" kern="1200" dirty="0" smtClean="0"/>
                  <a:t>Post-Award</a:t>
                </a:r>
              </a:p>
              <a:p>
                <a:pPr marL="342900" lvl="0" indent="-342900" algn="l" defTabSz="1066800">
                  <a:lnSpc>
                    <a:spcPct val="90000"/>
                  </a:lnSpc>
                  <a:spcBef>
                    <a:spcPct val="0"/>
                  </a:spcBef>
                  <a:spcAft>
                    <a:spcPct val="35000"/>
                  </a:spcAft>
                  <a:buFont typeface="Arial" pitchFamily="34" charset="0"/>
                  <a:buChar char="•"/>
                </a:pPr>
                <a:r>
                  <a:rPr lang="en-US" sz="2000" kern="1200" dirty="0" smtClean="0"/>
                  <a:t>Regarding an award</a:t>
                </a:r>
                <a:endParaRPr lang="en-US" sz="2000" kern="1200" dirty="0"/>
              </a:p>
            </p:txBody>
          </p:sp>
        </p:grpSp>
      </p:grpSp>
    </p:spTree>
    <p:extLst>
      <p:ext uri="{BB962C8B-B14F-4D97-AF65-F5344CB8AC3E}">
        <p14:creationId xmlns:p14="http://schemas.microsoft.com/office/powerpoint/2010/main" val="5345365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30</a:t>
            </a:fld>
            <a:endParaRPr lang="en-US" dirty="0"/>
          </a:p>
        </p:txBody>
      </p:sp>
      <p:sp>
        <p:nvSpPr>
          <p:cNvPr id="5" name="TextBox 4"/>
          <p:cNvSpPr txBox="1"/>
          <p:nvPr/>
        </p:nvSpPr>
        <p:spPr>
          <a:xfrm>
            <a:off x="492668" y="1814610"/>
            <a:ext cx="7795034" cy="4431983"/>
          </a:xfrm>
          <a:prstGeom prst="rect">
            <a:avLst/>
          </a:prstGeom>
          <a:noFill/>
        </p:spPr>
        <p:txBody>
          <a:bodyPr wrap="square" rtlCol="0">
            <a:spAutoFit/>
          </a:bodyPr>
          <a:lstStyle/>
          <a:p>
            <a:pPr marL="341313" indent="-341313">
              <a:spcBef>
                <a:spcPts val="600"/>
              </a:spcBef>
              <a:spcAft>
                <a:spcPts val="1200"/>
              </a:spcAft>
              <a:buFont typeface="Arial" pitchFamily="34" charset="0"/>
              <a:buChar char="•"/>
            </a:pPr>
            <a:r>
              <a:rPr lang="en-US" sz="2400" dirty="0">
                <a:latin typeface="Franklin Gothic Book" pitchFamily="34" charset="0"/>
              </a:rPr>
              <a:t>During a GAO protest, these requirements for adequate documentation are translated into the following standard of review</a:t>
            </a:r>
            <a:r>
              <a:rPr lang="en-US" sz="2400" dirty="0" smtClean="0">
                <a:latin typeface="Franklin Gothic Book" pitchFamily="34" charset="0"/>
              </a:rPr>
              <a:t>:</a:t>
            </a:r>
          </a:p>
          <a:p>
            <a:r>
              <a:rPr lang="en-US" sz="2000" i="1" dirty="0" smtClean="0">
                <a:latin typeface="Franklin Gothic Book" pitchFamily="34" charset="0"/>
              </a:rPr>
              <a:t>“</a:t>
            </a:r>
            <a:r>
              <a:rPr lang="en-US" sz="2000" i="1" dirty="0">
                <a:latin typeface="Franklin Gothic Book" pitchFamily="34" charset="0"/>
              </a:rPr>
              <a:t>In order for us to review an agency's evaluation judgment, an agency must have adequate documentation to support its judgment. …While we consider the entire record, including the parties' later explanations and arguments, we accord greater weight to contemporaneous evaluation and source selection material than to arguments and documentation prepared in response to protest contentions.  Where an agency fails to provide documentation of its evaluation, it bears the risk that there may not be adequately supporting rationale in the record for us to conclude the agency had a reasonable basis for its evaluation and selection decision.”</a:t>
            </a:r>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31</a:t>
            </a:fld>
            <a:endParaRPr lang="en-US" dirty="0"/>
          </a:p>
        </p:txBody>
      </p:sp>
      <p:sp>
        <p:nvSpPr>
          <p:cNvPr id="5" name="TextBox 4"/>
          <p:cNvSpPr txBox="1"/>
          <p:nvPr/>
        </p:nvSpPr>
        <p:spPr>
          <a:xfrm>
            <a:off x="457201" y="1676400"/>
            <a:ext cx="8172443" cy="4524315"/>
          </a:xfrm>
          <a:prstGeom prst="rect">
            <a:avLst/>
          </a:prstGeom>
          <a:noFill/>
        </p:spPr>
        <p:txBody>
          <a:bodyPr wrap="square" rtlCol="0">
            <a:spAutoFit/>
          </a:bodyPr>
          <a:lstStyle/>
          <a:p>
            <a:endParaRPr lang="en-US" sz="1000" dirty="0" smtClean="0">
              <a:latin typeface="Franklin Gothic Book" pitchFamily="34" charset="0"/>
            </a:endParaRPr>
          </a:p>
          <a:p>
            <a:endParaRPr lang="en-US" sz="2000" dirty="0" smtClean="0">
              <a:latin typeface="Franklin Gothic Book" pitchFamily="34" charset="0"/>
            </a:endParaRPr>
          </a:p>
          <a:p>
            <a:pPr marL="342900" indent="-342900">
              <a:buFont typeface="Arial" pitchFamily="34" charset="0"/>
              <a:buChar char="•"/>
            </a:pPr>
            <a:r>
              <a:rPr lang="en-US" sz="2000" dirty="0" smtClean="0">
                <a:latin typeface="Franklin Gothic Book" pitchFamily="34" charset="0"/>
              </a:rPr>
              <a:t>The </a:t>
            </a:r>
            <a:r>
              <a:rPr lang="en-US" sz="2000" dirty="0">
                <a:latin typeface="Franklin Gothic Book" pitchFamily="34" charset="0"/>
              </a:rPr>
              <a:t>Defense Logistics Agency was awarded a contract for the supply and 	delivery of food items to military locations in Afghanistan.  The solicitation </a:t>
            </a:r>
            <a:r>
              <a:rPr lang="en-US" sz="2000" dirty="0" smtClean="0">
                <a:latin typeface="Franklin Gothic Book" pitchFamily="34" charset="0"/>
              </a:rPr>
              <a:t>included </a:t>
            </a:r>
            <a:r>
              <a:rPr lang="en-US" sz="2000" dirty="0">
                <a:latin typeface="Franklin Gothic Book" pitchFamily="34" charset="0"/>
              </a:rPr>
              <a:t>a requirement that the contractor meet a 97% “fill rate” for deliveries </a:t>
            </a:r>
            <a:r>
              <a:rPr lang="en-US" sz="2000" dirty="0" smtClean="0">
                <a:latin typeface="Franklin Gothic Book" pitchFamily="34" charset="0"/>
              </a:rPr>
              <a:t>and </a:t>
            </a:r>
            <a:r>
              <a:rPr lang="en-US" sz="2000" dirty="0">
                <a:latin typeface="Franklin Gothic Book" pitchFamily="34" charset="0"/>
              </a:rPr>
              <a:t>stated that as part of the past performance evaluation the agency </a:t>
            </a:r>
            <a:r>
              <a:rPr lang="en-US" sz="2000" dirty="0" smtClean="0">
                <a:latin typeface="Franklin Gothic Book" pitchFamily="34" charset="0"/>
              </a:rPr>
              <a:t>would evaluate </a:t>
            </a:r>
            <a:r>
              <a:rPr lang="en-US" sz="2000" dirty="0">
                <a:latin typeface="Franklin Gothic Book" pitchFamily="34" charset="0"/>
              </a:rPr>
              <a:t>“whether the firm has a successful history of providing </a:t>
            </a:r>
            <a:r>
              <a:rPr lang="en-US" sz="2000" dirty="0" smtClean="0">
                <a:latin typeface="Franklin Gothic Book" pitchFamily="34" charset="0"/>
              </a:rPr>
              <a:t>consistently high </a:t>
            </a:r>
            <a:r>
              <a:rPr lang="en-US" sz="2000" dirty="0">
                <a:latin typeface="Franklin Gothic Book" pitchFamily="34" charset="0"/>
              </a:rPr>
              <a:t>fill rates, which meet the contractual requirement of 97%”</a:t>
            </a:r>
          </a:p>
          <a:p>
            <a:endParaRPr lang="en-US" sz="2000" dirty="0">
              <a:latin typeface="Franklin Gothic Book" pitchFamily="34" charset="0"/>
            </a:endParaRPr>
          </a:p>
          <a:p>
            <a:pPr marL="342900" indent="-342900">
              <a:buFont typeface="Arial" pitchFamily="34" charset="0"/>
              <a:buChar char="•"/>
            </a:pPr>
            <a:r>
              <a:rPr lang="en-US" sz="2000" dirty="0" smtClean="0">
                <a:latin typeface="Franklin Gothic Book" pitchFamily="34" charset="0"/>
              </a:rPr>
              <a:t>The </a:t>
            </a:r>
            <a:r>
              <a:rPr lang="en-US" sz="2000" dirty="0">
                <a:latin typeface="Franklin Gothic Book" pitchFamily="34" charset="0"/>
              </a:rPr>
              <a:t>awardee was evaluated as “acceptable” under this past performance 	criterion, however, the protester pointed out that the awardee’s proposal </a:t>
            </a:r>
            <a:r>
              <a:rPr lang="en-US" sz="2000" dirty="0" smtClean="0">
                <a:latin typeface="Franklin Gothic Book" pitchFamily="34" charset="0"/>
              </a:rPr>
              <a:t>plainly </a:t>
            </a:r>
            <a:r>
              <a:rPr lang="en-US" sz="2000" dirty="0">
                <a:latin typeface="Franklin Gothic Book" pitchFamily="34" charset="0"/>
              </a:rPr>
              <a:t>indicated that the awardee did not have a history of meeting the 97% </a:t>
            </a:r>
            <a:r>
              <a:rPr lang="en-US" sz="2000" dirty="0" smtClean="0">
                <a:latin typeface="Franklin Gothic Book" pitchFamily="34" charset="0"/>
              </a:rPr>
              <a:t>fill-rate </a:t>
            </a:r>
            <a:r>
              <a:rPr lang="en-US" sz="2000" dirty="0">
                <a:latin typeface="Franklin Gothic Book" pitchFamily="34" charset="0"/>
              </a:rPr>
              <a:t>on previous contracts.  </a:t>
            </a:r>
          </a:p>
          <a:p>
            <a:endParaRPr lang="en-US" dirty="0"/>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
        <p:nvSpPr>
          <p:cNvPr id="12" name="Title 2"/>
          <p:cNvSpPr>
            <a:spLocks noGrp="1"/>
          </p:cNvSpPr>
          <p:nvPr>
            <p:ph type="title"/>
          </p:nvPr>
        </p:nvSpPr>
        <p:spPr>
          <a:xfrm>
            <a:off x="457200" y="1365158"/>
            <a:ext cx="8522599" cy="726201"/>
          </a:xfrm>
        </p:spPr>
        <p:txBody>
          <a:bodyPr anchor="ctr"/>
          <a:lstStyle/>
          <a:p>
            <a:r>
              <a:rPr lang="en-US" sz="2000" b="1" dirty="0">
                <a:solidFill>
                  <a:schemeClr val="tx1"/>
                </a:solidFill>
              </a:rPr>
              <a:t>Case Study #1: Supreme Foodservice, GmbH, </a:t>
            </a:r>
            <a:r>
              <a:rPr lang="en-US" sz="2000" b="1" dirty="0" smtClean="0">
                <a:solidFill>
                  <a:schemeClr val="tx1"/>
                </a:solidFill>
              </a:rPr>
              <a:t>B-405400.3 (Oct</a:t>
            </a:r>
            <a:r>
              <a:rPr lang="en-US" sz="2000" b="1" dirty="0">
                <a:solidFill>
                  <a:schemeClr val="tx1"/>
                </a:solidFill>
              </a:rPr>
              <a:t>. 11, 1012)</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523822" y="2388207"/>
            <a:ext cx="8080063" cy="4001095"/>
          </a:xfrm>
          <a:prstGeom prst="rect">
            <a:avLst/>
          </a:prstGeom>
          <a:noFill/>
        </p:spPr>
        <p:txBody>
          <a:bodyPr wrap="square" rtlCol="0">
            <a:spAutoFit/>
          </a:bodyPr>
          <a:lstStyle/>
          <a:p>
            <a:pPr marL="342900" indent="-342900">
              <a:buFont typeface="Arial" pitchFamily="34" charset="0"/>
              <a:buChar char="•"/>
            </a:pPr>
            <a:r>
              <a:rPr lang="en-US" sz="2000" dirty="0">
                <a:latin typeface="Franklin Gothic Book" pitchFamily="34" charset="0"/>
              </a:rPr>
              <a:t>GAO did not find the agency’s reference to unexplained in-house data to be very persuasive:</a:t>
            </a:r>
          </a:p>
          <a:p>
            <a:endParaRPr lang="en-US" sz="2000" dirty="0" smtClean="0">
              <a:latin typeface="Franklin Gothic Book" pitchFamily="34" charset="0"/>
            </a:endParaRPr>
          </a:p>
          <a:p>
            <a:r>
              <a:rPr lang="en-US" sz="2000" i="1" dirty="0">
                <a:latin typeface="Franklin Gothic Book" pitchFamily="34" charset="0"/>
              </a:rPr>
              <a:t>“</a:t>
            </a:r>
            <a:r>
              <a:rPr lang="en-US" sz="2200" i="1" dirty="0">
                <a:latin typeface="Franklin Gothic Book" pitchFamily="34" charset="0"/>
              </a:rPr>
              <a:t>Although an agency is not required to retain every document generated during its evaluation of proposals, the agency’s evaluation must be sufficiently documented to allow our Office to review the merits of a protest. … The record here does not reflect the basis for the agency’s reliance on a set of fill rates that are higher than the set of fill rates ANHAM provided in its proposal--which generally do not meet the solicitation-specified threshold of 97 percent.”</a:t>
            </a:r>
          </a:p>
          <a:p>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pPr/>
              <a:t>32</a:t>
            </a:fld>
            <a:endParaRPr lang="en-US" dirty="0"/>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
        <p:nvSpPr>
          <p:cNvPr id="13" name="Title 2"/>
          <p:cNvSpPr>
            <a:spLocks noGrp="1"/>
          </p:cNvSpPr>
          <p:nvPr>
            <p:ph type="title"/>
          </p:nvPr>
        </p:nvSpPr>
        <p:spPr>
          <a:xfrm>
            <a:off x="457200" y="1365158"/>
            <a:ext cx="8522599" cy="726201"/>
          </a:xfrm>
        </p:spPr>
        <p:txBody>
          <a:bodyPr anchor="ctr"/>
          <a:lstStyle/>
          <a:p>
            <a:r>
              <a:rPr lang="en-US" sz="2000" b="1" dirty="0">
                <a:solidFill>
                  <a:schemeClr val="tx1"/>
                </a:solidFill>
              </a:rPr>
              <a:t>Case Study #1: Supreme Foodservice, GmbH, </a:t>
            </a:r>
            <a:r>
              <a:rPr lang="en-US" sz="2000" b="1" dirty="0" smtClean="0">
                <a:solidFill>
                  <a:schemeClr val="tx1"/>
                </a:solidFill>
              </a:rPr>
              <a:t>B-405400.3 (Oct</a:t>
            </a:r>
            <a:r>
              <a:rPr lang="en-US" sz="2000" b="1" dirty="0">
                <a:solidFill>
                  <a:schemeClr val="tx1"/>
                </a:solidFill>
              </a:rPr>
              <a:t>. 11, 1012)</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457201" y="1676400"/>
            <a:ext cx="8172443" cy="4247317"/>
          </a:xfrm>
          <a:prstGeom prst="rect">
            <a:avLst/>
          </a:prstGeom>
          <a:noFill/>
        </p:spPr>
        <p:txBody>
          <a:bodyPr wrap="square" rtlCol="0">
            <a:spAutoFit/>
          </a:bodyPr>
          <a:lstStyle/>
          <a:p>
            <a:endParaRPr lang="en-US" sz="1000" dirty="0" smtClean="0">
              <a:latin typeface="Franklin Gothic Book" pitchFamily="34" charset="0"/>
            </a:endParaRPr>
          </a:p>
          <a:p>
            <a:endParaRPr lang="en-US" sz="2000" dirty="0" smtClean="0">
              <a:latin typeface="Franklin Gothic Book" pitchFamily="34" charset="0"/>
            </a:endParaRPr>
          </a:p>
          <a:p>
            <a:pPr marL="342900" indent="-342900">
              <a:buFont typeface="Arial" pitchFamily="34" charset="0"/>
              <a:buChar char="•"/>
            </a:pPr>
            <a:endParaRPr lang="en-US" sz="2000" dirty="0" smtClean="0">
              <a:latin typeface="Franklin Gothic Book" pitchFamily="34" charset="0"/>
            </a:endParaRPr>
          </a:p>
          <a:p>
            <a:pPr marL="342900" indent="-342900">
              <a:buFont typeface="Arial" pitchFamily="34" charset="0"/>
              <a:buChar char="•"/>
            </a:pPr>
            <a:r>
              <a:rPr lang="en-US" sz="2000" dirty="0" smtClean="0">
                <a:latin typeface="Franklin Gothic Book" pitchFamily="34" charset="0"/>
              </a:rPr>
              <a:t>The </a:t>
            </a:r>
            <a:r>
              <a:rPr lang="en-US" sz="2000" dirty="0">
                <a:latin typeface="Franklin Gothic Book" pitchFamily="34" charset="0"/>
              </a:rPr>
              <a:t>documentation requirement applies to the conclusions listed in the </a:t>
            </a:r>
            <a:r>
              <a:rPr lang="en-US" sz="2000" dirty="0" smtClean="0">
                <a:latin typeface="Franklin Gothic Book" pitchFamily="34" charset="0"/>
              </a:rPr>
              <a:t>Source </a:t>
            </a:r>
            <a:r>
              <a:rPr lang="en-US" sz="2000" dirty="0">
                <a:latin typeface="Franklin Gothic Book" pitchFamily="34" charset="0"/>
              </a:rPr>
              <a:t>Selection Decision and GAO will parse the SSD to ensure that </a:t>
            </a:r>
            <a:r>
              <a:rPr lang="en-US" sz="2000" dirty="0" smtClean="0">
                <a:latin typeface="Franklin Gothic Book" pitchFamily="34" charset="0"/>
              </a:rPr>
              <a:t>all conclusions </a:t>
            </a:r>
            <a:r>
              <a:rPr lang="en-US" sz="2000" dirty="0">
                <a:latin typeface="Franklin Gothic Book" pitchFamily="34" charset="0"/>
              </a:rPr>
              <a:t>are adequately documented, or explained, on an individual </a:t>
            </a:r>
            <a:r>
              <a:rPr lang="en-US" sz="2000" dirty="0" smtClean="0">
                <a:latin typeface="Franklin Gothic Book" pitchFamily="34" charset="0"/>
              </a:rPr>
              <a:t>basis</a:t>
            </a:r>
            <a:r>
              <a:rPr lang="en-US" sz="2000" dirty="0">
                <a:latin typeface="Franklin Gothic Book" pitchFamily="34" charset="0"/>
              </a:rPr>
              <a:t>.</a:t>
            </a:r>
          </a:p>
          <a:p>
            <a:pPr marL="342900" indent="-342900">
              <a:buFont typeface="Arial" pitchFamily="34" charset="0"/>
              <a:buChar char="•"/>
            </a:pPr>
            <a:endParaRPr lang="en-US" sz="2000" dirty="0">
              <a:latin typeface="Franklin Gothic Book" pitchFamily="34" charset="0"/>
            </a:endParaRPr>
          </a:p>
          <a:p>
            <a:pPr marL="342900" indent="-342900">
              <a:buFont typeface="Arial" pitchFamily="34" charset="0"/>
              <a:buChar char="•"/>
            </a:pPr>
            <a:r>
              <a:rPr lang="en-US" sz="2000" dirty="0" smtClean="0">
                <a:latin typeface="Franklin Gothic Book" pitchFamily="34" charset="0"/>
              </a:rPr>
              <a:t>The </a:t>
            </a:r>
            <a:r>
              <a:rPr lang="en-US" sz="2000" dirty="0">
                <a:latin typeface="Franklin Gothic Book" pitchFamily="34" charset="0"/>
              </a:rPr>
              <a:t>protesters challenged the Navy’s award of a contract for base operating </a:t>
            </a:r>
            <a:r>
              <a:rPr lang="en-US" sz="2000" dirty="0" smtClean="0">
                <a:latin typeface="Franklin Gothic Book" pitchFamily="34" charset="0"/>
              </a:rPr>
              <a:t>support </a:t>
            </a:r>
            <a:r>
              <a:rPr lang="en-US" sz="2000" dirty="0">
                <a:latin typeface="Franklin Gothic Book" pitchFamily="34" charset="0"/>
              </a:rPr>
              <a:t>services to a company called J&amp;A World Services, arguing that the </a:t>
            </a:r>
            <a:r>
              <a:rPr lang="en-US" sz="2000" dirty="0" smtClean="0">
                <a:latin typeface="Franklin Gothic Book" pitchFamily="34" charset="0"/>
              </a:rPr>
              <a:t>SSD </a:t>
            </a:r>
            <a:r>
              <a:rPr lang="en-US" sz="2000" dirty="0">
                <a:latin typeface="Franklin Gothic Book" pitchFamily="34" charset="0"/>
              </a:rPr>
              <a:t>failed to consider technical superiority offered by the protesters and </a:t>
            </a:r>
            <a:r>
              <a:rPr lang="en-US" sz="2000" dirty="0" smtClean="0">
                <a:latin typeface="Franklin Gothic Book" pitchFamily="34" charset="0"/>
              </a:rPr>
              <a:t>failed </a:t>
            </a:r>
            <a:r>
              <a:rPr lang="en-US" sz="2000" dirty="0">
                <a:latin typeface="Franklin Gothic Book" pitchFamily="34" charset="0"/>
              </a:rPr>
              <a:t>to adequately explain why J&amp;A’s lower rated proposal should receive </a:t>
            </a:r>
            <a:r>
              <a:rPr lang="en-US" sz="2000" dirty="0" smtClean="0">
                <a:latin typeface="Franklin Gothic Book" pitchFamily="34" charset="0"/>
              </a:rPr>
              <a:t>the </a:t>
            </a:r>
            <a:r>
              <a:rPr lang="en-US" sz="2000" dirty="0">
                <a:latin typeface="Franklin Gothic Book" pitchFamily="34" charset="0"/>
              </a:rPr>
              <a:t>award over the higher rated proposals on the protesters.</a:t>
            </a:r>
          </a:p>
        </p:txBody>
      </p:sp>
      <p:sp>
        <p:nvSpPr>
          <p:cNvPr id="4" name="Slide Number Placeholder 3"/>
          <p:cNvSpPr>
            <a:spLocks noGrp="1"/>
          </p:cNvSpPr>
          <p:nvPr>
            <p:ph type="sldNum" sz="quarter" idx="12"/>
          </p:nvPr>
        </p:nvSpPr>
        <p:spPr/>
        <p:txBody>
          <a:bodyPr/>
          <a:lstStyle/>
          <a:p>
            <a:fld id="{43A0B55B-C253-734E-AC3A-B1468D3932F3}" type="slidenum">
              <a:rPr lang="en-US" smtClean="0"/>
              <a:pPr/>
              <a:t>33</a:t>
            </a:fld>
            <a:endParaRPr lang="en-US" dirty="0"/>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
        <p:nvSpPr>
          <p:cNvPr id="13" name="Title 2"/>
          <p:cNvSpPr>
            <a:spLocks noGrp="1"/>
          </p:cNvSpPr>
          <p:nvPr>
            <p:ph type="title"/>
          </p:nvPr>
        </p:nvSpPr>
        <p:spPr>
          <a:xfrm>
            <a:off x="457201" y="1556230"/>
            <a:ext cx="8304662" cy="726201"/>
          </a:xfrm>
        </p:spPr>
        <p:txBody>
          <a:bodyPr anchor="ctr"/>
          <a:lstStyle/>
          <a:p>
            <a:pPr>
              <a:lnSpc>
                <a:spcPct val="100000"/>
              </a:lnSpc>
            </a:pPr>
            <a:r>
              <a:rPr lang="en-US" sz="2000" b="1" dirty="0">
                <a:solidFill>
                  <a:schemeClr val="tx1"/>
                </a:solidFill>
              </a:rPr>
              <a:t>Case Study #2: IAP World Services, Inc.; EMCOR Government Services, B-407917.2 (July 10,2013)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523822" y="2388207"/>
            <a:ext cx="8080063" cy="3323987"/>
          </a:xfrm>
          <a:prstGeom prst="rect">
            <a:avLst/>
          </a:prstGeom>
          <a:noFill/>
        </p:spPr>
        <p:txBody>
          <a:bodyPr wrap="square" rtlCol="0">
            <a:spAutoFit/>
          </a:bodyPr>
          <a:lstStyle/>
          <a:p>
            <a:pPr marL="342900" indent="-342900">
              <a:buFont typeface="Arial" pitchFamily="34" charset="0"/>
              <a:buChar char="•"/>
            </a:pPr>
            <a:r>
              <a:rPr lang="en-US" sz="2000" dirty="0">
                <a:latin typeface="Franklin Gothic Book" pitchFamily="34" charset="0"/>
              </a:rPr>
              <a:t>GAO concluded the Navy’s SSD failed to adequately explain in the SSD </a:t>
            </a:r>
            <a:r>
              <a:rPr lang="en-US" sz="2000" dirty="0" smtClean="0">
                <a:latin typeface="Franklin Gothic Book" pitchFamily="34" charset="0"/>
              </a:rPr>
              <a:t>why </a:t>
            </a:r>
            <a:r>
              <a:rPr lang="en-US" sz="2000" dirty="0">
                <a:latin typeface="Franklin Gothic Book" pitchFamily="34" charset="0"/>
              </a:rPr>
              <a:t>J&amp;A was the best value:</a:t>
            </a:r>
          </a:p>
          <a:p>
            <a:endParaRPr lang="en-US" sz="2000" dirty="0" smtClean="0">
              <a:latin typeface="Franklin Gothic Book" pitchFamily="34" charset="0"/>
            </a:endParaRPr>
          </a:p>
          <a:p>
            <a:r>
              <a:rPr lang="en-US" sz="2200" i="1" dirty="0">
                <a:latin typeface="Franklin Gothic Book" pitchFamily="34" charset="0"/>
              </a:rPr>
              <a:t>“The record here does not evidence any meaningful consideration of the evaluated differences in the firms’ offers. Rather, the SSA’s selection decision merely identified certain features of J&amp;A’s proposal and stated, without explanation, that J&amp;A’s technical proposal compared favorably to IAP’s and EMCOR’s proposals, despite those firms’ higher technical ratings.”</a:t>
            </a:r>
          </a:p>
          <a:p>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pPr/>
              <a:t>34</a:t>
            </a:fld>
            <a:endParaRPr lang="en-US" dirty="0"/>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
        <p:nvSpPr>
          <p:cNvPr id="13" name="Title 2"/>
          <p:cNvSpPr>
            <a:spLocks noGrp="1"/>
          </p:cNvSpPr>
          <p:nvPr>
            <p:ph type="title"/>
          </p:nvPr>
        </p:nvSpPr>
        <p:spPr>
          <a:xfrm>
            <a:off x="457201" y="1556230"/>
            <a:ext cx="8304662" cy="726201"/>
          </a:xfrm>
        </p:spPr>
        <p:txBody>
          <a:bodyPr anchor="ctr"/>
          <a:lstStyle/>
          <a:p>
            <a:pPr>
              <a:lnSpc>
                <a:spcPct val="100000"/>
              </a:lnSpc>
            </a:pPr>
            <a:r>
              <a:rPr lang="en-US" sz="2000" b="1" dirty="0">
                <a:solidFill>
                  <a:schemeClr val="tx1"/>
                </a:solidFill>
              </a:rPr>
              <a:t>Case Study #2: IAP World Services, Inc.; EMCOR Government Services, B-407917.2 (July 10,2013)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35</a:t>
            </a:fld>
            <a:endParaRPr lang="en-US" dirty="0"/>
          </a:p>
        </p:txBody>
      </p:sp>
      <p:sp>
        <p:nvSpPr>
          <p:cNvPr id="5" name="TextBox 4"/>
          <p:cNvSpPr txBox="1"/>
          <p:nvPr/>
        </p:nvSpPr>
        <p:spPr>
          <a:xfrm>
            <a:off x="464025" y="1711106"/>
            <a:ext cx="8325134" cy="4616648"/>
          </a:xfrm>
          <a:prstGeom prst="rect">
            <a:avLst/>
          </a:prstGeom>
          <a:noFill/>
        </p:spPr>
        <p:txBody>
          <a:bodyPr wrap="square" rtlCol="0">
            <a:spAutoFit/>
          </a:bodyPr>
          <a:lstStyle/>
          <a:p>
            <a:pPr marL="342900" indent="-342900">
              <a:buFont typeface="Arial" pitchFamily="34" charset="0"/>
              <a:buChar char="•"/>
            </a:pPr>
            <a:r>
              <a:rPr lang="en-US" sz="2000" dirty="0" smtClean="0">
                <a:latin typeface="Franklin Gothic Book" pitchFamily="34" charset="0"/>
              </a:rPr>
              <a:t>Documentation </a:t>
            </a:r>
            <a:r>
              <a:rPr lang="en-US" sz="2000" dirty="0">
                <a:latin typeface="Franklin Gothic Book" pitchFamily="34" charset="0"/>
              </a:rPr>
              <a:t>requirement applies to oral </a:t>
            </a:r>
            <a:r>
              <a:rPr lang="en-US" sz="2000" dirty="0" smtClean="0">
                <a:latin typeface="Franklin Gothic Book" pitchFamily="34" charset="0"/>
              </a:rPr>
              <a:t>presentations </a:t>
            </a:r>
          </a:p>
          <a:p>
            <a:r>
              <a:rPr lang="en-US" sz="2000" i="1" dirty="0" smtClean="0">
                <a:latin typeface="Franklin Gothic Book" pitchFamily="34" charset="0"/>
              </a:rPr>
              <a:t>     Resource </a:t>
            </a:r>
            <a:r>
              <a:rPr lang="en-US" sz="2000" i="1" dirty="0">
                <a:latin typeface="Franklin Gothic Book" pitchFamily="34" charset="0"/>
              </a:rPr>
              <a:t>Dimensions, LLC</a:t>
            </a:r>
            <a:r>
              <a:rPr lang="en-US" sz="2000" dirty="0">
                <a:latin typeface="Franklin Gothic Book" pitchFamily="34" charset="0"/>
              </a:rPr>
              <a:t>, B-404536 (Feb. 24, 2011):</a:t>
            </a:r>
          </a:p>
          <a:p>
            <a:r>
              <a:rPr lang="en-US" dirty="0" smtClean="0">
                <a:latin typeface="Franklin Gothic Book" pitchFamily="34" charset="0"/>
              </a:rPr>
              <a:t> </a:t>
            </a:r>
          </a:p>
          <a:p>
            <a:r>
              <a:rPr lang="en-US" sz="2000" i="1" dirty="0" smtClean="0">
                <a:latin typeface="Franklin Gothic Book" pitchFamily="34" charset="0"/>
              </a:rPr>
              <a:t>“[</a:t>
            </a:r>
            <a:r>
              <a:rPr lang="en-US" sz="2000" i="1" dirty="0">
                <a:latin typeface="Franklin Gothic Book" pitchFamily="34" charset="0"/>
              </a:rPr>
              <a:t>W]e cannot find that the agency's documentation in regard to </a:t>
            </a:r>
            <a:r>
              <a:rPr lang="en-US" sz="2000" i="1" dirty="0" smtClean="0">
                <a:latin typeface="Franklin Gothic Book" pitchFamily="34" charset="0"/>
              </a:rPr>
              <a:t>Resource's </a:t>
            </a:r>
            <a:r>
              <a:rPr lang="en-US" sz="2000" i="1" dirty="0">
                <a:latin typeface="Franklin Gothic Book" pitchFamily="34" charset="0"/>
              </a:rPr>
              <a:t>Q&amp;A session is </a:t>
            </a:r>
            <a:r>
              <a:rPr lang="en-US" sz="2000" i="1" dirty="0" smtClean="0">
                <a:latin typeface="Franklin Gothic Book" pitchFamily="34" charset="0"/>
              </a:rPr>
              <a:t>sufficient </a:t>
            </a:r>
            <a:r>
              <a:rPr lang="en-US" sz="2000" i="1" dirty="0">
                <a:latin typeface="Franklin Gothic Book" pitchFamily="34" charset="0"/>
              </a:rPr>
              <a:t>to allow us to review </a:t>
            </a:r>
            <a:r>
              <a:rPr lang="en-US" sz="2000" i="1" dirty="0" smtClean="0">
                <a:latin typeface="Franklin Gothic Book" pitchFamily="34" charset="0"/>
              </a:rPr>
              <a:t>the reasonableness </a:t>
            </a:r>
            <a:r>
              <a:rPr lang="en-US" sz="2000" i="1" dirty="0">
                <a:latin typeface="Franklin Gothic Book" pitchFamily="34" charset="0"/>
              </a:rPr>
              <a:t>of the agency's judgments</a:t>
            </a:r>
            <a:r>
              <a:rPr lang="en-US" sz="2000" i="1" dirty="0" smtClean="0">
                <a:latin typeface="Franklin Gothic Book" pitchFamily="34" charset="0"/>
              </a:rPr>
              <a:t>.” </a:t>
            </a:r>
            <a:endParaRPr lang="en-US" sz="2000" i="1" dirty="0">
              <a:latin typeface="Franklin Gothic Book" pitchFamily="34" charset="0"/>
            </a:endParaRPr>
          </a:p>
          <a:p>
            <a:endParaRPr lang="en-US" sz="2200" i="1" dirty="0">
              <a:latin typeface="Franklin Gothic Book" pitchFamily="34" charset="0"/>
            </a:endParaRPr>
          </a:p>
          <a:p>
            <a:pPr marL="342900" indent="-342900">
              <a:buFont typeface="Arial" pitchFamily="34" charset="0"/>
              <a:buChar char="•"/>
            </a:pPr>
            <a:r>
              <a:rPr lang="en-US" sz="2000" dirty="0" smtClean="0">
                <a:latin typeface="Franklin Gothic Book" pitchFamily="34" charset="0"/>
              </a:rPr>
              <a:t>Documentation </a:t>
            </a:r>
            <a:r>
              <a:rPr lang="en-US" sz="2000" dirty="0">
                <a:latin typeface="Franklin Gothic Book" pitchFamily="34" charset="0"/>
              </a:rPr>
              <a:t>requirement applies to past performance </a:t>
            </a:r>
            <a:r>
              <a:rPr lang="en-US" sz="2000" dirty="0" smtClean="0">
                <a:latin typeface="Franklin Gothic Book" pitchFamily="34" charset="0"/>
              </a:rPr>
              <a:t>evaluation </a:t>
            </a:r>
            <a:r>
              <a:rPr lang="en-US" sz="2000" i="1" dirty="0" smtClean="0">
                <a:latin typeface="Franklin Gothic Book" pitchFamily="34" charset="0"/>
              </a:rPr>
              <a:t>Technology </a:t>
            </a:r>
            <a:r>
              <a:rPr lang="en-US" sz="2000" i="1" dirty="0">
                <a:latin typeface="Franklin Gothic Book" pitchFamily="34" charset="0"/>
              </a:rPr>
              <a:t>Concepts &amp; Design, Inc</a:t>
            </a:r>
            <a:r>
              <a:rPr lang="en-US" sz="2000" dirty="0">
                <a:latin typeface="Franklin Gothic Book" pitchFamily="34" charset="0"/>
              </a:rPr>
              <a:t>., B-403949.2 (March 25, 2011</a:t>
            </a:r>
            <a:r>
              <a:rPr lang="en-US" sz="2000" dirty="0" smtClean="0">
                <a:latin typeface="Franklin Gothic Book" pitchFamily="34" charset="0"/>
              </a:rPr>
              <a:t>):</a:t>
            </a:r>
            <a:endParaRPr lang="en-US" sz="2000" dirty="0">
              <a:latin typeface="Franklin Gothic Book" pitchFamily="34" charset="0"/>
            </a:endParaRPr>
          </a:p>
          <a:p>
            <a:pPr marL="457200" indent="-457200"/>
            <a:endParaRPr lang="en-US" sz="1400" i="1" dirty="0">
              <a:latin typeface="Franklin Gothic Book" pitchFamily="34" charset="0"/>
            </a:endParaRPr>
          </a:p>
          <a:p>
            <a:pPr indent="-457200"/>
            <a:r>
              <a:rPr lang="en-US" sz="2000" i="1" dirty="0" smtClean="0">
                <a:latin typeface="Franklin Gothic Book" pitchFamily="34" charset="0"/>
              </a:rPr>
              <a:t>“State </a:t>
            </a:r>
            <a:r>
              <a:rPr lang="en-US" sz="2000" i="1" dirty="0">
                <a:latin typeface="Franklin Gothic Book" pitchFamily="34" charset="0"/>
              </a:rPr>
              <a:t>responds that its evaluation was based on “</a:t>
            </a:r>
            <a:r>
              <a:rPr lang="en-US" sz="2000" i="1" dirty="0" smtClean="0">
                <a:latin typeface="Franklin Gothic Book" pitchFamily="34" charset="0"/>
              </a:rPr>
              <a:t>observed performance </a:t>
            </a:r>
            <a:r>
              <a:rPr lang="en-US" sz="2000" i="1" dirty="0">
                <a:latin typeface="Franklin Gothic Book" pitchFamily="34" charset="0"/>
              </a:rPr>
              <a:t>and user feedback” but provides no explanation or documentation of what was observed or what feedback it received … In short, State has failed to provide either contemporaneous documentation or subsequent explanation supporting its assessment of this weakness in TCDI's </a:t>
            </a:r>
            <a:r>
              <a:rPr lang="en-US" sz="2000" i="1" dirty="0" smtClean="0">
                <a:latin typeface="Franklin Gothic Book" pitchFamily="34" charset="0"/>
              </a:rPr>
              <a:t>proposal.” </a:t>
            </a:r>
            <a:r>
              <a:rPr lang="en-US" sz="2000" i="1" dirty="0">
                <a:latin typeface="Franklin Gothic Book" pitchFamily="34" charset="0"/>
              </a:rPr>
              <a:t>	</a:t>
            </a:r>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36</a:t>
            </a:fld>
            <a:endParaRPr lang="en-US" dirty="0"/>
          </a:p>
        </p:txBody>
      </p:sp>
      <p:sp>
        <p:nvSpPr>
          <p:cNvPr id="5" name="TextBox 4"/>
          <p:cNvSpPr txBox="1"/>
          <p:nvPr/>
        </p:nvSpPr>
        <p:spPr>
          <a:xfrm>
            <a:off x="474832" y="1769934"/>
            <a:ext cx="7894622" cy="2800767"/>
          </a:xfrm>
          <a:prstGeom prst="rect">
            <a:avLst/>
          </a:prstGeom>
          <a:noFill/>
        </p:spPr>
        <p:txBody>
          <a:bodyPr wrap="square" rtlCol="0">
            <a:spAutoFit/>
          </a:bodyPr>
          <a:lstStyle/>
          <a:p>
            <a:pPr marL="342900" indent="-342900">
              <a:buFont typeface="Arial" pitchFamily="34" charset="0"/>
              <a:buChar char="•"/>
            </a:pPr>
            <a:r>
              <a:rPr lang="en-US" sz="2000" dirty="0" smtClean="0">
                <a:latin typeface="Franklin Gothic Book" pitchFamily="34" charset="0"/>
              </a:rPr>
              <a:t>Experienced </a:t>
            </a:r>
            <a:r>
              <a:rPr lang="en-US" sz="2000" dirty="0">
                <a:latin typeface="Franklin Gothic Book" pitchFamily="34" charset="0"/>
              </a:rPr>
              <a:t>bid protest counsel frequently assert a failure to adequately </a:t>
            </a:r>
            <a:r>
              <a:rPr lang="en-US" sz="2000" dirty="0" smtClean="0">
                <a:latin typeface="Franklin Gothic Book" pitchFamily="34" charset="0"/>
              </a:rPr>
              <a:t> document </a:t>
            </a:r>
            <a:r>
              <a:rPr lang="en-US" sz="2000" dirty="0">
                <a:latin typeface="Franklin Gothic Book" pitchFamily="34" charset="0"/>
              </a:rPr>
              <a:t>the procurement record along with challenges to specific </a:t>
            </a:r>
            <a:r>
              <a:rPr lang="en-US" sz="2000" dirty="0" smtClean="0">
                <a:latin typeface="Franklin Gothic Book" pitchFamily="34" charset="0"/>
              </a:rPr>
              <a:t>aspects </a:t>
            </a:r>
            <a:r>
              <a:rPr lang="en-US" sz="2000" dirty="0">
                <a:latin typeface="Franklin Gothic Book" pitchFamily="34" charset="0"/>
              </a:rPr>
              <a:t>of the evaluation.  A protest to the assessment of a weakness </a:t>
            </a:r>
            <a:r>
              <a:rPr lang="en-US" sz="2000" dirty="0" smtClean="0">
                <a:latin typeface="Franklin Gothic Book" pitchFamily="34" charset="0"/>
              </a:rPr>
              <a:t> against </a:t>
            </a:r>
            <a:r>
              <a:rPr lang="en-US" sz="2000" dirty="0">
                <a:latin typeface="Franklin Gothic Book" pitchFamily="34" charset="0"/>
              </a:rPr>
              <a:t>the protester becomes both a challenge to the weakness itself and </a:t>
            </a:r>
            <a:r>
              <a:rPr lang="en-US" sz="2000" dirty="0" smtClean="0">
                <a:latin typeface="Franklin Gothic Book" pitchFamily="34" charset="0"/>
              </a:rPr>
              <a:t>an </a:t>
            </a:r>
            <a:r>
              <a:rPr lang="en-US" sz="2000" dirty="0">
                <a:latin typeface="Franklin Gothic Book" pitchFamily="34" charset="0"/>
              </a:rPr>
              <a:t>assertion that the agency's failed </a:t>
            </a:r>
            <a:r>
              <a:rPr lang="en-US" sz="2000" dirty="0" smtClean="0">
                <a:latin typeface="Franklin Gothic Book" pitchFamily="34" charset="0"/>
              </a:rPr>
              <a:t>to document </a:t>
            </a:r>
            <a:r>
              <a:rPr lang="en-US" sz="2000" dirty="0">
                <a:latin typeface="Franklin Gothic Book" pitchFamily="34" charset="0"/>
              </a:rPr>
              <a:t>the record by not </a:t>
            </a:r>
            <a:r>
              <a:rPr lang="en-US" sz="2000" dirty="0" smtClean="0">
                <a:latin typeface="Franklin Gothic Book" pitchFamily="34" charset="0"/>
              </a:rPr>
              <a:t>precisely </a:t>
            </a:r>
            <a:r>
              <a:rPr lang="en-US" sz="2000" dirty="0">
                <a:latin typeface="Franklin Gothic Book" pitchFamily="34" charset="0"/>
              </a:rPr>
              <a:t>explaining the weakness to the satisfaction of the protester.  </a:t>
            </a:r>
          </a:p>
          <a:p>
            <a:r>
              <a:rPr lang="en-US" dirty="0" smtClean="0">
                <a:latin typeface="Franklin Gothic Book" pitchFamily="34" charset="0"/>
              </a:rPr>
              <a:t> </a:t>
            </a:r>
          </a:p>
          <a:p>
            <a:endParaRPr lang="en-US" dirty="0">
              <a:latin typeface="Franklin Gothic Book" pitchFamily="34" charset="0"/>
            </a:endParaRPr>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pPr/>
              <a:t>37</a:t>
            </a:fld>
            <a:endParaRPr lang="en-US" dirty="0"/>
          </a:p>
        </p:txBody>
      </p:sp>
      <p:sp>
        <p:nvSpPr>
          <p:cNvPr id="5" name="TextBox 4"/>
          <p:cNvSpPr txBox="1"/>
          <p:nvPr/>
        </p:nvSpPr>
        <p:spPr>
          <a:xfrm>
            <a:off x="547531" y="1749184"/>
            <a:ext cx="7776927" cy="4524315"/>
          </a:xfrm>
          <a:prstGeom prst="rect">
            <a:avLst/>
          </a:prstGeom>
          <a:noFill/>
        </p:spPr>
        <p:txBody>
          <a:bodyPr wrap="square" rtlCol="0">
            <a:spAutoFit/>
          </a:bodyPr>
          <a:lstStyle/>
          <a:p>
            <a:pPr marL="342900" indent="-342900">
              <a:buFont typeface="Arial" pitchFamily="34" charset="0"/>
              <a:buChar char="•"/>
            </a:pPr>
            <a:r>
              <a:rPr lang="en-US" sz="2000" dirty="0" smtClean="0">
                <a:latin typeface="Franklin Gothic Book" pitchFamily="34" charset="0"/>
              </a:rPr>
              <a:t>While </a:t>
            </a:r>
            <a:r>
              <a:rPr lang="en-US" sz="2000" dirty="0">
                <a:latin typeface="Franklin Gothic Book" pitchFamily="34" charset="0"/>
              </a:rPr>
              <a:t>not recommended as the optimal approach, it is possible to add post-protest documentation for GAO’s consideration.  In the matter of, ASRC Research &amp; Technology Solutions, LLC, B-406164 (Feb. 14, 2012), GAO explained the circumstances as follows:</a:t>
            </a:r>
          </a:p>
          <a:p>
            <a:r>
              <a:rPr lang="en-US" dirty="0" smtClean="0">
                <a:latin typeface="Franklin Gothic Book" pitchFamily="34" charset="0"/>
              </a:rPr>
              <a:t> </a:t>
            </a:r>
          </a:p>
          <a:p>
            <a:r>
              <a:rPr lang="en-US" sz="2200" i="1" dirty="0" smtClean="0">
                <a:latin typeface="Franklin Gothic Book" pitchFamily="34" charset="0"/>
              </a:rPr>
              <a:t>“While </a:t>
            </a:r>
            <a:r>
              <a:rPr lang="en-US" sz="2200" i="1" dirty="0">
                <a:latin typeface="Franklin Gothic Book" pitchFamily="34" charset="0"/>
              </a:rPr>
              <a:t>we generally give little or no weight to reevaluations and judgments prepared in the heat of the adversarial process, post-protest explanations that provide a detailed rationale for contemporaneous conclusions, and simply fill in previously unrecorded details, will generally be considered in our review of the rationality of selection decisions so long as those explanations are credible and consistent with the contemporaneous record</a:t>
            </a:r>
            <a:r>
              <a:rPr lang="en-US" sz="2200" i="1" dirty="0" smtClean="0">
                <a:latin typeface="Franklin Gothic Book" pitchFamily="34" charset="0"/>
              </a:rPr>
              <a:t>.”</a:t>
            </a:r>
            <a:endParaRPr lang="en-US" sz="2200" i="1" dirty="0">
              <a:latin typeface="Franklin Gothic Book" pitchFamily="34" charset="0"/>
            </a:endParaRPr>
          </a:p>
          <a:p>
            <a:r>
              <a:rPr lang="en-US" sz="1400" dirty="0" smtClean="0">
                <a:latin typeface="Franklin Gothic Book" pitchFamily="34" charset="0"/>
              </a:rPr>
              <a:t> </a:t>
            </a:r>
          </a:p>
        </p:txBody>
      </p:sp>
      <p:grpSp>
        <p:nvGrpSpPr>
          <p:cNvPr id="6" name="Group 5"/>
          <p:cNvGrpSpPr/>
          <p:nvPr/>
        </p:nvGrpSpPr>
        <p:grpSpPr>
          <a:xfrm>
            <a:off x="715455" y="497713"/>
            <a:ext cx="5423505" cy="995490"/>
            <a:chOff x="715455" y="497713"/>
            <a:chExt cx="5423505" cy="995490"/>
          </a:xfrm>
        </p:grpSpPr>
        <p:sp>
          <p:nvSpPr>
            <p:cNvPr id="7" name="Round Same Side Corner Rectangle 6"/>
            <p:cNvSpPr/>
            <p:nvPr/>
          </p:nvSpPr>
          <p:spPr>
            <a:xfrm rot="5400000">
              <a:off x="3555780" y="-1164978"/>
              <a:ext cx="822960" cy="4343400"/>
            </a:xfrm>
            <a:prstGeom prst="round2SameRect">
              <a:avLst/>
            </a:prstGeom>
            <a:scene3d>
              <a:camera prst="orthographicFront"/>
              <a:lightRig rig="threePt" dir="t"/>
            </a:scene3d>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8" name="Round Same Side Corner Rectangle 8"/>
            <p:cNvSpPr/>
            <p:nvPr/>
          </p:nvSpPr>
          <p:spPr>
            <a:xfrm>
              <a:off x="1776424" y="625756"/>
              <a:ext cx="4176111" cy="740664"/>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a:t>
              </a:r>
              <a:r>
                <a:rPr lang="en-US" sz="2800" kern="1200" dirty="0" smtClean="0"/>
                <a:t>Document the Record</a:t>
              </a:r>
              <a:endParaRPr lang="en-US" sz="2800" kern="1200" dirty="0"/>
            </a:p>
          </p:txBody>
        </p:sp>
        <p:grpSp>
          <p:nvGrpSpPr>
            <p:cNvPr id="9" name="Group 8"/>
            <p:cNvGrpSpPr/>
            <p:nvPr/>
          </p:nvGrpSpPr>
          <p:grpSpPr>
            <a:xfrm>
              <a:off x="715455" y="497713"/>
              <a:ext cx="1077184" cy="995490"/>
              <a:chOff x="214645" y="169651"/>
              <a:chExt cx="1196869" cy="1106098"/>
            </a:xfrm>
            <a:solidFill>
              <a:schemeClr val="accent3"/>
            </a:solidFill>
            <a:scene3d>
              <a:camera prst="orthographicFront"/>
              <a:lightRig rig="threePt" dir="t"/>
            </a:scene3d>
          </p:grpSpPr>
          <p:sp>
            <p:nvSpPr>
              <p:cNvPr id="10" name="Rounded Rectangle 9"/>
              <p:cNvSpPr/>
              <p:nvPr/>
            </p:nvSpPr>
            <p:spPr>
              <a:xfrm>
                <a:off x="214645" y="169651"/>
                <a:ext cx="1196869" cy="1106098"/>
              </a:xfrm>
              <a:prstGeom prst="roundRect">
                <a:avLst/>
              </a:prstGeom>
              <a:solidFill>
                <a:schemeClr val="accent4"/>
              </a:solidFill>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1" name="Rounded Rectangle 6"/>
              <p:cNvSpPr/>
              <p:nvPr/>
            </p:nvSpPr>
            <p:spPr>
              <a:xfrm>
                <a:off x="268640" y="223646"/>
                <a:ext cx="1088879" cy="998108"/>
              </a:xfrm>
              <a:prstGeom prst="rect">
                <a:avLst/>
              </a:prstGeom>
              <a:no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smtClean="0">
                    <a:solidFill>
                      <a:schemeClr val="tx1"/>
                    </a:solidFill>
                  </a:rPr>
                  <a:t>3</a:t>
                </a:r>
                <a:r>
                  <a:rPr lang="en-US" sz="3200" b="1" kern="1200" dirty="0" smtClean="0">
                    <a:solidFill>
                      <a:schemeClr val="tx1"/>
                    </a:solidFill>
                  </a:rPr>
                  <a:t>.</a:t>
                </a:r>
                <a:endParaRPr lang="en-US" sz="3200" b="1" kern="1200" dirty="0">
                  <a:solidFill>
                    <a:schemeClr val="tx1"/>
                  </a:solidFill>
                </a:endParaRPr>
              </a:p>
            </p:txBody>
          </p:sp>
        </p:gr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547310"/>
            <a:ext cx="5562599" cy="595156"/>
          </a:xfrm>
        </p:spPr>
        <p:txBody>
          <a:bodyPr/>
          <a:lstStyle/>
          <a:p>
            <a:r>
              <a:rPr lang="en-US" dirty="0">
                <a:solidFill>
                  <a:schemeClr val="tx1"/>
                </a:solidFill>
              </a:rPr>
              <a:t>Clarifications v. Discussions </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38</a:t>
            </a:fld>
            <a:endParaRPr lang="en-US" dirty="0">
              <a:solidFill>
                <a:schemeClr val="tx1"/>
              </a:solidFill>
            </a:endParaRPr>
          </a:p>
        </p:txBody>
      </p:sp>
      <p:sp>
        <p:nvSpPr>
          <p:cNvPr id="24" name="Rectangle 23"/>
          <p:cNvSpPr/>
          <p:nvPr/>
        </p:nvSpPr>
        <p:spPr>
          <a:xfrm>
            <a:off x="485778" y="4395984"/>
            <a:ext cx="8172443" cy="49122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808" tIns="241808" rIns="241808" bIns="241808" numCol="1" spcCol="1270" anchor="ctr" anchorCtr="0">
            <a:noAutofit/>
          </a:bodyPr>
          <a:lstStyle/>
          <a:p>
            <a:pPr lvl="0" algn="ctr" defTabSz="1511300">
              <a:lnSpc>
                <a:spcPct val="90000"/>
              </a:lnSpc>
              <a:spcBef>
                <a:spcPct val="0"/>
              </a:spcBef>
              <a:spcAft>
                <a:spcPct val="35000"/>
              </a:spcAft>
            </a:pPr>
            <a:r>
              <a:rPr lang="en-US" sz="3200" kern="1200" dirty="0" smtClean="0"/>
              <a:t>Discussions</a:t>
            </a:r>
            <a:endParaRPr lang="en-US" sz="3200" kern="1200" dirty="0"/>
          </a:p>
        </p:txBody>
      </p:sp>
      <p:grpSp>
        <p:nvGrpSpPr>
          <p:cNvPr id="46" name="Group 45"/>
          <p:cNvGrpSpPr/>
          <p:nvPr/>
        </p:nvGrpSpPr>
        <p:grpSpPr>
          <a:xfrm>
            <a:off x="221355" y="1333537"/>
            <a:ext cx="4277446" cy="3893547"/>
            <a:chOff x="658092" y="1647441"/>
            <a:chExt cx="3681896" cy="3893547"/>
          </a:xfrm>
        </p:grpSpPr>
        <p:sp>
          <p:nvSpPr>
            <p:cNvPr id="43" name="Rectangle 42"/>
            <p:cNvSpPr/>
            <p:nvPr/>
          </p:nvSpPr>
          <p:spPr>
            <a:xfrm>
              <a:off x="673040" y="2138326"/>
              <a:ext cx="3657600" cy="609719"/>
            </a:xfrm>
            <a:prstGeom prst="rect">
              <a:avLst/>
            </a:prstGeom>
            <a:ln>
              <a:solidFill>
                <a:schemeClr val="accent1">
                  <a:alpha val="90000"/>
                </a:schemeClr>
              </a:solidFill>
            </a:ln>
            <a:scene3d>
              <a:camera prst="orthographicFront"/>
              <a:lightRig rig="threePt" dir="t"/>
            </a:scene3d>
            <a:sp3d>
              <a:bevel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4" name="Rectangle 43"/>
            <p:cNvSpPr/>
            <p:nvPr/>
          </p:nvSpPr>
          <p:spPr>
            <a:xfrm>
              <a:off x="1901367" y="2179270"/>
              <a:ext cx="1469629" cy="573957"/>
            </a:xfrm>
            <a:prstGeom prst="rect">
              <a:avLst/>
            </a:prstGeom>
            <a:scene3d>
              <a:camera prst="orthographicFront"/>
              <a:lightRig rig="threePt" dir="t"/>
            </a:scene3d>
            <a:sp3d>
              <a:bevelT/>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92456" rIns="92456" bIns="92456" numCol="1" spcCol="1270" anchor="ctr" anchorCtr="0">
              <a:noAutofit/>
            </a:bodyPr>
            <a:lstStyle/>
            <a:p>
              <a:pPr lvl="0" algn="l" defTabSz="577850">
                <a:spcBef>
                  <a:spcPct val="0"/>
                </a:spcBef>
              </a:pPr>
              <a:r>
                <a:rPr lang="en-US" b="1" kern="1200" dirty="0" smtClean="0"/>
                <a:t>FAR 15.306(a) </a:t>
              </a:r>
              <a:endParaRPr lang="en-US" kern="1200" dirty="0"/>
            </a:p>
          </p:txBody>
        </p:sp>
        <p:sp>
          <p:nvSpPr>
            <p:cNvPr id="41" name="Rectangle 40"/>
            <p:cNvSpPr/>
            <p:nvPr/>
          </p:nvSpPr>
          <p:spPr>
            <a:xfrm>
              <a:off x="673040" y="2712284"/>
              <a:ext cx="3657600" cy="2678588"/>
            </a:xfrm>
            <a:prstGeom prst="rect">
              <a:avLst/>
            </a:prstGeom>
            <a:ln>
              <a:solidFill>
                <a:schemeClr val="accent1">
                  <a:alpha val="90000"/>
                </a:schemeClr>
              </a:solidFill>
            </a:ln>
            <a:scene3d>
              <a:camera prst="orthographicFront"/>
              <a:lightRig rig="threePt" dir="t"/>
            </a:scene3d>
            <a:sp3d>
              <a:bevel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2" name="Rectangle 41"/>
            <p:cNvSpPr/>
            <p:nvPr/>
          </p:nvSpPr>
          <p:spPr>
            <a:xfrm>
              <a:off x="805219" y="2737749"/>
              <a:ext cx="3425587" cy="2803239"/>
            </a:xfrm>
            <a:prstGeom prst="rect">
              <a:avLst/>
            </a:prstGeom>
            <a:scene3d>
              <a:camera prst="orthographicFront"/>
              <a:lightRig rig="threePt" dir="t"/>
            </a:scene3d>
            <a:sp3d>
              <a:bevelT/>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92456" rIns="92456" bIns="92456" numCol="1" spcCol="1270" anchor="t" anchorCtr="0">
              <a:noAutofit/>
            </a:bodyPr>
            <a:lstStyle/>
            <a:p>
              <a:pPr marL="0" lvl="0" indent="0" algn="l" defTabSz="577850">
                <a:spcBef>
                  <a:spcPct val="0"/>
                </a:spcBef>
                <a:spcAft>
                  <a:spcPct val="35000"/>
                </a:spcAft>
              </a:pPr>
              <a:r>
                <a:rPr lang="en-US" b="1" u="sng" kern="1200" dirty="0" smtClean="0"/>
                <a:t>Clarifications</a:t>
              </a:r>
              <a:r>
                <a:rPr lang="en-US" kern="1200" dirty="0" smtClean="0"/>
                <a:t> are limited exchanges with an </a:t>
              </a:r>
              <a:r>
                <a:rPr lang="en-US" kern="1200" dirty="0" err="1" smtClean="0"/>
                <a:t>offeror</a:t>
              </a:r>
              <a:r>
                <a:rPr lang="en-US" kern="1200" dirty="0" smtClean="0"/>
                <a:t> for the sole purpose of eliminating minor irregularities, informalities, or apparent clerical mistakes in the proposal.  </a:t>
              </a:r>
              <a:r>
                <a:rPr lang="en-US" kern="1200" dirty="0" err="1" smtClean="0"/>
                <a:t>Offeror</a:t>
              </a:r>
              <a:r>
                <a:rPr lang="en-US" kern="1200" dirty="0" smtClean="0"/>
                <a:t> does not have an opportunity to revise or modify its proposal.</a:t>
              </a:r>
              <a:endParaRPr lang="en-US" kern="1200" dirty="0"/>
            </a:p>
          </p:txBody>
        </p:sp>
        <p:sp>
          <p:nvSpPr>
            <p:cNvPr id="39" name="Rounded Rectangle 38"/>
            <p:cNvSpPr/>
            <p:nvPr/>
          </p:nvSpPr>
          <p:spPr>
            <a:xfrm>
              <a:off x="658092" y="1647441"/>
              <a:ext cx="3681895" cy="611346"/>
            </a:xfrm>
            <a:prstGeom prst="roundRect">
              <a:avLst/>
            </a:prstGeom>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0" name="Oval 8"/>
            <p:cNvSpPr/>
            <p:nvPr/>
          </p:nvSpPr>
          <p:spPr>
            <a:xfrm>
              <a:off x="658092" y="1745349"/>
              <a:ext cx="3681896" cy="416232"/>
            </a:xfrm>
            <a:prstGeom prst="rect">
              <a:avLst/>
            </a:prstGeom>
            <a:scene3d>
              <a:camera prst="orthographicFront"/>
              <a:lightRig rig="threePt" dir="t"/>
            </a:scene3d>
            <a:sp3d>
              <a:bevelT/>
            </a:sp3d>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55650">
                <a:spcBef>
                  <a:spcPct val="0"/>
                </a:spcBef>
              </a:pPr>
              <a:r>
                <a:rPr lang="en-US" sz="2800" b="1" kern="1200" dirty="0" smtClean="0"/>
                <a:t>Clarifications</a:t>
              </a:r>
              <a:endParaRPr lang="en-US" sz="2800" b="1" kern="1200" dirty="0"/>
            </a:p>
          </p:txBody>
        </p:sp>
      </p:grpSp>
      <p:grpSp>
        <p:nvGrpSpPr>
          <p:cNvPr id="45" name="Group 44"/>
          <p:cNvGrpSpPr/>
          <p:nvPr/>
        </p:nvGrpSpPr>
        <p:grpSpPr>
          <a:xfrm>
            <a:off x="4685487" y="1333538"/>
            <a:ext cx="4281089" cy="3893547"/>
            <a:chOff x="4862912" y="1647442"/>
            <a:chExt cx="3685032" cy="3893547"/>
          </a:xfrm>
        </p:grpSpPr>
        <p:sp>
          <p:nvSpPr>
            <p:cNvPr id="37" name="Rectangle 36"/>
            <p:cNvSpPr/>
            <p:nvPr/>
          </p:nvSpPr>
          <p:spPr>
            <a:xfrm>
              <a:off x="4876132" y="2152556"/>
              <a:ext cx="3657600" cy="609719"/>
            </a:xfrm>
            <a:prstGeom prst="rect">
              <a:avLst/>
            </a:prstGeom>
            <a:ln>
              <a:solidFill>
                <a:schemeClr val="accent1">
                  <a:alpha val="90000"/>
                </a:schemeClr>
              </a:solidFill>
            </a:ln>
            <a:scene3d>
              <a:camera prst="orthographicFront"/>
              <a:lightRig rig="threePt" dir="t"/>
            </a:scene3d>
            <a:sp3d>
              <a:bevel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38" name="Rectangle 37"/>
            <p:cNvSpPr/>
            <p:nvPr/>
          </p:nvSpPr>
          <p:spPr>
            <a:xfrm>
              <a:off x="6016975" y="2193500"/>
              <a:ext cx="1425445" cy="573957"/>
            </a:xfrm>
            <a:prstGeom prst="rect">
              <a:avLst/>
            </a:prstGeom>
            <a:scene3d>
              <a:camera prst="orthographicFront"/>
              <a:lightRig rig="threePt" dir="t"/>
            </a:scene3d>
            <a:sp3d>
              <a:bevelT/>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92456" rIns="92456" bIns="92456" numCol="1" spcCol="1270" anchor="ctr" anchorCtr="0">
              <a:noAutofit/>
            </a:bodyPr>
            <a:lstStyle/>
            <a:p>
              <a:pPr lvl="0" algn="l" defTabSz="577850">
                <a:spcBef>
                  <a:spcPct val="0"/>
                </a:spcBef>
              </a:pPr>
              <a:r>
                <a:rPr lang="en-US" b="1" kern="1200" dirty="0" smtClean="0"/>
                <a:t>FAR 15.306(d) </a:t>
              </a:r>
              <a:endParaRPr lang="en-US" kern="1200" dirty="0"/>
            </a:p>
          </p:txBody>
        </p:sp>
        <p:sp>
          <p:nvSpPr>
            <p:cNvPr id="35" name="Rectangle 34"/>
            <p:cNvSpPr/>
            <p:nvPr/>
          </p:nvSpPr>
          <p:spPr>
            <a:xfrm>
              <a:off x="4876132" y="2726514"/>
              <a:ext cx="3657600" cy="2664357"/>
            </a:xfrm>
            <a:prstGeom prst="rect">
              <a:avLst/>
            </a:prstGeom>
            <a:ln>
              <a:solidFill>
                <a:schemeClr val="accent1">
                  <a:alpha val="90000"/>
                </a:schemeClr>
              </a:solidFill>
            </a:ln>
            <a:scene3d>
              <a:camera prst="orthographicFront"/>
              <a:lightRig rig="threePt" dir="t"/>
            </a:scene3d>
            <a:sp3d>
              <a:bevel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36" name="Rectangle 35"/>
            <p:cNvSpPr/>
            <p:nvPr/>
          </p:nvSpPr>
          <p:spPr>
            <a:xfrm>
              <a:off x="4979895" y="2751980"/>
              <a:ext cx="3440774" cy="2789009"/>
            </a:xfrm>
            <a:prstGeom prst="rect">
              <a:avLst/>
            </a:prstGeom>
            <a:scene3d>
              <a:camera prst="orthographicFront"/>
              <a:lightRig rig="threePt" dir="t"/>
            </a:scene3d>
            <a:sp3d>
              <a:bevelT/>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92456" rIns="92456" bIns="92456" numCol="1" spcCol="1270" anchor="t" anchorCtr="0">
              <a:noAutofit/>
            </a:bodyPr>
            <a:lstStyle/>
            <a:p>
              <a:pPr lvl="0" algn="l" defTabSz="577850">
                <a:spcBef>
                  <a:spcPct val="0"/>
                </a:spcBef>
                <a:spcAft>
                  <a:spcPct val="35000"/>
                </a:spcAft>
              </a:pPr>
              <a:r>
                <a:rPr lang="en-US" b="1" u="sng" kern="1200" dirty="0" smtClean="0"/>
                <a:t>Discussions</a:t>
              </a:r>
              <a:r>
                <a:rPr lang="en-US" kern="1200" dirty="0" smtClean="0"/>
                <a:t> are any oral or written communication between the Government and an </a:t>
              </a:r>
              <a:r>
                <a:rPr lang="en-US" kern="1200" dirty="0" err="1" smtClean="0"/>
                <a:t>offeror</a:t>
              </a:r>
              <a:r>
                <a:rPr lang="en-US" kern="1200" dirty="0" smtClean="0"/>
                <a:t> (other than communications conducted for the purpose of clarification) that involves information essential for determining the acceptability of a proposal, or provides the </a:t>
              </a:r>
              <a:r>
                <a:rPr lang="en-US" kern="1200" dirty="0" err="1" smtClean="0"/>
                <a:t>offeror</a:t>
              </a:r>
              <a:r>
                <a:rPr lang="en-US" kern="1200" dirty="0" smtClean="0"/>
                <a:t> an opportunity to revise or modify its proposal.</a:t>
              </a:r>
              <a:endParaRPr lang="en-US" kern="1200" dirty="0"/>
            </a:p>
          </p:txBody>
        </p:sp>
        <p:sp>
          <p:nvSpPr>
            <p:cNvPr id="33" name="Rounded Rectangle 32"/>
            <p:cNvSpPr/>
            <p:nvPr/>
          </p:nvSpPr>
          <p:spPr>
            <a:xfrm>
              <a:off x="4862912" y="1647442"/>
              <a:ext cx="3685032" cy="612648"/>
            </a:xfrm>
            <a:prstGeom prst="roundRect">
              <a:avLst/>
            </a:prstGeom>
            <a:scene3d>
              <a:camera prst="orthographicFront"/>
              <a:lightRig rig="threePt" dir="t"/>
            </a:scene3d>
            <a:sp3d>
              <a:bevelT/>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4" name="Oval 14"/>
            <p:cNvSpPr/>
            <p:nvPr/>
          </p:nvSpPr>
          <p:spPr>
            <a:xfrm>
              <a:off x="4862912" y="1745350"/>
              <a:ext cx="3670820" cy="416232"/>
            </a:xfrm>
            <a:prstGeom prst="rect">
              <a:avLst/>
            </a:prstGeom>
            <a:scene3d>
              <a:camera prst="orthographicFront"/>
              <a:lightRig rig="threePt" dir="t"/>
            </a:scene3d>
            <a:sp3d>
              <a:bevelT/>
            </a:sp3d>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755650">
                <a:spcBef>
                  <a:spcPct val="0"/>
                </a:spcBef>
              </a:pPr>
              <a:r>
                <a:rPr lang="en-US" sz="2800" b="1" kern="1200" dirty="0" smtClean="0"/>
                <a:t>Discussions</a:t>
              </a:r>
              <a:endParaRPr lang="en-US" sz="2800" b="1" kern="1200" dirty="0"/>
            </a:p>
          </p:txBody>
        </p:sp>
      </p:grpSp>
      <p:grpSp>
        <p:nvGrpSpPr>
          <p:cNvPr id="47" name="Group 46"/>
          <p:cNvGrpSpPr/>
          <p:nvPr/>
        </p:nvGrpSpPr>
        <p:grpSpPr>
          <a:xfrm>
            <a:off x="485778" y="5308180"/>
            <a:ext cx="8237527" cy="1072200"/>
            <a:chOff x="995461" y="3856996"/>
            <a:chExt cx="7153079" cy="2286342"/>
          </a:xfrm>
        </p:grpSpPr>
        <p:sp>
          <p:nvSpPr>
            <p:cNvPr id="48" name="Rectangle 47"/>
            <p:cNvSpPr/>
            <p:nvPr/>
          </p:nvSpPr>
          <p:spPr>
            <a:xfrm>
              <a:off x="995461" y="3856996"/>
              <a:ext cx="7153079" cy="2286342"/>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49" name="TextBox 48"/>
            <p:cNvSpPr txBox="1"/>
            <p:nvPr/>
          </p:nvSpPr>
          <p:spPr>
            <a:xfrm>
              <a:off x="1076517" y="3897409"/>
              <a:ext cx="7007627" cy="1641654"/>
            </a:xfrm>
            <a:prstGeom prst="rect">
              <a:avLst/>
            </a:prstGeom>
            <a:noFill/>
          </p:spPr>
          <p:txBody>
            <a:bodyPr wrap="square" rtlCol="0">
              <a:spAutoFit/>
            </a:bodyPr>
            <a:lstStyle/>
            <a:p>
              <a:pPr marL="573088" indent="-573088"/>
              <a:r>
                <a:rPr lang="en-US" sz="2200" b="1" i="1" u="sng" dirty="0" smtClean="0"/>
                <a:t>Tip:</a:t>
              </a:r>
              <a:r>
                <a:rPr lang="en-US" sz="2200" b="1" i="1" dirty="0"/>
                <a:t>	</a:t>
              </a:r>
              <a:r>
                <a:rPr lang="en-US" sz="2000" b="1" i="1" dirty="0" smtClean="0"/>
                <a:t>Look </a:t>
              </a:r>
              <a:r>
                <a:rPr lang="en-US" sz="2000" b="1" i="1" dirty="0"/>
                <a:t>at the substance of the communications to determine whether they are clarifications or discussions.  Equally treat all </a:t>
              </a:r>
              <a:r>
                <a:rPr lang="en-US" sz="2000" b="1" i="1" dirty="0" err="1"/>
                <a:t>offerors</a:t>
              </a:r>
              <a:r>
                <a:rPr lang="en-US" sz="2000" b="1" i="1" dirty="0"/>
                <a:t>: if you open discussions with one, open discussions with all. </a:t>
              </a:r>
            </a:p>
          </p:txBody>
        </p:sp>
      </p:grpSp>
    </p:spTree>
    <p:extLst>
      <p:ext uri="{BB962C8B-B14F-4D97-AF65-F5344CB8AC3E}">
        <p14:creationId xmlns:p14="http://schemas.microsoft.com/office/powerpoint/2010/main" val="25933303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617176"/>
            <a:ext cx="5562599" cy="611121"/>
          </a:xfrm>
        </p:spPr>
        <p:txBody>
          <a:bodyPr/>
          <a:lstStyle/>
          <a:p>
            <a:pPr lvl="1" algn="l" defTabSz="457200" rtl="0">
              <a:lnSpc>
                <a:spcPts val="4000"/>
              </a:lnSpc>
              <a:spcBef>
                <a:spcPct val="0"/>
              </a:spcBef>
            </a:pPr>
            <a:r>
              <a:rPr lang="en-US" sz="3600" kern="1200" dirty="0">
                <a:solidFill>
                  <a:schemeClr val="tx1"/>
                </a:solidFill>
                <a:latin typeface="Cambria"/>
                <a:ea typeface="+mj-ea"/>
                <a:cs typeface="Cambria"/>
              </a:rPr>
              <a:t>Discussions Example</a:t>
            </a:r>
            <a:r>
              <a:rPr lang="en-US" dirty="0" smtClean="0">
                <a:solidFill>
                  <a:schemeClr val="tx1"/>
                </a:solidFill>
              </a:rPr>
              <a:t/>
            </a:r>
            <a:br>
              <a:rPr lang="en-US" dirty="0" smtClean="0">
                <a:solidFill>
                  <a:schemeClr val="tx1"/>
                </a:solidFill>
              </a:rPr>
            </a:br>
            <a:endParaRPr lang="en-US" dirty="0">
              <a:solidFill>
                <a:schemeClr val="tx1"/>
              </a:solidFill>
            </a:endParaRPr>
          </a:p>
        </p:txBody>
      </p:sp>
      <p:sp>
        <p:nvSpPr>
          <p:cNvPr id="3" name="Content Placeholder 2"/>
          <p:cNvSpPr>
            <a:spLocks noGrp="1"/>
          </p:cNvSpPr>
          <p:nvPr>
            <p:ph idx="1"/>
          </p:nvPr>
        </p:nvSpPr>
        <p:spPr>
          <a:xfrm>
            <a:off x="235390" y="1296798"/>
            <a:ext cx="8394254" cy="5451890"/>
          </a:xfrm>
        </p:spPr>
        <p:txBody>
          <a:bodyPr/>
          <a:lstStyle/>
          <a:p>
            <a:pPr marL="0" lvl="1" indent="0" algn="ctr">
              <a:spcBef>
                <a:spcPts val="1000"/>
              </a:spcBef>
              <a:buNone/>
            </a:pPr>
            <a:r>
              <a:rPr lang="en-US" sz="2000" b="1" dirty="0">
                <a:solidFill>
                  <a:srgbClr val="FF0000"/>
                </a:solidFill>
              </a:rPr>
              <a:t>“Ultimately, it is the actions of the parties that determine whether discussions have been held and not the characterization of the communications by the agency</a:t>
            </a:r>
            <a:r>
              <a:rPr lang="en-US" sz="2000" b="1" dirty="0" smtClean="0">
                <a:solidFill>
                  <a:srgbClr val="FF0000"/>
                </a:solidFill>
              </a:rPr>
              <a:t>.”</a:t>
            </a:r>
            <a:r>
              <a:rPr lang="en-US" sz="1600" b="1" dirty="0" smtClean="0">
                <a:solidFill>
                  <a:srgbClr val="FF0000"/>
                </a:solidFill>
              </a:rPr>
              <a:t> </a:t>
            </a:r>
            <a:r>
              <a:rPr lang="en-US" sz="1400" b="1" dirty="0" smtClean="0">
                <a:solidFill>
                  <a:srgbClr val="FF0000"/>
                </a:solidFill>
              </a:rPr>
              <a:t>[3]</a:t>
            </a:r>
          </a:p>
          <a:p>
            <a:pPr marL="0" lvl="1" indent="0">
              <a:spcBef>
                <a:spcPts val="1000"/>
              </a:spcBef>
              <a:buNone/>
            </a:pPr>
            <a:endParaRPr lang="en-US" sz="500" dirty="0">
              <a:solidFill>
                <a:srgbClr val="FF0000"/>
              </a:solidFill>
            </a:endParaRPr>
          </a:p>
          <a:p>
            <a:pPr marL="222250" lvl="1" indent="0">
              <a:buNone/>
            </a:pPr>
            <a:endParaRPr lang="en-US" sz="1200" dirty="0" smtClean="0"/>
          </a:p>
          <a:p>
            <a:pPr marL="222250" lvl="1" indent="0">
              <a:buNone/>
            </a:pPr>
            <a:endParaRPr lang="en-US" sz="1200" dirty="0"/>
          </a:p>
          <a:p>
            <a:pPr marL="222250" lvl="1" indent="0">
              <a:buNone/>
            </a:pPr>
            <a:endParaRPr lang="en-US" sz="1200" dirty="0" smtClean="0"/>
          </a:p>
          <a:p>
            <a:pPr marL="222250" lvl="1" indent="0">
              <a:buNone/>
            </a:pPr>
            <a:endParaRPr lang="en-US" sz="1200" dirty="0"/>
          </a:p>
          <a:p>
            <a:pPr marL="222250" lvl="1" indent="0">
              <a:buNone/>
            </a:pPr>
            <a:endParaRPr lang="en-US" sz="1200" dirty="0"/>
          </a:p>
          <a:p>
            <a:pPr lvl="1"/>
            <a:endParaRPr lang="en-US" sz="1200" dirty="0" smtClean="0"/>
          </a:p>
          <a:p>
            <a:pPr lvl="1"/>
            <a:endParaRPr lang="en-US" sz="1200" dirty="0"/>
          </a:p>
          <a:p>
            <a:pPr lvl="1"/>
            <a:endParaRPr lang="en-US" sz="1200" dirty="0" smtClean="0"/>
          </a:p>
          <a:p>
            <a:pPr lvl="1"/>
            <a:endParaRPr lang="en-US" sz="1200" dirty="0"/>
          </a:p>
          <a:p>
            <a:pPr lvl="1"/>
            <a:endParaRPr lang="en-US" sz="1200" dirty="0" smtClean="0"/>
          </a:p>
          <a:p>
            <a:pPr lvl="1"/>
            <a:endParaRPr lang="en-US" sz="1200" dirty="0"/>
          </a:p>
          <a:p>
            <a:pPr lvl="1"/>
            <a:endParaRPr lang="en-US" sz="1200" dirty="0" smtClean="0"/>
          </a:p>
          <a:p>
            <a:pPr lvl="1"/>
            <a:endParaRPr lang="en-US" sz="1200" dirty="0"/>
          </a:p>
          <a:p>
            <a:pPr lvl="1"/>
            <a:endParaRPr lang="en-US" sz="1200" dirty="0" smtClean="0"/>
          </a:p>
          <a:p>
            <a:pPr lvl="1"/>
            <a:endParaRPr lang="en-US" sz="1200" dirty="0"/>
          </a:p>
          <a:p>
            <a:pPr lvl="1"/>
            <a:endParaRPr lang="en-US" sz="1200" dirty="0" smtClean="0"/>
          </a:p>
          <a:p>
            <a:pPr lvl="1"/>
            <a:endParaRPr lang="en-US" sz="1200" dirty="0"/>
          </a:p>
          <a:p>
            <a:pPr marL="222250" lvl="1" indent="0">
              <a:buNone/>
            </a:pPr>
            <a:endParaRPr lang="en-US" sz="1200" dirty="0" smtClean="0"/>
          </a:p>
          <a:p>
            <a:pPr marL="222250" lvl="1" indent="0">
              <a:buNone/>
            </a:pPr>
            <a:r>
              <a:rPr lang="en-US" sz="1200" dirty="0" smtClean="0"/>
              <a:t>[3] </a:t>
            </a:r>
            <a:r>
              <a:rPr lang="en-US" sz="1200" i="1" dirty="0"/>
              <a:t>ERIE Strayer Co</a:t>
            </a:r>
            <a:r>
              <a:rPr lang="en-US" sz="1200" dirty="0"/>
              <a:t>., B-406131, 2012 CPD ¶ 101 </a:t>
            </a:r>
            <a:r>
              <a:rPr lang="en-US" sz="1200" dirty="0" smtClean="0"/>
              <a:t>at 9 (Feb</a:t>
            </a:r>
            <a:r>
              <a:rPr lang="en-US" sz="1200" dirty="0"/>
              <a:t>. 21, 2012</a:t>
            </a:r>
            <a:r>
              <a:rPr lang="en-US" sz="1200" dirty="0" smtClean="0"/>
              <a:t>). </a:t>
            </a:r>
            <a:endParaRPr lang="en-US" sz="1200" dirty="0"/>
          </a:p>
          <a:p>
            <a:pPr marL="0" indent="0">
              <a:buNone/>
            </a:pPr>
            <a:endParaRPr lang="en-US" sz="900" b="1" dirty="0"/>
          </a:p>
          <a:p>
            <a:pPr marL="0" indent="0">
              <a:buNone/>
            </a:pPr>
            <a:endParaRPr lang="en-US" sz="16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39</a:t>
            </a:fld>
            <a:endParaRPr lang="en-US" dirty="0">
              <a:solidFill>
                <a:schemeClr val="tx1"/>
              </a:solidFill>
            </a:endParaRPr>
          </a:p>
        </p:txBody>
      </p:sp>
      <p:graphicFrame>
        <p:nvGraphicFramePr>
          <p:cNvPr id="5" name="Diagram 4"/>
          <p:cNvGraphicFramePr/>
          <p:nvPr>
            <p:extLst>
              <p:ext uri="{D42A27DB-BD31-4B8C-83A1-F6EECF244321}">
                <p14:modId xmlns:p14="http://schemas.microsoft.com/office/powerpoint/2010/main" val="3003574559"/>
              </p:ext>
            </p:extLst>
          </p:nvPr>
        </p:nvGraphicFramePr>
        <p:xfrm>
          <a:off x="235390" y="2402006"/>
          <a:ext cx="8553768" cy="38262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18131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95500" y="2633959"/>
            <a:ext cx="5156200" cy="1206501"/>
          </a:xfrm>
        </p:spPr>
        <p:txBody>
          <a:bodyPr/>
          <a:lstStyle/>
          <a:p>
            <a:r>
              <a:rPr lang="en-US" sz="4800" dirty="0" smtClean="0">
                <a:solidFill>
                  <a:schemeClr val="tx1"/>
                </a:solidFill>
              </a:rPr>
              <a:t>Bid </a:t>
            </a:r>
            <a:r>
              <a:rPr lang="en-US" sz="4800" dirty="0">
                <a:solidFill>
                  <a:schemeClr val="tx1"/>
                </a:solidFill>
              </a:rPr>
              <a:t>Protest </a:t>
            </a:r>
            <a:r>
              <a:rPr lang="en-US" sz="4800" dirty="0" smtClean="0">
                <a:solidFill>
                  <a:schemeClr val="tx1"/>
                </a:solidFill>
              </a:rPr>
              <a:t>Trends</a:t>
            </a:r>
            <a:br>
              <a:rPr lang="en-US" sz="4800" dirty="0" smtClean="0">
                <a:solidFill>
                  <a:schemeClr val="tx1"/>
                </a:solidFill>
              </a:rPr>
            </a:br>
            <a:endParaRPr lang="en-US" sz="4800" dirty="0">
              <a:solidFill>
                <a:schemeClr val="tx1"/>
              </a:solidFill>
            </a:endParaRPr>
          </a:p>
        </p:txBody>
      </p:sp>
      <p:sp>
        <p:nvSpPr>
          <p:cNvPr id="20" name="Slide Number Placeholder 7"/>
          <p:cNvSpPr txBox="1">
            <a:spLocks/>
          </p:cNvSpPr>
          <p:nvPr/>
        </p:nvSpPr>
        <p:spPr>
          <a:xfrm>
            <a:off x="8629644" y="6383563"/>
            <a:ext cx="350156" cy="365125"/>
          </a:xfrm>
          <a:prstGeom prst="rect">
            <a:avLst/>
          </a:prstGeom>
        </p:spPr>
        <p:txBody>
          <a:bodyPr anchor="b"/>
          <a:lstStyle/>
          <a:p>
            <a:pPr marL="0" marR="0" lvl="0" indent="0" algn="ctr" defTabSz="457200" rtl="0" eaLnBrk="1" fontAlgn="auto" latinLnBrk="0" hangingPunct="1">
              <a:lnSpc>
                <a:spcPct val="100000"/>
              </a:lnSpc>
              <a:spcBef>
                <a:spcPts val="0"/>
              </a:spcBef>
              <a:spcAft>
                <a:spcPts val="0"/>
              </a:spcAft>
              <a:buClrTx/>
              <a:buSzTx/>
              <a:buFontTx/>
              <a:buNone/>
              <a:tabLst/>
              <a:defRPr/>
            </a:pPr>
            <a:fld id="{43A0B55B-C253-734E-AC3A-B1468D3932F3}" type="slidenum">
              <a:rPr kumimoji="0" lang="en-US" sz="1000" b="0" i="0" u="none" strike="noStrike" kern="1200" cap="none" spc="0" normalizeH="0" baseline="0" noProof="0" smtClean="0">
                <a:ln>
                  <a:noFill/>
                </a:ln>
                <a:effectLst/>
                <a:uLnTx/>
                <a:uFillTx/>
                <a:latin typeface="Franklin Gothic Book"/>
                <a:ea typeface="+mn-ea"/>
                <a:cs typeface="Franklin Gothic Book"/>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effectLst/>
              <a:uLnTx/>
              <a:uFillTx/>
              <a:latin typeface="Franklin Gothic Book"/>
              <a:ea typeface="+mn-ea"/>
              <a:cs typeface="Franklin Gothic Book"/>
            </a:endParaRPr>
          </a:p>
        </p:txBody>
      </p:sp>
      <p:sp>
        <p:nvSpPr>
          <p:cNvPr id="2" name="Slide Number Placeholder 1"/>
          <p:cNvSpPr>
            <a:spLocks noGrp="1"/>
          </p:cNvSpPr>
          <p:nvPr>
            <p:ph type="sldNum" sz="quarter" idx="12"/>
          </p:nvPr>
        </p:nvSpPr>
        <p:spPr/>
        <p:txBody>
          <a:bodyPr/>
          <a:lstStyle/>
          <a:p>
            <a:fld id="{43A0B55B-C253-734E-AC3A-B1468D3932F3}" type="slidenum">
              <a:rPr lang="en-US" smtClean="0"/>
              <a:pPr/>
              <a:t>4</a:t>
            </a:fld>
            <a:endParaRPr lang="en-US" dirty="0"/>
          </a:p>
        </p:txBody>
      </p:sp>
    </p:spTree>
    <p:extLst>
      <p:ext uri="{BB962C8B-B14F-4D97-AF65-F5344CB8AC3E}">
        <p14:creationId xmlns:p14="http://schemas.microsoft.com/office/powerpoint/2010/main" val="35672904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40</a:t>
            </a:fld>
            <a:endParaRPr lang="en-US" dirty="0">
              <a:solidFill>
                <a:schemeClr val="tx1"/>
              </a:solidFill>
            </a:endParaRPr>
          </a:p>
        </p:txBody>
      </p:sp>
      <p:graphicFrame>
        <p:nvGraphicFramePr>
          <p:cNvPr id="6" name="Diagram 5"/>
          <p:cNvGraphicFramePr/>
          <p:nvPr>
            <p:extLst>
              <p:ext uri="{D42A27DB-BD31-4B8C-83A1-F6EECF244321}">
                <p14:modId xmlns:p14="http://schemas.microsoft.com/office/powerpoint/2010/main" val="2961789254"/>
              </p:ext>
            </p:extLst>
          </p:nvPr>
        </p:nvGraphicFramePr>
        <p:xfrm>
          <a:off x="235390" y="1910693"/>
          <a:ext cx="8553768" cy="38262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a:spLocks noGrp="1"/>
          </p:cNvSpPr>
          <p:nvPr>
            <p:ph type="title"/>
          </p:nvPr>
        </p:nvSpPr>
        <p:spPr>
          <a:xfrm>
            <a:off x="457201" y="617176"/>
            <a:ext cx="5562599" cy="611121"/>
          </a:xfrm>
        </p:spPr>
        <p:txBody>
          <a:bodyPr/>
          <a:lstStyle/>
          <a:p>
            <a:pPr lvl="1" algn="l" defTabSz="457200" rtl="0">
              <a:lnSpc>
                <a:spcPts val="4000"/>
              </a:lnSpc>
              <a:spcBef>
                <a:spcPct val="0"/>
              </a:spcBef>
            </a:pPr>
            <a:r>
              <a:rPr lang="en-US" sz="3600" kern="1200" dirty="0">
                <a:solidFill>
                  <a:schemeClr val="tx1"/>
                </a:solidFill>
                <a:latin typeface="Cambria"/>
                <a:ea typeface="+mj-ea"/>
                <a:cs typeface="Cambria"/>
              </a:rPr>
              <a:t>Discussions Example</a:t>
            </a:r>
            <a:r>
              <a:rPr lang="en-US" dirty="0" smtClean="0">
                <a:solidFill>
                  <a:schemeClr val="tx1"/>
                </a:solidFill>
              </a:rPr>
              <a:t/>
            </a:r>
            <a:br>
              <a:rPr lang="en-US" dirty="0" smtClean="0">
                <a:solidFill>
                  <a:schemeClr val="tx1"/>
                </a:solidFill>
              </a:rPr>
            </a:br>
            <a:endParaRPr lang="en-US" dirty="0">
              <a:solidFill>
                <a:schemeClr val="tx1"/>
              </a:solidFill>
            </a:endParaRPr>
          </a:p>
        </p:txBody>
      </p:sp>
    </p:spTree>
    <p:extLst>
      <p:ext uri="{BB962C8B-B14F-4D97-AF65-F5344CB8AC3E}">
        <p14:creationId xmlns:p14="http://schemas.microsoft.com/office/powerpoint/2010/main" val="41794242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613" y="783344"/>
            <a:ext cx="7593105" cy="1206501"/>
          </a:xfrm>
        </p:spPr>
        <p:txBody>
          <a:bodyPr/>
          <a:lstStyle/>
          <a:p>
            <a:r>
              <a:rPr lang="en-US" dirty="0" smtClean="0">
                <a:solidFill>
                  <a:schemeClr val="tx1"/>
                </a:solidFill>
              </a:rPr>
              <a:t>Discussions </a:t>
            </a:r>
            <a:r>
              <a:rPr lang="en-US" dirty="0">
                <a:solidFill>
                  <a:schemeClr val="tx1"/>
                </a:solidFill>
              </a:rPr>
              <a:t>vs. NOT </a:t>
            </a:r>
            <a:r>
              <a:rPr lang="en-US" dirty="0" smtClean="0">
                <a:solidFill>
                  <a:schemeClr val="tx1"/>
                </a:solidFill>
              </a:rPr>
              <a:t>Discussions</a:t>
            </a:r>
            <a:br>
              <a:rPr lang="en-US" dirty="0" smtClean="0">
                <a:solidFill>
                  <a:schemeClr val="tx1"/>
                </a:solidFill>
              </a:rPr>
            </a:br>
            <a:r>
              <a:rPr lang="en-US" sz="3200" dirty="0" smtClean="0">
                <a:solidFill>
                  <a:schemeClr val="tx1"/>
                </a:solidFill>
              </a:rPr>
              <a:t>Additional Examples</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41</a:t>
            </a:fld>
            <a:endParaRPr lang="en-US" dirty="0">
              <a:solidFill>
                <a:schemeClr val="tx1"/>
              </a:solidFill>
            </a:endParaRPr>
          </a:p>
        </p:txBody>
      </p:sp>
      <p:graphicFrame>
        <p:nvGraphicFramePr>
          <p:cNvPr id="5" name="Diagram 4"/>
          <p:cNvGraphicFramePr/>
          <p:nvPr>
            <p:extLst>
              <p:ext uri="{D42A27DB-BD31-4B8C-83A1-F6EECF244321}">
                <p14:modId xmlns:p14="http://schemas.microsoft.com/office/powerpoint/2010/main" val="2206231061"/>
              </p:ext>
            </p:extLst>
          </p:nvPr>
        </p:nvGraphicFramePr>
        <p:xfrm>
          <a:off x="586854" y="2129158"/>
          <a:ext cx="804279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2053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6486807" cy="1206501"/>
          </a:xfrm>
        </p:spPr>
        <p:txBody>
          <a:bodyPr/>
          <a:lstStyle/>
          <a:p>
            <a:r>
              <a:rPr lang="en-US" dirty="0">
                <a:solidFill>
                  <a:schemeClr val="tx1"/>
                </a:solidFill>
              </a:rPr>
              <a:t>Post-award: Debriefings </a:t>
            </a:r>
          </a:p>
        </p:txBody>
      </p:sp>
      <p:sp>
        <p:nvSpPr>
          <p:cNvPr id="3" name="Content Placeholder 2"/>
          <p:cNvSpPr>
            <a:spLocks noGrp="1"/>
          </p:cNvSpPr>
          <p:nvPr>
            <p:ph idx="1"/>
          </p:nvPr>
        </p:nvSpPr>
        <p:spPr>
          <a:xfrm>
            <a:off x="334978" y="1821239"/>
            <a:ext cx="8294666" cy="4744886"/>
          </a:xfrm>
        </p:spPr>
        <p:txBody>
          <a:bodyPr/>
          <a:lstStyle/>
          <a:p>
            <a:pPr marL="342900" lvl="1" indent="-342900">
              <a:spcBef>
                <a:spcPts val="600"/>
              </a:spcBef>
              <a:spcAft>
                <a:spcPts val="600"/>
              </a:spcAft>
              <a:buClrTx/>
            </a:pPr>
            <a:r>
              <a:rPr lang="en-US" sz="2000" b="1" dirty="0">
                <a:latin typeface="Franklin Gothic Book" pitchFamily="34" charset="0"/>
                <a:cs typeface="+mn-cs"/>
              </a:rPr>
              <a:t>Authority:</a:t>
            </a:r>
            <a:r>
              <a:rPr lang="en-US" sz="2000" dirty="0">
                <a:latin typeface="Franklin Gothic Book" pitchFamily="34" charset="0"/>
                <a:cs typeface="+mn-cs"/>
              </a:rPr>
              <a:t> 10 U.S.C. § 2305(b)(5-6); FAR § 15.505-506 </a:t>
            </a:r>
            <a:endParaRPr lang="en-US" sz="2000" dirty="0" smtClean="0">
              <a:latin typeface="Franklin Gothic Book" pitchFamily="34" charset="0"/>
              <a:cs typeface="+mn-cs"/>
            </a:endParaRPr>
          </a:p>
          <a:p>
            <a:pPr marL="342900" lvl="1" indent="-342900">
              <a:spcBef>
                <a:spcPts val="600"/>
              </a:spcBef>
              <a:spcAft>
                <a:spcPts val="600"/>
              </a:spcAft>
              <a:buClrTx/>
            </a:pPr>
            <a:r>
              <a:rPr lang="en-US" sz="2000" b="1" dirty="0" smtClean="0"/>
              <a:t>Purpose</a:t>
            </a:r>
            <a:r>
              <a:rPr lang="en-US" sz="2000" b="1" dirty="0"/>
              <a:t>:</a:t>
            </a:r>
            <a:r>
              <a:rPr lang="en-US" sz="2000" dirty="0"/>
              <a:t> </a:t>
            </a:r>
            <a:r>
              <a:rPr lang="en-US" sz="2000" dirty="0" smtClean="0"/>
              <a:t> Inform </a:t>
            </a:r>
            <a:r>
              <a:rPr lang="en-US" sz="2000" dirty="0"/>
              <a:t>offeror of significant weakness and deficiencies and provide essential information in a post-award debriefing on the rationale for the source selection decision. </a:t>
            </a:r>
          </a:p>
          <a:p>
            <a:pPr marL="342900" lvl="1" indent="-342900">
              <a:spcBef>
                <a:spcPts val="600"/>
              </a:spcBef>
              <a:spcAft>
                <a:spcPts val="600"/>
              </a:spcAft>
              <a:buClrTx/>
            </a:pPr>
            <a:r>
              <a:rPr lang="en-US" sz="2000" b="1" dirty="0" smtClean="0"/>
              <a:t>An </a:t>
            </a:r>
            <a:r>
              <a:rPr lang="en-US" sz="2000" b="1" dirty="0"/>
              <a:t>unsuccessful offeror may request a </a:t>
            </a:r>
            <a:r>
              <a:rPr lang="en-US" sz="2000" b="1" dirty="0" smtClean="0"/>
              <a:t>post-award debriefing</a:t>
            </a:r>
            <a:endParaRPr lang="en-US" sz="2000" dirty="0"/>
          </a:p>
          <a:p>
            <a:pPr lvl="2">
              <a:spcBef>
                <a:spcPts val="600"/>
              </a:spcBef>
              <a:spcAft>
                <a:spcPts val="600"/>
              </a:spcAft>
              <a:buClrTx/>
            </a:pPr>
            <a:r>
              <a:rPr lang="en-US" dirty="0" smtClean="0"/>
              <a:t>Submit written </a:t>
            </a:r>
            <a:r>
              <a:rPr lang="en-US" dirty="0"/>
              <a:t>request for a debriefing within 3 days of the date </a:t>
            </a:r>
            <a:r>
              <a:rPr lang="en-US" dirty="0" smtClean="0"/>
              <a:t>offeror receives postaward </a:t>
            </a:r>
            <a:r>
              <a:rPr lang="en-US" dirty="0"/>
              <a:t>notice. </a:t>
            </a:r>
          </a:p>
          <a:p>
            <a:pPr lvl="2">
              <a:spcBef>
                <a:spcPts val="600"/>
              </a:spcBef>
              <a:spcAft>
                <a:spcPts val="600"/>
              </a:spcAft>
              <a:buClrTx/>
            </a:pPr>
            <a:r>
              <a:rPr lang="en-US" dirty="0"/>
              <a:t>“To the maximum extent practicable,” the contracting officer must conduct the postaward debriefing within 5 days of the date the agency receives a timely request.</a:t>
            </a:r>
          </a:p>
          <a:p>
            <a:pPr marL="0" indent="0">
              <a:buNone/>
            </a:pPr>
            <a:endParaRPr lang="en-US" sz="1200" b="1"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42</a:t>
            </a:fld>
            <a:endParaRPr lang="en-US" dirty="0">
              <a:solidFill>
                <a:schemeClr val="tx1"/>
              </a:solidFill>
            </a:endParaRPr>
          </a:p>
        </p:txBody>
      </p:sp>
    </p:spTree>
    <p:extLst>
      <p:ext uri="{BB962C8B-B14F-4D97-AF65-F5344CB8AC3E}">
        <p14:creationId xmlns:p14="http://schemas.microsoft.com/office/powerpoint/2010/main" val="242570359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683789"/>
            <a:ext cx="6486807" cy="720567"/>
          </a:xfrm>
        </p:spPr>
        <p:txBody>
          <a:bodyPr/>
          <a:lstStyle/>
          <a:p>
            <a:r>
              <a:rPr lang="en-US" dirty="0">
                <a:solidFill>
                  <a:schemeClr val="tx1"/>
                </a:solidFill>
              </a:rPr>
              <a:t>Post-award: Debriefings </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43</a:t>
            </a:fld>
            <a:endParaRPr lang="en-US" dirty="0">
              <a:solidFill>
                <a:schemeClr val="tx1"/>
              </a:solidFill>
            </a:endParaRPr>
          </a:p>
        </p:txBody>
      </p:sp>
      <p:sp>
        <p:nvSpPr>
          <p:cNvPr id="16" name="Rectangle 15"/>
          <p:cNvSpPr/>
          <p:nvPr/>
        </p:nvSpPr>
        <p:spPr>
          <a:xfrm>
            <a:off x="520518" y="2053587"/>
            <a:ext cx="8102965" cy="4169787"/>
          </a:xfrm>
          <a:prstGeom prst="rect">
            <a:avLst/>
          </a:prstGeom>
          <a:scene3d>
            <a:camera prst="orthographicFront"/>
            <a:lightRig rig="threePt" dir="t"/>
          </a:scene3d>
          <a:sp3d>
            <a:bevelT/>
          </a:sp3d>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17" name="Group 16"/>
          <p:cNvGrpSpPr/>
          <p:nvPr/>
        </p:nvGrpSpPr>
        <p:grpSpPr>
          <a:xfrm>
            <a:off x="696034" y="2511381"/>
            <a:ext cx="3957300" cy="3722054"/>
            <a:chOff x="549107" y="1163661"/>
            <a:chExt cx="3957300" cy="3722054"/>
          </a:xfrm>
        </p:grpSpPr>
        <p:sp>
          <p:nvSpPr>
            <p:cNvPr id="24" name="Rectangle 23"/>
            <p:cNvSpPr/>
            <p:nvPr/>
          </p:nvSpPr>
          <p:spPr>
            <a:xfrm>
              <a:off x="1258360" y="1163661"/>
              <a:ext cx="3248047" cy="309237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5" name="Rectangle 24"/>
            <p:cNvSpPr/>
            <p:nvPr/>
          </p:nvSpPr>
          <p:spPr>
            <a:xfrm>
              <a:off x="549107" y="1327437"/>
              <a:ext cx="3875413" cy="355827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6195" tIns="36195" rIns="36195" bIns="36195" numCol="1" spcCol="1270" anchor="t" anchorCtr="0">
              <a:noAutofit/>
            </a:bodyPr>
            <a:lstStyle/>
            <a:p>
              <a:pPr lvl="0" algn="l" defTabSz="844550">
                <a:lnSpc>
                  <a:spcPct val="90000"/>
                </a:lnSpc>
                <a:spcBef>
                  <a:spcPct val="0"/>
                </a:spcBef>
                <a:spcAft>
                  <a:spcPct val="35000"/>
                </a:spcAft>
              </a:pPr>
              <a:r>
                <a:rPr lang="en-US" b="1" kern="1200" dirty="0" smtClean="0"/>
                <a:t>Must Include:</a:t>
              </a:r>
              <a:endParaRPr lang="en-US" b="1" kern="1200" dirty="0"/>
            </a:p>
            <a:p>
              <a:pPr marL="114300" lvl="1" indent="-114300" algn="l" defTabSz="666750">
                <a:spcBef>
                  <a:spcPct val="0"/>
                </a:spcBef>
                <a:spcAft>
                  <a:spcPts val="600"/>
                </a:spcAft>
                <a:buChar char="••"/>
              </a:pPr>
              <a:r>
                <a:rPr lang="en-US" sz="1600" kern="1200" dirty="0" smtClean="0"/>
                <a:t>The agency’s evaluation of the deficiencies and significant weaknesses in the </a:t>
              </a:r>
              <a:r>
                <a:rPr lang="en-US" sz="1600" kern="1200" dirty="0" err="1" smtClean="0"/>
                <a:t>offeror’s</a:t>
              </a:r>
              <a:r>
                <a:rPr lang="en-US" sz="1600" kern="1200" dirty="0" smtClean="0"/>
                <a:t> proposal; </a:t>
              </a:r>
              <a:endParaRPr lang="en-US" sz="1600" kern="1200" dirty="0"/>
            </a:p>
            <a:p>
              <a:pPr marL="114300" lvl="1" indent="-114300" algn="l" defTabSz="666750">
                <a:spcBef>
                  <a:spcPct val="0"/>
                </a:spcBef>
                <a:spcAft>
                  <a:spcPts val="600"/>
                </a:spcAft>
                <a:buChar char="••"/>
              </a:pPr>
              <a:r>
                <a:rPr lang="en-US" sz="1600" kern="1200" dirty="0" smtClean="0"/>
                <a:t>The overall ratings of the debriefed </a:t>
              </a:r>
              <a:r>
                <a:rPr lang="en-US" sz="1600" kern="1200" dirty="0" err="1" smtClean="0"/>
                <a:t>offeror</a:t>
              </a:r>
              <a:r>
                <a:rPr lang="en-US" sz="1600" kern="1200" dirty="0" smtClean="0"/>
                <a:t> and the successful </a:t>
              </a:r>
              <a:r>
                <a:rPr lang="en-US" sz="1600" kern="1200" dirty="0" err="1" smtClean="0"/>
                <a:t>offeror</a:t>
              </a:r>
              <a:r>
                <a:rPr lang="en-US" sz="1600" kern="1200" dirty="0" smtClean="0"/>
                <a:t>; </a:t>
              </a:r>
              <a:endParaRPr lang="en-US" sz="1600" kern="1200" dirty="0"/>
            </a:p>
            <a:p>
              <a:pPr marL="114300" lvl="1" indent="-114300" algn="l" defTabSz="666750">
                <a:spcBef>
                  <a:spcPct val="0"/>
                </a:spcBef>
                <a:spcAft>
                  <a:spcPts val="600"/>
                </a:spcAft>
                <a:buChar char="••"/>
              </a:pPr>
              <a:r>
                <a:rPr lang="en-US" sz="1600" kern="1200" dirty="0" smtClean="0"/>
                <a:t>A summary of the rationale for the award decision; </a:t>
              </a:r>
              <a:endParaRPr lang="en-US" sz="1600" kern="1200" dirty="0"/>
            </a:p>
            <a:p>
              <a:pPr marL="114300" lvl="1" indent="-114300" algn="l" defTabSz="666750">
                <a:spcBef>
                  <a:spcPct val="0"/>
                </a:spcBef>
                <a:spcAft>
                  <a:spcPts val="600"/>
                </a:spcAft>
                <a:buChar char="••"/>
              </a:pPr>
              <a:r>
                <a:rPr lang="en-US" sz="1600" kern="1200" dirty="0" smtClean="0"/>
                <a:t>The make and model number of any commercial item(s) the successful </a:t>
              </a:r>
              <a:r>
                <a:rPr lang="en-US" sz="1600" kern="1200" dirty="0" err="1" smtClean="0"/>
                <a:t>offeror</a:t>
              </a:r>
              <a:r>
                <a:rPr lang="en-US" sz="1600" kern="1200" dirty="0" smtClean="0"/>
                <a:t> will deliver; and </a:t>
              </a:r>
              <a:endParaRPr lang="en-US" sz="1600" kern="1200" dirty="0"/>
            </a:p>
            <a:p>
              <a:pPr marL="114300" lvl="1" indent="-114300" algn="l" defTabSz="666750">
                <a:spcBef>
                  <a:spcPct val="0"/>
                </a:spcBef>
                <a:spcAft>
                  <a:spcPts val="600"/>
                </a:spcAft>
                <a:buChar char="••"/>
              </a:pPr>
              <a:r>
                <a:rPr lang="en-US" sz="1600" kern="1200" dirty="0" smtClean="0"/>
                <a:t>Reasonable responses to relevant questions. </a:t>
              </a:r>
              <a:endParaRPr lang="en-US" sz="1600" kern="1200" dirty="0"/>
            </a:p>
          </p:txBody>
        </p:sp>
      </p:grpSp>
      <p:grpSp>
        <p:nvGrpSpPr>
          <p:cNvPr id="18" name="Group 17"/>
          <p:cNvGrpSpPr/>
          <p:nvPr/>
        </p:nvGrpSpPr>
        <p:grpSpPr>
          <a:xfrm>
            <a:off x="4725693" y="2511381"/>
            <a:ext cx="3804159" cy="3694758"/>
            <a:chOff x="4578766" y="1163661"/>
            <a:chExt cx="3804159" cy="3694758"/>
          </a:xfrm>
        </p:grpSpPr>
        <p:sp>
          <p:nvSpPr>
            <p:cNvPr id="22" name="Rectangle 21"/>
            <p:cNvSpPr/>
            <p:nvPr/>
          </p:nvSpPr>
          <p:spPr>
            <a:xfrm>
              <a:off x="4578766" y="1163661"/>
              <a:ext cx="3248047" cy="309237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3" name="Rectangle 22"/>
            <p:cNvSpPr/>
            <p:nvPr/>
          </p:nvSpPr>
          <p:spPr>
            <a:xfrm>
              <a:off x="4660654" y="1300141"/>
              <a:ext cx="3722271" cy="355827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6195" tIns="36195" rIns="36195" bIns="36195" numCol="1" spcCol="1270" anchor="t" anchorCtr="0">
              <a:noAutofit/>
            </a:bodyPr>
            <a:lstStyle/>
            <a:p>
              <a:pPr lvl="0" algn="l" defTabSz="844550">
                <a:lnSpc>
                  <a:spcPct val="90000"/>
                </a:lnSpc>
                <a:spcBef>
                  <a:spcPct val="0"/>
                </a:spcBef>
                <a:spcAft>
                  <a:spcPct val="35000"/>
                </a:spcAft>
              </a:pPr>
              <a:r>
                <a:rPr lang="en-US" b="1" kern="1200" dirty="0" smtClean="0"/>
                <a:t>Must </a:t>
              </a:r>
              <a:r>
                <a:rPr lang="en-US" b="1" u="sng" kern="1200" dirty="0" smtClean="0"/>
                <a:t>NOT</a:t>
              </a:r>
              <a:r>
                <a:rPr lang="en-US" b="1" kern="1200" dirty="0" smtClean="0"/>
                <a:t> Include:</a:t>
              </a:r>
              <a:endParaRPr lang="en-US" b="1" kern="1200" dirty="0"/>
            </a:p>
            <a:p>
              <a:pPr marL="114300" lvl="1" indent="-114300" algn="l" defTabSz="666750">
                <a:spcBef>
                  <a:spcPct val="0"/>
                </a:spcBef>
                <a:spcAft>
                  <a:spcPts val="600"/>
                </a:spcAft>
                <a:buChar char="••"/>
              </a:pPr>
              <a:r>
                <a:rPr lang="en-US" sz="1600" kern="1200" dirty="0" smtClean="0"/>
                <a:t>A point-by-point comparison of the debriefed </a:t>
              </a:r>
              <a:r>
                <a:rPr lang="en-US" sz="1600" kern="1200" dirty="0" err="1" smtClean="0"/>
                <a:t>offeror’s</a:t>
              </a:r>
              <a:r>
                <a:rPr lang="en-US" sz="1600" kern="1200" dirty="0" smtClean="0"/>
                <a:t> proposal with other </a:t>
              </a:r>
              <a:r>
                <a:rPr lang="en-US" sz="1600" kern="1200" dirty="0" err="1" smtClean="0"/>
                <a:t>offerors’</a:t>
              </a:r>
              <a:r>
                <a:rPr lang="en-US" sz="1600" kern="1200" dirty="0" smtClean="0"/>
                <a:t> proposal; or </a:t>
              </a:r>
              <a:endParaRPr lang="en-US" sz="1600" kern="1200" dirty="0"/>
            </a:p>
            <a:p>
              <a:pPr marL="114300" lvl="1" indent="-114300" algn="l" defTabSz="666750">
                <a:spcBef>
                  <a:spcPct val="0"/>
                </a:spcBef>
                <a:spcAft>
                  <a:spcPts val="600"/>
                </a:spcAft>
                <a:buChar char="••"/>
              </a:pPr>
              <a:r>
                <a:rPr lang="en-US" sz="1600" kern="1200" dirty="0" smtClean="0"/>
                <a:t>Any information prohibited from disclosure under FAR §24.202 or exempt from release under the Freedom of Information Act, including the names of individuals providing reference information about an </a:t>
              </a:r>
              <a:r>
                <a:rPr lang="en-US" sz="1600" kern="1200" dirty="0" err="1" smtClean="0"/>
                <a:t>offeror’s</a:t>
              </a:r>
              <a:r>
                <a:rPr lang="en-US" sz="1600" kern="1200" dirty="0" smtClean="0"/>
                <a:t> past performance. </a:t>
              </a:r>
              <a:endParaRPr lang="en-US" sz="1600" kern="1200" dirty="0"/>
            </a:p>
          </p:txBody>
        </p:sp>
      </p:grpSp>
      <p:sp>
        <p:nvSpPr>
          <p:cNvPr id="19" name="Cross 18"/>
          <p:cNvSpPr/>
          <p:nvPr/>
        </p:nvSpPr>
        <p:spPr>
          <a:xfrm>
            <a:off x="375313" y="1458948"/>
            <a:ext cx="1177510" cy="1177510"/>
          </a:xfrm>
          <a:prstGeom prst="plus">
            <a:avLst>
              <a:gd name="adj" fmla="val 32810"/>
            </a:avLst>
          </a:prstGeom>
          <a:scene3d>
            <a:camera prst="orthographicFront"/>
            <a:lightRig rig="threePt" dir="t"/>
          </a:scene3d>
          <a:sp3d>
            <a:bevelT/>
          </a:sp3d>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19"/>
          <p:cNvSpPr/>
          <p:nvPr/>
        </p:nvSpPr>
        <p:spPr>
          <a:xfrm>
            <a:off x="7663461" y="1863204"/>
            <a:ext cx="1108245" cy="379785"/>
          </a:xfrm>
          <a:prstGeom prst="rect">
            <a:avLst/>
          </a:prstGeom>
          <a:scene3d>
            <a:camera prst="orthographicFront"/>
            <a:lightRig rig="threePt" dir="t"/>
          </a:scene3d>
          <a:sp3d>
            <a:bevelT/>
          </a:sp3d>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Straight Connector 20"/>
          <p:cNvSpPr/>
          <p:nvPr/>
        </p:nvSpPr>
        <p:spPr>
          <a:xfrm>
            <a:off x="4693535" y="2477050"/>
            <a:ext cx="0" cy="3377833"/>
          </a:xfrm>
          <a:prstGeom prst="line">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val="11301976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697437"/>
            <a:ext cx="6486807" cy="1206501"/>
          </a:xfrm>
        </p:spPr>
        <p:txBody>
          <a:bodyPr/>
          <a:lstStyle/>
          <a:p>
            <a:r>
              <a:rPr lang="en-US" dirty="0">
                <a:solidFill>
                  <a:schemeClr val="tx1"/>
                </a:solidFill>
              </a:rPr>
              <a:t>Post-award: Debriefings </a:t>
            </a:r>
          </a:p>
        </p:txBody>
      </p:sp>
      <p:sp>
        <p:nvSpPr>
          <p:cNvPr id="3" name="Content Placeholder 2"/>
          <p:cNvSpPr>
            <a:spLocks noGrp="1"/>
          </p:cNvSpPr>
          <p:nvPr>
            <p:ph idx="1"/>
          </p:nvPr>
        </p:nvSpPr>
        <p:spPr>
          <a:xfrm>
            <a:off x="334978" y="5657814"/>
            <a:ext cx="8294666" cy="865813"/>
          </a:xfrm>
        </p:spPr>
        <p:txBody>
          <a:bodyPr/>
          <a:lstStyle/>
          <a:p>
            <a:pPr marL="457200" lvl="1" indent="0">
              <a:buNone/>
            </a:pPr>
            <a:r>
              <a:rPr lang="en-US" sz="1200" dirty="0" smtClean="0"/>
              <a:t>[4] </a:t>
            </a:r>
            <a:r>
              <a:rPr lang="en-US" sz="1200" i="1" dirty="0"/>
              <a:t>See</a:t>
            </a:r>
            <a:r>
              <a:rPr lang="en-US" sz="1200" dirty="0"/>
              <a:t> OFPP’s February 2, 2011 “Myth-Busting” memorandum (</a:t>
            </a:r>
            <a:r>
              <a:rPr lang="en-US" sz="1200" dirty="0">
                <a:hlinkClick r:id="rId3"/>
              </a:rPr>
              <a:t>http://</a:t>
            </a:r>
            <a:r>
              <a:rPr lang="en-US" sz="1200" dirty="0" smtClean="0">
                <a:hlinkClick r:id="rId3"/>
              </a:rPr>
              <a:t>www.whitehouse.gov/sites/default/files/omb/procurement/memo/Myth-Busting.pdf</a:t>
            </a:r>
            <a:r>
              <a:rPr lang="en-US" sz="1200" dirty="0" smtClean="0"/>
              <a:t>) and </a:t>
            </a:r>
            <a:r>
              <a:rPr lang="en-US" sz="1200" dirty="0"/>
              <a:t>OFPP’s May 7, 2012 “Myth-Busting 2” memorandum (</a:t>
            </a:r>
            <a:r>
              <a:rPr lang="en-US" sz="1200" dirty="0">
                <a:hlinkClick r:id="rId4"/>
              </a:rPr>
              <a:t>http://</a:t>
            </a:r>
            <a:r>
              <a:rPr lang="en-US" sz="1200" dirty="0" smtClean="0">
                <a:hlinkClick r:id="rId4"/>
              </a:rPr>
              <a:t>www.whitehouse.gov/sites/default/files/omb/procurement/memo/myth-busting-2-addressing-misconceptions-and-further-improving-communication-during-the-acquisition-process.pdf</a:t>
            </a:r>
            <a:r>
              <a:rPr lang="en-US" sz="1200" dirty="0" smtClean="0"/>
              <a:t>).</a:t>
            </a:r>
            <a:endParaRPr lang="en-US" sz="1200" dirty="0"/>
          </a:p>
          <a:p>
            <a:pPr marL="0" indent="0">
              <a:buNone/>
            </a:pPr>
            <a:endParaRPr lang="en-US" sz="900" b="1"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44</a:t>
            </a:fld>
            <a:endParaRPr lang="en-US" dirty="0">
              <a:solidFill>
                <a:schemeClr val="tx1"/>
              </a:solidFill>
            </a:endParaRPr>
          </a:p>
        </p:txBody>
      </p:sp>
      <p:sp>
        <p:nvSpPr>
          <p:cNvPr id="10" name="Rectangle 9"/>
          <p:cNvSpPr/>
          <p:nvPr/>
        </p:nvSpPr>
        <p:spPr>
          <a:xfrm>
            <a:off x="546784" y="1898868"/>
            <a:ext cx="8050431" cy="3601177"/>
          </a:xfrm>
          <a:prstGeom prst="rect">
            <a:avLst/>
          </a:prstGeom>
          <a:solidFill>
            <a:srgbClr val="D0D8E8">
              <a:alpha val="90000"/>
            </a:srgbClr>
          </a:solidFill>
          <a:ln>
            <a:solidFill>
              <a:schemeClr val="tx2"/>
            </a:solidFill>
          </a:ln>
          <a:scene3d>
            <a:camera prst="orthographicFront"/>
            <a:lightRig rig="threePt" dir="t"/>
          </a:scene3d>
          <a:sp3d>
            <a:bevelT prst="angle"/>
          </a:sp3d>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Rectangle 10"/>
          <p:cNvSpPr/>
          <p:nvPr/>
        </p:nvSpPr>
        <p:spPr>
          <a:xfrm>
            <a:off x="451248" y="1721444"/>
            <a:ext cx="8145967" cy="3614829"/>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24803" tIns="708152" rIns="624803" bIns="128016" numCol="1" spcCol="1270" anchor="t" anchorCtr="0">
            <a:noAutofit/>
          </a:bodyPr>
          <a:lstStyle/>
          <a:p>
            <a:pPr marL="171450" lvl="1" indent="-171450" algn="l" defTabSz="800100">
              <a:lnSpc>
                <a:spcPct val="90000"/>
              </a:lnSpc>
              <a:spcBef>
                <a:spcPct val="0"/>
              </a:spcBef>
              <a:spcAft>
                <a:spcPct val="15000"/>
              </a:spcAft>
              <a:buChar char="••"/>
            </a:pPr>
            <a:r>
              <a:rPr lang="en-US" sz="2000" kern="1200" dirty="0" smtClean="0"/>
              <a:t>The goal is to explain why debriefed party was unsuccessful or successful, subject to limits on disclosure.</a:t>
            </a:r>
            <a:endParaRPr lang="en-US" sz="2000" kern="1200" dirty="0"/>
          </a:p>
          <a:p>
            <a:pPr marL="171450" lvl="1" indent="-171450" algn="l" defTabSz="800100">
              <a:lnSpc>
                <a:spcPct val="90000"/>
              </a:lnSpc>
              <a:spcBef>
                <a:spcPct val="0"/>
              </a:spcBef>
              <a:spcAft>
                <a:spcPct val="15000"/>
              </a:spcAft>
              <a:buChar char="••"/>
            </a:pPr>
            <a:r>
              <a:rPr lang="en-US" sz="2000" kern="1200" dirty="0" smtClean="0"/>
              <a:t>Practice debriefings (“dry runs”); debriefings can be done in person or in writing (CO’s discretion).</a:t>
            </a:r>
            <a:endParaRPr lang="en-US" sz="2000" kern="1200" dirty="0"/>
          </a:p>
          <a:p>
            <a:pPr marL="171450" lvl="1" indent="-171450" algn="l" defTabSz="800100">
              <a:lnSpc>
                <a:spcPct val="90000"/>
              </a:lnSpc>
              <a:spcBef>
                <a:spcPct val="0"/>
              </a:spcBef>
              <a:spcAft>
                <a:spcPct val="15000"/>
              </a:spcAft>
              <a:buChar char="••"/>
            </a:pPr>
            <a:r>
              <a:rPr lang="en-US" sz="2000" kern="1200" dirty="0" smtClean="0"/>
              <a:t>Sometimes protesters file protests to gain information; Agencies are encouraged to provide as much information as possible to the debriefed </a:t>
            </a:r>
            <a:r>
              <a:rPr lang="en-US" sz="2000" kern="1200" dirty="0" err="1" smtClean="0"/>
              <a:t>offeror</a:t>
            </a:r>
            <a:r>
              <a:rPr lang="en-US" sz="2000" kern="1200" dirty="0" smtClean="0"/>
              <a:t> about that </a:t>
            </a:r>
            <a:r>
              <a:rPr lang="en-US" sz="2000" kern="1200" dirty="0" err="1" smtClean="0"/>
              <a:t>offeror’s</a:t>
            </a:r>
            <a:r>
              <a:rPr lang="en-US" sz="2000" kern="1200" dirty="0" smtClean="0"/>
              <a:t> proposal.  This is an opportunity to learn how to improve offers in future.</a:t>
            </a:r>
            <a:r>
              <a:rPr lang="en-US" sz="1200" kern="1200" dirty="0" smtClean="0"/>
              <a:t>[4] </a:t>
            </a:r>
            <a:endParaRPr lang="en-US" sz="1200" kern="1200" dirty="0"/>
          </a:p>
          <a:p>
            <a:pPr marL="171450" lvl="1" indent="-171450" algn="l" defTabSz="800100">
              <a:lnSpc>
                <a:spcPct val="90000"/>
              </a:lnSpc>
              <a:spcBef>
                <a:spcPct val="0"/>
              </a:spcBef>
              <a:spcAft>
                <a:spcPct val="15000"/>
              </a:spcAft>
              <a:buChar char="••"/>
            </a:pPr>
            <a:r>
              <a:rPr lang="en-US" sz="2000" kern="1200" dirty="0" smtClean="0"/>
              <a:t>Ensure there is a definite “closing” of debriefings.  </a:t>
            </a:r>
            <a:r>
              <a:rPr lang="en-US" sz="2000" i="1" kern="1200" dirty="0" smtClean="0"/>
              <a:t>See Harris IT </a:t>
            </a:r>
            <a:r>
              <a:rPr lang="en-US" sz="2000" i="1" kern="1200" dirty="0" err="1" smtClean="0"/>
              <a:t>Servs</a:t>
            </a:r>
            <a:r>
              <a:rPr lang="en-US" sz="2000" i="1" kern="1200" dirty="0" smtClean="0"/>
              <a:t>. Corp., </a:t>
            </a:r>
            <a:r>
              <a:rPr lang="en-US" sz="2000" kern="1200" dirty="0" smtClean="0"/>
              <a:t>B-406067, 2012 CPD ¶ 57 (Jan. 27, 2012).  </a:t>
            </a:r>
            <a:endParaRPr lang="en-US" sz="2000" kern="1200" dirty="0"/>
          </a:p>
        </p:txBody>
      </p:sp>
      <p:grpSp>
        <p:nvGrpSpPr>
          <p:cNvPr id="7" name="Group 6"/>
          <p:cNvGrpSpPr/>
          <p:nvPr/>
        </p:nvGrpSpPr>
        <p:grpSpPr>
          <a:xfrm>
            <a:off x="949305" y="1535679"/>
            <a:ext cx="6453941" cy="757142"/>
            <a:chOff x="402521" y="13911"/>
            <a:chExt cx="6453941" cy="996756"/>
          </a:xfrm>
          <a:scene3d>
            <a:camera prst="orthographicFront"/>
            <a:lightRig rig="threePt" dir="t"/>
          </a:scene3d>
        </p:grpSpPr>
        <p:sp>
          <p:nvSpPr>
            <p:cNvPr id="8" name="Rounded Rectangle 7"/>
            <p:cNvSpPr/>
            <p:nvPr/>
          </p:nvSpPr>
          <p:spPr>
            <a:xfrm>
              <a:off x="402521" y="13911"/>
              <a:ext cx="6453941" cy="996756"/>
            </a:xfrm>
            <a:prstGeom prst="roundRect">
              <a:avLst/>
            </a:prstGeom>
            <a:solidFill>
              <a:schemeClr val="tx2"/>
            </a:solidFill>
            <a:sp3d>
              <a:bevelT prst="angle"/>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9" name="Rounded Rectangle 6"/>
            <p:cNvSpPr/>
            <p:nvPr/>
          </p:nvSpPr>
          <p:spPr>
            <a:xfrm>
              <a:off x="451179" y="62569"/>
              <a:ext cx="6356625" cy="899440"/>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13001" tIns="0" rIns="213001" bIns="0" numCol="1" spcCol="1270" anchor="ctr" anchorCtr="0">
              <a:noAutofit/>
            </a:bodyPr>
            <a:lstStyle/>
            <a:p>
              <a:pPr lvl="0" algn="l" defTabSz="1066800">
                <a:lnSpc>
                  <a:spcPct val="90000"/>
                </a:lnSpc>
                <a:spcBef>
                  <a:spcPct val="0"/>
                </a:spcBef>
                <a:spcAft>
                  <a:spcPct val="35000"/>
                </a:spcAft>
              </a:pPr>
              <a:r>
                <a:rPr lang="en-US" sz="2400" b="1" kern="1200" dirty="0" smtClean="0">
                  <a:latin typeface="Franklin Gothic Book" pitchFamily="34" charset="0"/>
                </a:rPr>
                <a:t>General Considerations:</a:t>
              </a:r>
              <a:endParaRPr lang="en-US" sz="2400" b="1" kern="1200" dirty="0"/>
            </a:p>
          </p:txBody>
        </p:sp>
      </p:grpSp>
    </p:spTree>
    <p:extLst>
      <p:ext uri="{BB962C8B-B14F-4D97-AF65-F5344CB8AC3E}">
        <p14:creationId xmlns:p14="http://schemas.microsoft.com/office/powerpoint/2010/main" val="147251543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45</a:t>
            </a:fld>
            <a:endParaRPr lang="en-US" dirty="0">
              <a:solidFill>
                <a:schemeClr val="tx1"/>
              </a:solidFill>
            </a:endParaRPr>
          </a:p>
        </p:txBody>
      </p:sp>
      <p:sp>
        <p:nvSpPr>
          <p:cNvPr id="5" name="Content Placeholder 2"/>
          <p:cNvSpPr txBox="1">
            <a:spLocks/>
          </p:cNvSpPr>
          <p:nvPr/>
        </p:nvSpPr>
        <p:spPr>
          <a:xfrm>
            <a:off x="334978" y="1288967"/>
            <a:ext cx="8294666" cy="4744886"/>
          </a:xfrm>
          <a:prstGeom prst="rect">
            <a:avLst/>
          </a:prstGeom>
        </p:spPr>
        <p:txBody>
          <a:bodyPr/>
          <a:lstStyle>
            <a:lvl1pPr marL="227013" indent="-227013" algn="l" defTabSz="457200" rtl="0" eaLnBrk="1" latinLnBrk="0" hangingPunct="1">
              <a:spcBef>
                <a:spcPct val="20000"/>
              </a:spcBef>
              <a:buClr>
                <a:srgbClr val="F6BC1C"/>
              </a:buClr>
              <a:buSzPct val="75000"/>
              <a:buFont typeface="Courier New"/>
              <a:buChar char="o"/>
              <a:defRPr sz="2400" kern="1200">
                <a:solidFill>
                  <a:schemeClr val="tx1"/>
                </a:solidFill>
                <a:latin typeface="Franklin Gothic Book"/>
                <a:ea typeface="+mn-ea"/>
                <a:cs typeface="Franklin Gothic Book"/>
              </a:defRPr>
            </a:lvl1pPr>
            <a:lvl2pPr marL="454025" indent="-231775" algn="l" defTabSz="457200" rtl="0" eaLnBrk="1" latinLnBrk="0" hangingPunct="1">
              <a:spcBef>
                <a:spcPct val="20000"/>
              </a:spcBef>
              <a:buClr>
                <a:srgbClr val="FBCC19"/>
              </a:buClr>
              <a:buFont typeface="Arial"/>
              <a:buChar char="•"/>
              <a:defRPr sz="1800" kern="1200">
                <a:solidFill>
                  <a:schemeClr val="tx1"/>
                </a:solidFill>
                <a:latin typeface="Franklin Gothic Book"/>
                <a:ea typeface="+mn-ea"/>
                <a:cs typeface="Franklin Gothic Book"/>
              </a:defRPr>
            </a:lvl2pPr>
            <a:lvl3pPr marL="688975" indent="-228600" algn="l" defTabSz="457200" rtl="0" eaLnBrk="1" latinLnBrk="0" hangingPunct="1">
              <a:spcBef>
                <a:spcPct val="20000"/>
              </a:spcBef>
              <a:buClr>
                <a:srgbClr val="F6BC1C"/>
              </a:buClr>
              <a:buFont typeface="Arial"/>
              <a:buChar char="•"/>
              <a:defRPr sz="1800" kern="1200">
                <a:solidFill>
                  <a:schemeClr val="tx1"/>
                </a:solidFill>
                <a:latin typeface="Franklin Gothic Book"/>
                <a:ea typeface="+mn-ea"/>
                <a:cs typeface="Franklin Gothic Book"/>
              </a:defRPr>
            </a:lvl3pPr>
            <a:lvl4pPr marL="915988" indent="-225425" algn="l" defTabSz="457200" rtl="0" eaLnBrk="1" latinLnBrk="0" hangingPunct="1">
              <a:spcBef>
                <a:spcPct val="20000"/>
              </a:spcBef>
              <a:buClr>
                <a:srgbClr val="F6BC1C"/>
              </a:buClr>
              <a:buFont typeface="Arial"/>
              <a:buChar char="•"/>
              <a:tabLst/>
              <a:defRPr sz="1800" kern="1200">
                <a:solidFill>
                  <a:schemeClr val="tx1"/>
                </a:solidFill>
                <a:latin typeface="Franklin Gothic Book"/>
                <a:ea typeface="+mn-ea"/>
                <a:cs typeface="Franklin Gothic Book"/>
              </a:defRPr>
            </a:lvl4pPr>
            <a:lvl5pPr marL="1141413" indent="-228600" algn="l" defTabSz="455613" rtl="0" eaLnBrk="1" latinLnBrk="0" hangingPunct="1">
              <a:spcBef>
                <a:spcPct val="20000"/>
              </a:spcBef>
              <a:buClr>
                <a:srgbClr val="F6BC1C"/>
              </a:buClr>
              <a:buFont typeface="Arial"/>
              <a:buChar char="•"/>
              <a:defRPr sz="1800" kern="1200">
                <a:solidFill>
                  <a:schemeClr val="tx1"/>
                </a:solidFill>
                <a:latin typeface="Franklin Gothic Book"/>
                <a:ea typeface="+mn-ea"/>
                <a:cs typeface="Franklin Gothic Boo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b="1" i="1" dirty="0"/>
              <a:t>Harris IT </a:t>
            </a:r>
            <a:r>
              <a:rPr lang="en-US" sz="2000" b="1" i="1" dirty="0" err="1"/>
              <a:t>Servs</a:t>
            </a:r>
            <a:r>
              <a:rPr lang="en-US" sz="2000" b="1" i="1" dirty="0"/>
              <a:t>. Corp., </a:t>
            </a:r>
            <a:r>
              <a:rPr lang="en-US" sz="2000" b="1" dirty="0"/>
              <a:t>B-406067, 2012 CPD ¶ 57 (Jan. 27, 2012</a:t>
            </a:r>
            <a:r>
              <a:rPr lang="en-US" sz="2000" b="1" dirty="0" smtClean="0"/>
              <a:t>).</a:t>
            </a:r>
          </a:p>
          <a:p>
            <a:pPr marL="342900" lvl="1" indent="-342900">
              <a:spcBef>
                <a:spcPts val="600"/>
              </a:spcBef>
              <a:spcAft>
                <a:spcPts val="600"/>
              </a:spcAft>
              <a:buClrTx/>
              <a:buSzPct val="100000"/>
              <a:buFont typeface="Arial" pitchFamily="34" charset="0"/>
              <a:buChar char="•"/>
            </a:pPr>
            <a:r>
              <a:rPr lang="en-US" dirty="0">
                <a:latin typeface="Franklin Gothic Book" pitchFamily="34" charset="0"/>
                <a:cs typeface="+mn-cs"/>
              </a:rPr>
              <a:t>Agency argued that protest was untimely because filed more than 10 days after protester received written debriefing. </a:t>
            </a:r>
          </a:p>
          <a:p>
            <a:pPr marL="342900" lvl="1" indent="-342900">
              <a:spcBef>
                <a:spcPts val="600"/>
              </a:spcBef>
              <a:spcAft>
                <a:spcPts val="600"/>
              </a:spcAft>
              <a:buClrTx/>
              <a:buSzPct val="100000"/>
              <a:buFont typeface="Arial" pitchFamily="34" charset="0"/>
              <a:buChar char="•"/>
            </a:pPr>
            <a:r>
              <a:rPr lang="en-US" dirty="0">
                <a:latin typeface="Franklin Gothic Book" pitchFamily="34" charset="0"/>
                <a:cs typeface="+mn-cs"/>
              </a:rPr>
              <a:t>Agency offered written debriefing; </a:t>
            </a:r>
            <a:r>
              <a:rPr lang="en-US" dirty="0" err="1">
                <a:latin typeface="Franklin Gothic Book" pitchFamily="34" charset="0"/>
                <a:cs typeface="+mn-cs"/>
              </a:rPr>
              <a:t>offeror</a:t>
            </a:r>
            <a:r>
              <a:rPr lang="en-US" dirty="0">
                <a:latin typeface="Franklin Gothic Book" pitchFamily="34" charset="0"/>
                <a:cs typeface="+mn-cs"/>
              </a:rPr>
              <a:t> requested verbal; telephone call conducted after written debriefing. </a:t>
            </a:r>
          </a:p>
          <a:p>
            <a:pPr marL="342900" lvl="1" indent="-342900">
              <a:spcBef>
                <a:spcPts val="600"/>
              </a:spcBef>
              <a:spcAft>
                <a:spcPts val="600"/>
              </a:spcAft>
              <a:buClrTx/>
              <a:buSzPct val="100000"/>
              <a:buFont typeface="Arial" pitchFamily="34" charset="0"/>
              <a:buChar char="•"/>
            </a:pPr>
            <a:r>
              <a:rPr lang="en-US" dirty="0">
                <a:latin typeface="Franklin Gothic Book" pitchFamily="34" charset="0"/>
                <a:cs typeface="+mn-cs"/>
              </a:rPr>
              <a:t>GAO: </a:t>
            </a:r>
            <a:r>
              <a:rPr lang="en-US" i="1" dirty="0">
                <a:latin typeface="Franklin Gothic Book" pitchFamily="34" charset="0"/>
                <a:cs typeface="+mn-cs"/>
              </a:rPr>
              <a:t>“In our view…the above communications reflected, at a minimum, considerable ambiguity as to whether the agency’s debriefing process was continuing.  Given this ambiguity, and considering that we resolve doubts regarding timeliness in favor of protesters, we find the protester’s challenges to the agency’s evaluation are timely when filed within 10 days of the agency’s conclusion of what [the unsuccessful </a:t>
            </a:r>
            <a:r>
              <a:rPr lang="en-US" i="1" dirty="0" err="1">
                <a:latin typeface="Franklin Gothic Book" pitchFamily="34" charset="0"/>
                <a:cs typeface="+mn-cs"/>
              </a:rPr>
              <a:t>offeror</a:t>
            </a:r>
            <a:r>
              <a:rPr lang="en-US" i="1" dirty="0">
                <a:latin typeface="Franklin Gothic Book" pitchFamily="34" charset="0"/>
                <a:cs typeface="+mn-cs"/>
              </a:rPr>
              <a:t>] refers to as its ‘oral debriefing.’” </a:t>
            </a:r>
          </a:p>
        </p:txBody>
      </p:sp>
      <p:grpSp>
        <p:nvGrpSpPr>
          <p:cNvPr id="6" name="Group 5"/>
          <p:cNvGrpSpPr/>
          <p:nvPr/>
        </p:nvGrpSpPr>
        <p:grpSpPr>
          <a:xfrm>
            <a:off x="453237" y="5036028"/>
            <a:ext cx="8237527" cy="1538608"/>
            <a:chOff x="995461" y="3856996"/>
            <a:chExt cx="7153079" cy="1972251"/>
          </a:xfrm>
        </p:grpSpPr>
        <p:sp>
          <p:nvSpPr>
            <p:cNvPr id="7" name="Rectangle 6"/>
            <p:cNvSpPr/>
            <p:nvPr/>
          </p:nvSpPr>
          <p:spPr>
            <a:xfrm>
              <a:off x="995461" y="3856996"/>
              <a:ext cx="7153079" cy="1972251"/>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8" name="TextBox 7"/>
            <p:cNvSpPr txBox="1"/>
            <p:nvPr/>
          </p:nvSpPr>
          <p:spPr>
            <a:xfrm>
              <a:off x="1076517" y="3897409"/>
              <a:ext cx="7007627" cy="1854248"/>
            </a:xfrm>
            <a:prstGeom prst="rect">
              <a:avLst/>
            </a:prstGeom>
            <a:noFill/>
          </p:spPr>
          <p:txBody>
            <a:bodyPr wrap="square" rtlCol="0">
              <a:spAutoFit/>
            </a:bodyPr>
            <a:lstStyle/>
            <a:p>
              <a:pPr marL="573088" indent="-573088"/>
              <a:r>
                <a:rPr lang="en-US" sz="2200" b="1" i="1" u="sng" dirty="0" smtClean="0"/>
                <a:t>Tip:</a:t>
              </a:r>
              <a:r>
                <a:rPr lang="en-US" sz="2200" b="1" i="1" dirty="0"/>
                <a:t>	Treat all </a:t>
              </a:r>
              <a:r>
                <a:rPr lang="en-US" sz="2200" b="1" i="1" dirty="0" err="1"/>
                <a:t>offerors</a:t>
              </a:r>
              <a:r>
                <a:rPr lang="en-US" sz="2200" b="1" i="1" dirty="0"/>
                <a:t> fairly.  When debriefings are closed, they are closed.  Sometimes unsuccessful </a:t>
              </a:r>
              <a:r>
                <a:rPr lang="en-US" sz="2200" b="1" i="1" dirty="0" err="1"/>
                <a:t>offerors</a:t>
              </a:r>
              <a:r>
                <a:rPr lang="en-US" sz="2200" b="1" i="1" dirty="0"/>
                <a:t> request more information after the conclusion of debriefings.  Do not reopen them, unless you want to reopen them for all </a:t>
              </a:r>
              <a:r>
                <a:rPr lang="en-US" sz="2200" b="1" i="1" dirty="0" err="1"/>
                <a:t>offerors</a:t>
              </a:r>
              <a:r>
                <a:rPr lang="en-US" sz="2200" b="1" i="1" dirty="0"/>
                <a:t>. </a:t>
              </a:r>
            </a:p>
          </p:txBody>
        </p:sp>
      </p:grpSp>
      <p:sp>
        <p:nvSpPr>
          <p:cNvPr id="10" name="Title 1"/>
          <p:cNvSpPr>
            <a:spLocks noGrp="1"/>
          </p:cNvSpPr>
          <p:nvPr>
            <p:ph type="title"/>
          </p:nvPr>
        </p:nvSpPr>
        <p:spPr>
          <a:xfrm>
            <a:off x="457201" y="697437"/>
            <a:ext cx="6486807" cy="1206501"/>
          </a:xfrm>
        </p:spPr>
        <p:txBody>
          <a:bodyPr/>
          <a:lstStyle/>
          <a:p>
            <a:r>
              <a:rPr lang="en-US" dirty="0">
                <a:solidFill>
                  <a:schemeClr val="tx1"/>
                </a:solidFill>
              </a:rPr>
              <a:t>Post-award: Debriefings </a:t>
            </a:r>
          </a:p>
        </p:txBody>
      </p:sp>
    </p:spTree>
    <p:extLst>
      <p:ext uri="{BB962C8B-B14F-4D97-AF65-F5344CB8AC3E}">
        <p14:creationId xmlns:p14="http://schemas.microsoft.com/office/powerpoint/2010/main" val="7794125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779325"/>
            <a:ext cx="6486807" cy="1206501"/>
          </a:xfrm>
        </p:spPr>
        <p:txBody>
          <a:bodyPr/>
          <a:lstStyle/>
          <a:p>
            <a:r>
              <a:rPr lang="en-US" dirty="0">
                <a:solidFill>
                  <a:schemeClr val="tx1"/>
                </a:solidFill>
              </a:rPr>
              <a:t>Evaluation team</a:t>
            </a:r>
          </a:p>
        </p:txBody>
      </p:sp>
      <p:sp>
        <p:nvSpPr>
          <p:cNvPr id="3" name="Content Placeholder 2"/>
          <p:cNvSpPr>
            <a:spLocks noGrp="1"/>
          </p:cNvSpPr>
          <p:nvPr>
            <p:ph idx="1"/>
          </p:nvPr>
        </p:nvSpPr>
        <p:spPr>
          <a:xfrm>
            <a:off x="334978" y="1643815"/>
            <a:ext cx="8294666" cy="4744886"/>
          </a:xfrm>
        </p:spPr>
        <p:txBody>
          <a:bodyPr/>
          <a:lstStyle/>
          <a:p>
            <a:pPr marL="341313" indent="-341313">
              <a:spcBef>
                <a:spcPts val="600"/>
              </a:spcBef>
              <a:spcAft>
                <a:spcPts val="600"/>
              </a:spcAft>
              <a:buClrTx/>
              <a:buSzPct val="100000"/>
              <a:buFont typeface="Arial" pitchFamily="34" charset="0"/>
              <a:buChar char="•"/>
            </a:pPr>
            <a:r>
              <a:rPr lang="en-US" sz="2000" dirty="0"/>
              <a:t>GAO will not review the composition of an acquisition team absent a showing of conflict of interest or bias.  </a:t>
            </a:r>
            <a:r>
              <a:rPr lang="en-US" sz="2000" i="1" dirty="0"/>
              <a:t>Agric. Tech. Partners, </a:t>
            </a:r>
            <a:r>
              <a:rPr lang="en-US" sz="2000" dirty="0"/>
              <a:t>B-272978, 96-2 CPD ¶ 226 (Dec. 5, 1996).  </a:t>
            </a:r>
            <a:endParaRPr lang="en-US" sz="2000" dirty="0" smtClean="0"/>
          </a:p>
          <a:p>
            <a:pPr marL="341313" indent="-341313">
              <a:spcBef>
                <a:spcPts val="600"/>
              </a:spcBef>
              <a:spcAft>
                <a:spcPts val="600"/>
              </a:spcAft>
              <a:buClrTx/>
              <a:buSzPct val="100000"/>
              <a:buFont typeface="Arial" pitchFamily="34" charset="0"/>
              <a:buChar char="•"/>
            </a:pPr>
            <a:r>
              <a:rPr lang="en-US" sz="2000" dirty="0" smtClean="0"/>
              <a:t>Source </a:t>
            </a:r>
            <a:r>
              <a:rPr lang="en-US" sz="2000" dirty="0"/>
              <a:t>Selection Authority (SSA) – FAR 15.303 </a:t>
            </a:r>
          </a:p>
          <a:p>
            <a:pPr marL="800100" lvl="1" indent="-342900">
              <a:spcBef>
                <a:spcPts val="600"/>
              </a:spcBef>
              <a:spcAft>
                <a:spcPts val="600"/>
              </a:spcAft>
              <a:buClrTx/>
              <a:buFont typeface="Courier New" pitchFamily="49" charset="0"/>
              <a:buChar char="o"/>
            </a:pPr>
            <a:r>
              <a:rPr lang="en-US" dirty="0">
                <a:latin typeface="Franklin Gothic Book" pitchFamily="34" charset="0"/>
                <a:cs typeface="+mn-cs"/>
              </a:rPr>
              <a:t>Approve the acquisition plan and source section strategy</a:t>
            </a:r>
          </a:p>
          <a:p>
            <a:pPr marL="800100" lvl="1" indent="-342900">
              <a:spcBef>
                <a:spcPts val="0"/>
              </a:spcBef>
              <a:spcAft>
                <a:spcPts val="600"/>
              </a:spcAft>
              <a:buClrTx/>
              <a:buFont typeface="Courier New" pitchFamily="49" charset="0"/>
              <a:buChar char="o"/>
            </a:pPr>
            <a:r>
              <a:rPr lang="en-US" dirty="0">
                <a:latin typeface="Franklin Gothic Book" pitchFamily="34" charset="0"/>
                <a:cs typeface="+mn-cs"/>
              </a:rPr>
              <a:t>Ensure that proposals are evaluated based on solicitation</a:t>
            </a:r>
          </a:p>
          <a:p>
            <a:pPr marL="800100" lvl="1" indent="-342900">
              <a:spcBef>
                <a:spcPts val="0"/>
              </a:spcBef>
              <a:spcAft>
                <a:spcPts val="600"/>
              </a:spcAft>
              <a:buClrTx/>
              <a:buFont typeface="Courier New" pitchFamily="49" charset="0"/>
              <a:buChar char="o"/>
            </a:pPr>
            <a:r>
              <a:rPr lang="en-US" dirty="0">
                <a:latin typeface="Franklin Gothic Book" pitchFamily="34" charset="0"/>
                <a:cs typeface="+mn-cs"/>
              </a:rPr>
              <a:t>Consider the recommendation of the advisory boards</a:t>
            </a:r>
          </a:p>
          <a:p>
            <a:pPr marL="800100" lvl="1" indent="-342900">
              <a:spcBef>
                <a:spcPts val="0"/>
              </a:spcBef>
              <a:spcAft>
                <a:spcPts val="600"/>
              </a:spcAft>
              <a:buClrTx/>
              <a:buFont typeface="Courier New" pitchFamily="49" charset="0"/>
              <a:buChar char="o"/>
            </a:pPr>
            <a:r>
              <a:rPr lang="en-US" dirty="0">
                <a:latin typeface="Franklin Gothic Book" pitchFamily="34" charset="0"/>
                <a:cs typeface="+mn-cs"/>
              </a:rPr>
              <a:t>Use independent judgment to select an awardee documented in the Source Selection Decision (FAR 15.308</a:t>
            </a:r>
            <a:r>
              <a:rPr lang="en-US" dirty="0" smtClean="0">
                <a:latin typeface="Franklin Gothic Book" pitchFamily="34" charset="0"/>
                <a:cs typeface="+mn-cs"/>
              </a:rPr>
              <a:t>).</a:t>
            </a:r>
            <a:endParaRPr lang="en-US" sz="2000"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46</a:t>
            </a:fld>
            <a:endParaRPr lang="en-US" dirty="0">
              <a:solidFill>
                <a:schemeClr val="tx1"/>
              </a:solidFill>
            </a:endParaRPr>
          </a:p>
        </p:txBody>
      </p:sp>
      <p:grpSp>
        <p:nvGrpSpPr>
          <p:cNvPr id="5" name="Group 4"/>
          <p:cNvGrpSpPr/>
          <p:nvPr/>
        </p:nvGrpSpPr>
        <p:grpSpPr>
          <a:xfrm>
            <a:off x="453237" y="5158860"/>
            <a:ext cx="8237527" cy="1139523"/>
            <a:chOff x="995461" y="3856996"/>
            <a:chExt cx="7153079" cy="1972251"/>
          </a:xfrm>
        </p:grpSpPr>
        <p:sp>
          <p:nvSpPr>
            <p:cNvPr id="6" name="Rectangle 5"/>
            <p:cNvSpPr/>
            <p:nvPr/>
          </p:nvSpPr>
          <p:spPr>
            <a:xfrm>
              <a:off x="995461" y="3856996"/>
              <a:ext cx="7153079" cy="1972251"/>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7" name="TextBox 6"/>
            <p:cNvSpPr txBox="1"/>
            <p:nvPr/>
          </p:nvSpPr>
          <p:spPr>
            <a:xfrm>
              <a:off x="1076517" y="3897409"/>
              <a:ext cx="7007627" cy="1420275"/>
            </a:xfrm>
            <a:prstGeom prst="rect">
              <a:avLst/>
            </a:prstGeom>
            <a:noFill/>
          </p:spPr>
          <p:txBody>
            <a:bodyPr wrap="square" rtlCol="0">
              <a:spAutoFit/>
            </a:bodyPr>
            <a:lstStyle/>
            <a:p>
              <a:pPr marL="573088" indent="-573088"/>
              <a:r>
                <a:rPr lang="en-US" sz="2200" b="1" i="1" u="sng" dirty="0" smtClean="0"/>
                <a:t>Tip:</a:t>
              </a:r>
              <a:r>
                <a:rPr lang="en-US" sz="2200" b="1" i="1" dirty="0"/>
                <a:t>	</a:t>
              </a:r>
              <a:r>
                <a:rPr lang="en-US" sz="2200" b="1" i="1" dirty="0" smtClean="0"/>
                <a:t>Use </a:t>
              </a:r>
              <a:r>
                <a:rPr lang="en-US" sz="2200" b="1" i="1" dirty="0"/>
                <a:t>evaluators who are experts in the field and make sure that all evaluators, advisors, and the SSA can dedicate the required amount of time to the source selection effort. </a:t>
              </a:r>
            </a:p>
          </p:txBody>
        </p:sp>
      </p:grpSp>
    </p:spTree>
    <p:extLst>
      <p:ext uri="{BB962C8B-B14F-4D97-AF65-F5344CB8AC3E}">
        <p14:creationId xmlns:p14="http://schemas.microsoft.com/office/powerpoint/2010/main" val="8311539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214" y="730845"/>
            <a:ext cx="5562599" cy="1206501"/>
          </a:xfrm>
        </p:spPr>
        <p:txBody>
          <a:bodyPr/>
          <a:lstStyle/>
          <a:p>
            <a:r>
              <a:rPr lang="en-US" dirty="0">
                <a:solidFill>
                  <a:schemeClr val="tx1"/>
                </a:solidFill>
              </a:rPr>
              <a:t>Key </a:t>
            </a:r>
            <a:r>
              <a:rPr lang="en-US" dirty="0" smtClean="0">
                <a:solidFill>
                  <a:schemeClr val="tx1"/>
                </a:solidFill>
              </a:rPr>
              <a:t>Takeaways</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47</a:t>
            </a:fld>
            <a:endParaRPr lang="en-US" dirty="0">
              <a:solidFill>
                <a:schemeClr val="tx1"/>
              </a:solidFill>
            </a:endParaRPr>
          </a:p>
        </p:txBody>
      </p:sp>
      <p:grpSp>
        <p:nvGrpSpPr>
          <p:cNvPr id="3" name="Group 2"/>
          <p:cNvGrpSpPr/>
          <p:nvPr/>
        </p:nvGrpSpPr>
        <p:grpSpPr>
          <a:xfrm>
            <a:off x="1093933" y="1431179"/>
            <a:ext cx="6956134" cy="5048313"/>
            <a:chOff x="1145218" y="1349291"/>
            <a:chExt cx="6956134" cy="5048313"/>
          </a:xfrm>
        </p:grpSpPr>
        <p:grpSp>
          <p:nvGrpSpPr>
            <p:cNvPr id="26" name="Group 25"/>
            <p:cNvGrpSpPr/>
            <p:nvPr/>
          </p:nvGrpSpPr>
          <p:grpSpPr>
            <a:xfrm>
              <a:off x="2034973" y="1406152"/>
              <a:ext cx="6029444" cy="640080"/>
              <a:chOff x="1401374" y="280261"/>
              <a:chExt cx="4479981" cy="884879"/>
            </a:xfrm>
            <a:scene3d>
              <a:camera prst="orthographicFront"/>
              <a:lightRig rig="threePt" dir="t"/>
            </a:scene3d>
          </p:grpSpPr>
          <p:sp>
            <p:nvSpPr>
              <p:cNvPr id="42" name="Round Same Side Corner Rectangle 41"/>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43" name="Round Same Side Corner Rectangle 4"/>
              <p:cNvSpPr/>
              <p:nvPr/>
            </p:nvSpPr>
            <p:spPr>
              <a:xfrm>
                <a:off x="1401374" y="323457"/>
                <a:ext cx="4426644" cy="798488"/>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2200" kern="1200" dirty="0" smtClean="0"/>
                  <a:t>	Follow the solicitation</a:t>
                </a:r>
                <a:endParaRPr lang="en-US" sz="2200" kern="1200" dirty="0"/>
              </a:p>
            </p:txBody>
          </p:sp>
        </p:grpSp>
        <p:grpSp>
          <p:nvGrpSpPr>
            <p:cNvPr id="27" name="Group 26"/>
            <p:cNvGrpSpPr/>
            <p:nvPr/>
          </p:nvGrpSpPr>
          <p:grpSpPr>
            <a:xfrm>
              <a:off x="1145220" y="1349291"/>
              <a:ext cx="914400" cy="731520"/>
              <a:chOff x="214645" y="169651"/>
              <a:chExt cx="1196869" cy="1106098"/>
            </a:xfrm>
            <a:scene3d>
              <a:camera prst="orthographicFront"/>
              <a:lightRig rig="threePt" dir="t"/>
            </a:scene3d>
          </p:grpSpPr>
          <p:sp>
            <p:nvSpPr>
              <p:cNvPr id="40" name="Rounded Rectangle 39"/>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1"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1.</a:t>
                </a:r>
                <a:endParaRPr lang="en-US" sz="3200" b="1" kern="1200" dirty="0">
                  <a:solidFill>
                    <a:schemeClr val="tx1"/>
                  </a:solidFill>
                </a:endParaRPr>
              </a:p>
            </p:txBody>
          </p:sp>
        </p:grpSp>
        <p:grpSp>
          <p:nvGrpSpPr>
            <p:cNvPr id="28" name="Group 27"/>
            <p:cNvGrpSpPr/>
            <p:nvPr/>
          </p:nvGrpSpPr>
          <p:grpSpPr>
            <a:xfrm>
              <a:off x="2000346" y="2250707"/>
              <a:ext cx="6064071" cy="640080"/>
              <a:chOff x="1411515" y="1589560"/>
              <a:chExt cx="4469840" cy="884879"/>
            </a:xfrm>
            <a:scene3d>
              <a:camera prst="orthographicFront"/>
              <a:lightRig rig="threePt" dir="t"/>
            </a:scene3d>
          </p:grpSpPr>
          <p:sp>
            <p:nvSpPr>
              <p:cNvPr id="38" name="Round Same Side Corner Rectangle 37"/>
              <p:cNvSpPr/>
              <p:nvPr/>
            </p:nvSpPr>
            <p:spPr>
              <a:xfrm rot="5400000">
                <a:off x="3203995" y="-202920"/>
                <a:ext cx="884879" cy="4469840"/>
              </a:xfrm>
              <a:prstGeom prst="round2SameRect">
                <a:avLst/>
              </a:prstGeom>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39" name="Round Same Side Corner Rectangle 8"/>
              <p:cNvSpPr/>
              <p:nvPr/>
            </p:nvSpPr>
            <p:spPr>
              <a:xfrm>
                <a:off x="1441695" y="1632756"/>
                <a:ext cx="4426644" cy="798486"/>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2200" kern="1200" dirty="0" smtClean="0"/>
                  <a:t>	Treat all </a:t>
                </a:r>
                <a:r>
                  <a:rPr lang="en-US" sz="2200" dirty="0" err="1"/>
                  <a:t>o</a:t>
                </a:r>
                <a:r>
                  <a:rPr lang="en-US" sz="2200" kern="1200" dirty="0" err="1" smtClean="0"/>
                  <a:t>fferors</a:t>
                </a:r>
                <a:r>
                  <a:rPr lang="en-US" sz="2200" kern="1200" dirty="0" smtClean="0"/>
                  <a:t> </a:t>
                </a:r>
                <a:r>
                  <a:rPr lang="en-US" sz="2200" dirty="0"/>
                  <a:t>e</a:t>
                </a:r>
                <a:r>
                  <a:rPr lang="en-US" sz="2200" kern="1200" dirty="0" smtClean="0"/>
                  <a:t>qually</a:t>
                </a:r>
                <a:endParaRPr lang="en-US" sz="2200" kern="1200" dirty="0"/>
              </a:p>
            </p:txBody>
          </p:sp>
        </p:grpSp>
        <p:grpSp>
          <p:nvGrpSpPr>
            <p:cNvPr id="29" name="Group 28"/>
            <p:cNvGrpSpPr/>
            <p:nvPr/>
          </p:nvGrpSpPr>
          <p:grpSpPr>
            <a:xfrm>
              <a:off x="1145219" y="2199924"/>
              <a:ext cx="914400" cy="731520"/>
              <a:chOff x="214645" y="1478950"/>
              <a:chExt cx="1196869" cy="1106098"/>
            </a:xfrm>
            <a:scene3d>
              <a:camera prst="orthographicFront"/>
              <a:lightRig rig="threePt" dir="t"/>
            </a:scene3d>
          </p:grpSpPr>
          <p:sp>
            <p:nvSpPr>
              <p:cNvPr id="36" name="Rounded Rectangle 35"/>
              <p:cNvSpPr/>
              <p:nvPr/>
            </p:nvSpPr>
            <p:spPr>
              <a:xfrm>
                <a:off x="214645" y="1478950"/>
                <a:ext cx="1196869" cy="1106098"/>
              </a:xfrm>
              <a:prstGeom prst="roundRect">
                <a:avLst/>
              </a:prstGeom>
              <a:sp3d>
                <a:bevelT w="165100" prst="coolSlant"/>
              </a:sp3d>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7" name="Rounded Rectangle 10"/>
              <p:cNvSpPr/>
              <p:nvPr/>
            </p:nvSpPr>
            <p:spPr>
              <a:xfrm>
                <a:off x="268640" y="1532945"/>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2.</a:t>
                </a:r>
                <a:endParaRPr lang="en-US" sz="3200" b="1" kern="1200" dirty="0">
                  <a:solidFill>
                    <a:schemeClr val="tx1"/>
                  </a:solidFill>
                </a:endParaRPr>
              </a:p>
            </p:txBody>
          </p:sp>
        </p:grpSp>
        <p:grpSp>
          <p:nvGrpSpPr>
            <p:cNvPr id="30" name="Group 29"/>
            <p:cNvGrpSpPr/>
            <p:nvPr/>
          </p:nvGrpSpPr>
          <p:grpSpPr>
            <a:xfrm>
              <a:off x="2000346" y="3117495"/>
              <a:ext cx="6064071" cy="640080"/>
              <a:chOff x="1411515" y="2898858"/>
              <a:chExt cx="4469840" cy="884879"/>
            </a:xfrm>
            <a:scene3d>
              <a:camera prst="orthographicFront"/>
              <a:lightRig rig="threePt" dir="t"/>
            </a:scene3d>
          </p:grpSpPr>
          <p:sp>
            <p:nvSpPr>
              <p:cNvPr id="34" name="Round Same Side Corner Rectangle 33"/>
              <p:cNvSpPr/>
              <p:nvPr/>
            </p:nvSpPr>
            <p:spPr>
              <a:xfrm rot="5400000">
                <a:off x="3203995" y="1106378"/>
                <a:ext cx="884879" cy="4469840"/>
              </a:xfrm>
              <a:prstGeom prst="round2SameRect">
                <a:avLst/>
              </a:prstGeom>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35" name="Round Same Side Corner Rectangle 12"/>
              <p:cNvSpPr/>
              <p:nvPr/>
            </p:nvSpPr>
            <p:spPr>
              <a:xfrm>
                <a:off x="1451755" y="2942053"/>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2200" kern="1200" dirty="0" smtClean="0"/>
                  <a:t>	Document the record</a:t>
                </a:r>
                <a:endParaRPr lang="en-US" sz="2200" kern="1200" dirty="0"/>
              </a:p>
            </p:txBody>
          </p:sp>
        </p:grpSp>
        <p:grpSp>
          <p:nvGrpSpPr>
            <p:cNvPr id="31" name="Group 30"/>
            <p:cNvGrpSpPr/>
            <p:nvPr/>
          </p:nvGrpSpPr>
          <p:grpSpPr>
            <a:xfrm>
              <a:off x="1145218" y="3062903"/>
              <a:ext cx="914400" cy="731520"/>
              <a:chOff x="214645" y="2788249"/>
              <a:chExt cx="1196869" cy="1106098"/>
            </a:xfrm>
            <a:scene3d>
              <a:camera prst="orthographicFront"/>
              <a:lightRig rig="threePt" dir="t"/>
            </a:scene3d>
          </p:grpSpPr>
          <p:sp>
            <p:nvSpPr>
              <p:cNvPr id="32" name="Rounded Rectangle 31"/>
              <p:cNvSpPr/>
              <p:nvPr/>
            </p:nvSpPr>
            <p:spPr>
              <a:xfrm>
                <a:off x="214645" y="2788249"/>
                <a:ext cx="1196869" cy="1106098"/>
              </a:xfrm>
              <a:prstGeom prst="roundRect">
                <a:avLst/>
              </a:prstGeom>
              <a:sp3d>
                <a:bevelT w="165100" prst="coolSlant"/>
              </a:sp3d>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3" name="Rounded Rectangle 14"/>
              <p:cNvSpPr/>
              <p:nvPr/>
            </p:nvSpPr>
            <p:spPr>
              <a:xfrm>
                <a:off x="268640" y="2842244"/>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3.</a:t>
                </a:r>
                <a:endParaRPr lang="en-US" sz="3200" b="1" kern="1200" dirty="0">
                  <a:solidFill>
                    <a:schemeClr val="tx1"/>
                  </a:solidFill>
                </a:endParaRPr>
              </a:p>
            </p:txBody>
          </p:sp>
        </p:grpSp>
        <p:grpSp>
          <p:nvGrpSpPr>
            <p:cNvPr id="46" name="Group 45"/>
            <p:cNvGrpSpPr/>
            <p:nvPr/>
          </p:nvGrpSpPr>
          <p:grpSpPr>
            <a:xfrm>
              <a:off x="1906344" y="3984283"/>
              <a:ext cx="6153290" cy="640080"/>
              <a:chOff x="1411514" y="2898857"/>
              <a:chExt cx="4476288" cy="884879"/>
            </a:xfrm>
            <a:solidFill>
              <a:schemeClr val="accent1">
                <a:lumMod val="20000"/>
                <a:lumOff val="80000"/>
              </a:schemeClr>
            </a:solidFill>
            <a:scene3d>
              <a:camera prst="orthographicFront"/>
              <a:lightRig rig="threePt" dir="t"/>
            </a:scene3d>
          </p:grpSpPr>
          <p:sp>
            <p:nvSpPr>
              <p:cNvPr id="47" name="Round Same Side Corner Rectangle 46"/>
              <p:cNvSpPr/>
              <p:nvPr/>
            </p:nvSpPr>
            <p:spPr>
              <a:xfrm rot="5400000">
                <a:off x="3203994" y="1106377"/>
                <a:ext cx="884879" cy="4469840"/>
              </a:xfrm>
              <a:prstGeom prst="round2SameRect">
                <a:avLst/>
              </a:prstGeom>
              <a:grpFill/>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48" name="Round Same Side Corner Rectangle 12"/>
              <p:cNvSpPr/>
              <p:nvPr/>
            </p:nvSpPr>
            <p:spPr>
              <a:xfrm>
                <a:off x="1461158" y="2942056"/>
                <a:ext cx="4426644" cy="798487"/>
              </a:xfrm>
              <a:prstGeom prst="rect">
                <a:avLst/>
              </a:prstGeom>
              <a:grpFill/>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defTabSz="1333500">
                  <a:lnSpc>
                    <a:spcPct val="90000"/>
                  </a:lnSpc>
                  <a:spcBef>
                    <a:spcPct val="0"/>
                  </a:spcBef>
                </a:pPr>
                <a:r>
                  <a:rPr lang="en-US" sz="2200" kern="1200" dirty="0" smtClean="0"/>
                  <a:t>	 Characterize discussions and clarifications     </a:t>
                </a:r>
              </a:p>
              <a:p>
                <a:pPr marL="166688" lvl="1" indent="-166688" defTabSz="1333500">
                  <a:lnSpc>
                    <a:spcPct val="90000"/>
                  </a:lnSpc>
                  <a:spcBef>
                    <a:spcPct val="0"/>
                  </a:spcBef>
                </a:pPr>
                <a:r>
                  <a:rPr lang="en-US" sz="2200" dirty="0"/>
                  <a:t>	 </a:t>
                </a:r>
                <a:r>
                  <a:rPr lang="en-US" sz="2200" kern="1200" dirty="0" smtClean="0"/>
                  <a:t>appropriately</a:t>
                </a:r>
                <a:endParaRPr lang="en-US" sz="2200" dirty="0"/>
              </a:p>
            </p:txBody>
          </p:sp>
        </p:grpSp>
        <p:grpSp>
          <p:nvGrpSpPr>
            <p:cNvPr id="25" name="Group 24"/>
            <p:cNvGrpSpPr/>
            <p:nvPr/>
          </p:nvGrpSpPr>
          <p:grpSpPr>
            <a:xfrm>
              <a:off x="1145218" y="3931718"/>
              <a:ext cx="914400" cy="731520"/>
              <a:chOff x="208816" y="2842245"/>
              <a:chExt cx="1196869" cy="1106098"/>
            </a:xfrm>
            <a:solidFill>
              <a:srgbClr val="0070C0"/>
            </a:solidFill>
            <a:scene3d>
              <a:camera prst="orthographicFront"/>
              <a:lightRig rig="threePt" dir="t"/>
            </a:scene3d>
          </p:grpSpPr>
          <p:sp>
            <p:nvSpPr>
              <p:cNvPr id="44" name="Rounded Rectangle 43"/>
              <p:cNvSpPr/>
              <p:nvPr/>
            </p:nvSpPr>
            <p:spPr>
              <a:xfrm>
                <a:off x="208816" y="2842245"/>
                <a:ext cx="1196869" cy="1106098"/>
              </a:xfrm>
              <a:prstGeom prst="roundRect">
                <a:avLst/>
              </a:prstGeom>
              <a:grpFill/>
              <a:sp3d>
                <a:bevelT w="165100" prst="coolSlant"/>
              </a:sp3d>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45" name="Rounded Rectangle 14"/>
              <p:cNvSpPr/>
              <p:nvPr/>
            </p:nvSpPr>
            <p:spPr>
              <a:xfrm>
                <a:off x="268641" y="3073437"/>
                <a:ext cx="1088879" cy="766915"/>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4.</a:t>
                </a:r>
                <a:endParaRPr lang="en-US" sz="3200" b="1" kern="1200" dirty="0">
                  <a:solidFill>
                    <a:schemeClr val="tx1"/>
                  </a:solidFill>
                </a:endParaRPr>
              </a:p>
            </p:txBody>
          </p:sp>
        </p:grpSp>
        <p:grpSp>
          <p:nvGrpSpPr>
            <p:cNvPr id="52" name="Group 51"/>
            <p:cNvGrpSpPr/>
            <p:nvPr/>
          </p:nvGrpSpPr>
          <p:grpSpPr>
            <a:xfrm>
              <a:off x="2000346" y="4859552"/>
              <a:ext cx="6101006" cy="640078"/>
              <a:chOff x="1411515" y="1589560"/>
              <a:chExt cx="4497064" cy="884879"/>
            </a:xfrm>
            <a:solidFill>
              <a:srgbClr val="FFFFCC"/>
            </a:solidFill>
            <a:scene3d>
              <a:camera prst="orthographicFront"/>
              <a:lightRig rig="threePt" dir="t"/>
            </a:scene3d>
          </p:grpSpPr>
          <p:sp>
            <p:nvSpPr>
              <p:cNvPr id="53" name="Round Same Side Corner Rectangle 52"/>
              <p:cNvSpPr/>
              <p:nvPr/>
            </p:nvSpPr>
            <p:spPr>
              <a:xfrm rot="5400000">
                <a:off x="3203995" y="-202920"/>
                <a:ext cx="884879" cy="4469840"/>
              </a:xfrm>
              <a:prstGeom prst="round2SameRect">
                <a:avLst/>
              </a:prstGeom>
              <a:grpFill/>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54" name="Round Same Side Corner Rectangle 8"/>
              <p:cNvSpPr/>
              <p:nvPr/>
            </p:nvSpPr>
            <p:spPr>
              <a:xfrm>
                <a:off x="1481935" y="1632763"/>
                <a:ext cx="4426644" cy="798489"/>
              </a:xfrm>
              <a:prstGeom prst="rect">
                <a:avLst/>
              </a:prstGeom>
              <a:grpFill/>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2200" dirty="0" smtClean="0"/>
                  <a:t>  Make clear end to debriefings</a:t>
                </a:r>
                <a:endParaRPr lang="en-US" sz="2200" kern="1200" dirty="0"/>
              </a:p>
            </p:txBody>
          </p:sp>
        </p:grpSp>
        <p:grpSp>
          <p:nvGrpSpPr>
            <p:cNvPr id="55" name="Group 54"/>
            <p:cNvGrpSpPr/>
            <p:nvPr/>
          </p:nvGrpSpPr>
          <p:grpSpPr>
            <a:xfrm>
              <a:off x="1145218" y="4806220"/>
              <a:ext cx="914400" cy="731520"/>
              <a:chOff x="214645" y="1478950"/>
              <a:chExt cx="1196869" cy="1106098"/>
            </a:xfrm>
            <a:solidFill>
              <a:srgbClr val="FFFF66"/>
            </a:solidFill>
            <a:scene3d>
              <a:camera prst="orthographicFront"/>
              <a:lightRig rig="threePt" dir="t"/>
            </a:scene3d>
          </p:grpSpPr>
          <p:sp>
            <p:nvSpPr>
              <p:cNvPr id="56" name="Rounded Rectangle 55"/>
              <p:cNvSpPr/>
              <p:nvPr/>
            </p:nvSpPr>
            <p:spPr>
              <a:xfrm>
                <a:off x="214645" y="1478950"/>
                <a:ext cx="1196869" cy="1106098"/>
              </a:xfrm>
              <a:prstGeom prst="roundRect">
                <a:avLst/>
              </a:prstGeom>
              <a:grpFill/>
              <a:sp3d>
                <a:bevelT w="165100" prst="coolSlant"/>
              </a:sp3d>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57" name="Rounded Rectangle 10"/>
              <p:cNvSpPr/>
              <p:nvPr/>
            </p:nvSpPr>
            <p:spPr>
              <a:xfrm>
                <a:off x="268640" y="1532945"/>
                <a:ext cx="1088879" cy="998108"/>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kern="1200" dirty="0" smtClean="0">
                    <a:solidFill>
                      <a:schemeClr val="tx1"/>
                    </a:solidFill>
                  </a:rPr>
                  <a:t>5.</a:t>
                </a:r>
                <a:endParaRPr lang="en-US" sz="3200" b="1" kern="1200" dirty="0">
                  <a:solidFill>
                    <a:schemeClr val="tx1"/>
                  </a:solidFill>
                </a:endParaRPr>
              </a:p>
            </p:txBody>
          </p:sp>
        </p:grpSp>
        <p:grpSp>
          <p:nvGrpSpPr>
            <p:cNvPr id="58" name="Group 57"/>
            <p:cNvGrpSpPr/>
            <p:nvPr/>
          </p:nvGrpSpPr>
          <p:grpSpPr>
            <a:xfrm>
              <a:off x="2048620" y="5734324"/>
              <a:ext cx="6015797" cy="640080"/>
              <a:chOff x="1411515" y="1589560"/>
              <a:chExt cx="4469840" cy="884879"/>
            </a:xfrm>
            <a:solidFill>
              <a:srgbClr val="CCFFFF"/>
            </a:solidFill>
            <a:scene3d>
              <a:camera prst="orthographicFront"/>
              <a:lightRig rig="threePt" dir="t"/>
            </a:scene3d>
          </p:grpSpPr>
          <p:sp>
            <p:nvSpPr>
              <p:cNvPr id="59" name="Round Same Side Corner Rectangle 58"/>
              <p:cNvSpPr/>
              <p:nvPr/>
            </p:nvSpPr>
            <p:spPr>
              <a:xfrm rot="5400000">
                <a:off x="3203995" y="-202920"/>
                <a:ext cx="884879" cy="4469840"/>
              </a:xfrm>
              <a:prstGeom prst="round2SameRect">
                <a:avLst/>
              </a:prstGeom>
              <a:grpFill/>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60" name="Round Same Side Corner Rectangle 8"/>
              <p:cNvSpPr/>
              <p:nvPr/>
            </p:nvSpPr>
            <p:spPr>
              <a:xfrm>
                <a:off x="1411515" y="1632756"/>
                <a:ext cx="4426644" cy="798487"/>
              </a:xfrm>
              <a:prstGeom prst="rect">
                <a:avLst/>
              </a:prstGeom>
              <a:grpFill/>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defTabSz="1333500">
                  <a:lnSpc>
                    <a:spcPct val="90000"/>
                  </a:lnSpc>
                  <a:spcBef>
                    <a:spcPct val="0"/>
                  </a:spcBef>
                  <a:spcAft>
                    <a:spcPct val="15000"/>
                  </a:spcAft>
                </a:pPr>
                <a:r>
                  <a:rPr lang="en-US" sz="2000" dirty="0" smtClean="0"/>
                  <a:t>   </a:t>
                </a:r>
                <a:r>
                  <a:rPr lang="en-US" sz="2200" dirty="0" smtClean="0"/>
                  <a:t>Use subject matter experts for evaluation team and ensure dedicated tim</a:t>
                </a:r>
                <a:r>
                  <a:rPr lang="en-US" sz="2200" dirty="0"/>
                  <a:t>e</a:t>
                </a:r>
                <a:endParaRPr lang="en-US" sz="2200" kern="1200" dirty="0"/>
              </a:p>
            </p:txBody>
          </p:sp>
        </p:grpSp>
        <p:grpSp>
          <p:nvGrpSpPr>
            <p:cNvPr id="61" name="Group 60"/>
            <p:cNvGrpSpPr/>
            <p:nvPr/>
          </p:nvGrpSpPr>
          <p:grpSpPr>
            <a:xfrm>
              <a:off x="1145219" y="5666084"/>
              <a:ext cx="914400" cy="731520"/>
              <a:chOff x="214645" y="1478950"/>
              <a:chExt cx="1196869" cy="1106098"/>
            </a:xfrm>
            <a:solidFill>
              <a:schemeClr val="accent5">
                <a:lumMod val="75000"/>
              </a:schemeClr>
            </a:solidFill>
            <a:scene3d>
              <a:camera prst="orthographicFront"/>
              <a:lightRig rig="threePt" dir="t"/>
            </a:scene3d>
          </p:grpSpPr>
          <p:sp>
            <p:nvSpPr>
              <p:cNvPr id="62" name="Rounded Rectangle 61"/>
              <p:cNvSpPr/>
              <p:nvPr/>
            </p:nvSpPr>
            <p:spPr>
              <a:xfrm>
                <a:off x="214645" y="1478950"/>
                <a:ext cx="1196869" cy="1106098"/>
              </a:xfrm>
              <a:prstGeom prst="roundRect">
                <a:avLst/>
              </a:prstGeom>
              <a:grpFill/>
              <a:sp3d>
                <a:bevelT w="165100" prst="coolSlant"/>
              </a:sp3d>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63" name="Rounded Rectangle 10"/>
              <p:cNvSpPr/>
              <p:nvPr/>
            </p:nvSpPr>
            <p:spPr>
              <a:xfrm>
                <a:off x="268640" y="1532945"/>
                <a:ext cx="1088879" cy="998108"/>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3200" b="1" dirty="0">
                    <a:solidFill>
                      <a:schemeClr val="tx1"/>
                    </a:solidFill>
                  </a:rPr>
                  <a:t>6</a:t>
                </a:r>
                <a:r>
                  <a:rPr lang="en-US" sz="3200" b="1" kern="1200" dirty="0" smtClean="0">
                    <a:solidFill>
                      <a:schemeClr val="tx1"/>
                    </a:solidFill>
                  </a:rPr>
                  <a:t>.</a:t>
                </a:r>
                <a:endParaRPr lang="en-US" sz="3200" b="1" kern="1200" dirty="0">
                  <a:solidFill>
                    <a:schemeClr val="tx1"/>
                  </a:solidFill>
                </a:endParaRPr>
              </a:p>
            </p:txBody>
          </p:sp>
        </p:grpSp>
      </p:grpSp>
    </p:spTree>
    <p:extLst>
      <p:ext uri="{BB962C8B-B14F-4D97-AF65-F5344CB8AC3E}">
        <p14:creationId xmlns:p14="http://schemas.microsoft.com/office/powerpoint/2010/main" val="1155109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285"/>
            <a:ext cx="8248918" cy="1206501"/>
          </a:xfrm>
        </p:spPr>
        <p:txBody>
          <a:bodyPr/>
          <a:lstStyle/>
          <a:p>
            <a:r>
              <a:rPr lang="en-US" sz="3500" dirty="0" smtClean="0">
                <a:solidFill>
                  <a:schemeClr val="tx1"/>
                </a:solidFill>
              </a:rPr>
              <a:t>Basic Principles: </a:t>
            </a:r>
            <a:br>
              <a:rPr lang="en-US" sz="3500" dirty="0" smtClean="0">
                <a:solidFill>
                  <a:schemeClr val="tx1"/>
                </a:solidFill>
              </a:rPr>
            </a:br>
            <a:r>
              <a:rPr lang="en-US" sz="3500" dirty="0" smtClean="0">
                <a:solidFill>
                  <a:schemeClr val="tx1"/>
                </a:solidFill>
              </a:rPr>
              <a:t>The Competition in Contracting Act (CICA)</a:t>
            </a:r>
            <a:endParaRPr lang="en-US" sz="3500" dirty="0">
              <a:solidFill>
                <a:schemeClr val="tx1"/>
              </a:solidFill>
            </a:endParaRPr>
          </a:p>
        </p:txBody>
      </p:sp>
      <p:sp>
        <p:nvSpPr>
          <p:cNvPr id="6" name="TextBox 5"/>
          <p:cNvSpPr txBox="1"/>
          <p:nvPr/>
        </p:nvSpPr>
        <p:spPr>
          <a:xfrm>
            <a:off x="457200" y="2258786"/>
            <a:ext cx="8172444" cy="4124206"/>
          </a:xfrm>
          <a:prstGeom prst="rect">
            <a:avLst/>
          </a:prstGeom>
          <a:noFill/>
        </p:spPr>
        <p:txBody>
          <a:bodyPr wrap="square" rtlCol="0">
            <a:spAutoFit/>
          </a:bodyPr>
          <a:lstStyle/>
          <a:p>
            <a:pPr marL="342900" indent="-342900">
              <a:spcAft>
                <a:spcPts val="600"/>
              </a:spcAft>
              <a:buFont typeface="Arial" pitchFamily="34" charset="0"/>
              <a:buChar char="•"/>
            </a:pPr>
            <a:r>
              <a:rPr lang="en-US" sz="2200" dirty="0" smtClean="0">
                <a:latin typeface="Franklin Gothic Book" pitchFamily="34" charset="0"/>
              </a:rPr>
              <a:t>The Competition in Contracting Act (CICA) is a 1984 statute that is the most important law for the purpose of Federal contracting and our</a:t>
            </a:r>
            <a:r>
              <a:rPr lang="en-US" sz="2200" dirty="0">
                <a:latin typeface="Franklin Gothic Book" pitchFamily="34" charset="0"/>
              </a:rPr>
              <a:t> </a:t>
            </a:r>
            <a:r>
              <a:rPr lang="en-US" sz="2200" dirty="0" smtClean="0">
                <a:latin typeface="Franklin Gothic Book" pitchFamily="34" charset="0"/>
              </a:rPr>
              <a:t>discussion of bid protests</a:t>
            </a:r>
          </a:p>
          <a:p>
            <a:pPr marL="342900" indent="-342900">
              <a:spcAft>
                <a:spcPts val="600"/>
              </a:spcAft>
              <a:buFont typeface="Arial" pitchFamily="34" charset="0"/>
              <a:buChar char="•"/>
            </a:pPr>
            <a:r>
              <a:rPr lang="en-US" sz="2200" dirty="0" smtClean="0">
                <a:latin typeface="Franklin Gothic Book" pitchFamily="34" charset="0"/>
              </a:rPr>
              <a:t>CICA was the first major revision to Federal procurement law since the 1940s</a:t>
            </a:r>
          </a:p>
          <a:p>
            <a:pPr marL="342900" indent="-342900">
              <a:spcAft>
                <a:spcPts val="600"/>
              </a:spcAft>
              <a:buFont typeface="Arial" pitchFamily="34" charset="0"/>
              <a:buChar char="•"/>
            </a:pPr>
            <a:r>
              <a:rPr lang="en-US" sz="2200" dirty="0" smtClean="0">
                <a:latin typeface="Franklin Gothic Book" pitchFamily="34" charset="0"/>
              </a:rPr>
              <a:t>CICA established that full and open competition is the primary goal of Federal procurement</a:t>
            </a:r>
          </a:p>
          <a:p>
            <a:pPr marL="342900" indent="-342900">
              <a:spcAft>
                <a:spcPts val="600"/>
              </a:spcAft>
              <a:buFont typeface="Arial" pitchFamily="34" charset="0"/>
              <a:buChar char="•"/>
            </a:pPr>
            <a:r>
              <a:rPr lang="en-US" sz="2200" dirty="0" smtClean="0">
                <a:latin typeface="Franklin Gothic Book" pitchFamily="34" charset="0"/>
              </a:rPr>
              <a:t>And CICA provided express statutory authorization for GAO to hear bid protests</a:t>
            </a:r>
          </a:p>
          <a:p>
            <a:pPr marL="342900" indent="-342900">
              <a:spcAft>
                <a:spcPts val="600"/>
              </a:spcAft>
              <a:buFont typeface="Arial" pitchFamily="34" charset="0"/>
              <a:buChar char="•"/>
            </a:pPr>
            <a:r>
              <a:rPr lang="en-US" sz="2200" dirty="0" smtClean="0">
                <a:latin typeface="Franklin Gothic Book" pitchFamily="34" charset="0"/>
              </a:rPr>
              <a:t>Policy underlining the requirement for competition and even the protest process: transparency, economy, integrity </a:t>
            </a:r>
          </a:p>
        </p:txBody>
      </p:sp>
      <p:sp>
        <p:nvSpPr>
          <p:cNvPr id="3" name="Slide Number Placeholder 2"/>
          <p:cNvSpPr>
            <a:spLocks noGrp="1"/>
          </p:cNvSpPr>
          <p:nvPr>
            <p:ph type="sldNum" sz="quarter" idx="12"/>
          </p:nvPr>
        </p:nvSpPr>
        <p:spPr/>
        <p:txBody>
          <a:bodyPr/>
          <a:lstStyle/>
          <a:p>
            <a:fld id="{43A0B55B-C253-734E-AC3A-B1468D3932F3}"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1052285"/>
            <a:ext cx="8248918" cy="1206501"/>
          </a:xfrm>
          <a:prstGeom prst="rect">
            <a:avLst/>
          </a:prstGeom>
        </p:spPr>
        <p:txBody>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schemeClr val="tx1"/>
                </a:solidFill>
              </a:rPr>
              <a:t>Basic Principles: </a:t>
            </a:r>
            <a:br>
              <a:rPr lang="en-US" dirty="0" smtClean="0">
                <a:solidFill>
                  <a:schemeClr val="tx1"/>
                </a:solidFill>
              </a:rPr>
            </a:br>
            <a:r>
              <a:rPr lang="en-US" dirty="0" smtClean="0">
                <a:solidFill>
                  <a:schemeClr val="tx1"/>
                </a:solidFill>
              </a:rPr>
              <a:t>Surviving a Protest</a:t>
            </a:r>
            <a:endParaRPr lang="en-US" dirty="0">
              <a:solidFill>
                <a:schemeClr val="tx1"/>
              </a:solidFill>
            </a:endParaRPr>
          </a:p>
        </p:txBody>
      </p:sp>
      <p:sp>
        <p:nvSpPr>
          <p:cNvPr id="5" name="TextBox 4"/>
          <p:cNvSpPr txBox="1"/>
          <p:nvPr/>
        </p:nvSpPr>
        <p:spPr>
          <a:xfrm>
            <a:off x="542906" y="5751142"/>
            <a:ext cx="8058188" cy="461665"/>
          </a:xfrm>
          <a:prstGeom prst="rect">
            <a:avLst/>
          </a:prstGeom>
          <a:noFill/>
        </p:spPr>
        <p:txBody>
          <a:bodyPr wrap="square" rtlCol="0">
            <a:spAutoFit/>
          </a:bodyPr>
          <a:lstStyle/>
          <a:p>
            <a:r>
              <a:rPr lang="en-US" sz="2400" i="1" dirty="0" smtClean="0">
                <a:solidFill>
                  <a:srgbClr val="FF0000"/>
                </a:solidFill>
              </a:rPr>
              <a:t>You will most often win or lose the protest before it is even filed</a:t>
            </a:r>
            <a:endParaRPr lang="en-US" sz="2400" i="1" dirty="0">
              <a:solidFill>
                <a:srgbClr val="FF0000"/>
              </a:solidFill>
            </a:endParaRPr>
          </a:p>
        </p:txBody>
      </p:sp>
      <p:sp>
        <p:nvSpPr>
          <p:cNvPr id="42" name="Rectangle 41"/>
          <p:cNvSpPr/>
          <p:nvPr/>
        </p:nvSpPr>
        <p:spPr>
          <a:xfrm>
            <a:off x="552564" y="2258786"/>
            <a:ext cx="7664157" cy="61061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graphicFrame>
        <p:nvGraphicFramePr>
          <p:cNvPr id="44" name="Diagram 43"/>
          <p:cNvGraphicFramePr/>
          <p:nvPr>
            <p:extLst>
              <p:ext uri="{D42A27DB-BD31-4B8C-83A1-F6EECF244321}">
                <p14:modId xmlns:p14="http://schemas.microsoft.com/office/powerpoint/2010/main" val="204814400"/>
              </p:ext>
            </p:extLst>
          </p:nvPr>
        </p:nvGraphicFramePr>
        <p:xfrm>
          <a:off x="756634" y="2258787"/>
          <a:ext cx="7630732" cy="32920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7" name="Slide Number Placeholder 46"/>
          <p:cNvSpPr>
            <a:spLocks noGrp="1"/>
          </p:cNvSpPr>
          <p:nvPr>
            <p:ph type="sldNum" sz="quarter" idx="12"/>
          </p:nvPr>
        </p:nvSpPr>
        <p:spPr/>
        <p:txBody>
          <a:bodyPr/>
          <a:lstStyle/>
          <a:p>
            <a:fld id="{43A0B55B-C253-734E-AC3A-B1468D3932F3}"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8340" y="2275618"/>
            <a:ext cx="8066638" cy="3754874"/>
          </a:xfrm>
          <a:prstGeom prst="rect">
            <a:avLst/>
          </a:prstGeom>
          <a:noFill/>
        </p:spPr>
        <p:txBody>
          <a:bodyPr wrap="square" rtlCol="0">
            <a:spAutoFit/>
          </a:bodyPr>
          <a:lstStyle/>
          <a:p>
            <a:pPr marL="342900" indent="-342900">
              <a:buFont typeface="Arial" pitchFamily="34" charset="0"/>
              <a:buChar char="•"/>
            </a:pPr>
            <a:r>
              <a:rPr lang="en-US" sz="2200" dirty="0" smtClean="0">
                <a:latin typeface="Franklin Gothic Book" pitchFamily="34" charset="0"/>
              </a:rPr>
              <a:t>GAO defines the basic standard of review for a bid protest as: </a:t>
            </a:r>
          </a:p>
          <a:p>
            <a:endParaRPr lang="en-US" sz="2000" dirty="0" smtClean="0">
              <a:latin typeface="Franklin Gothic Book" pitchFamily="34" charset="0"/>
            </a:endParaRPr>
          </a:p>
          <a:p>
            <a:r>
              <a:rPr lang="en-US" sz="2200" i="1" dirty="0" smtClean="0">
                <a:latin typeface="Franklin Gothic Book" pitchFamily="34" charset="0"/>
              </a:rPr>
              <a:t>“The evaluation of an offeror’s proposal is a matter within the agency’s discretion.  A protester’s mere disagreement with the agency’s judgment in its determination of the relative merit of competing proposals does not establish that the evaluation was unreasonable.  While we will not substitute our judgment for that of the agency, we will question the agency’s conclusions where they are inconsistent with the solicitation criteria and applicable procurement statutes and regulations, undocumented, or not reasonably based</a:t>
            </a:r>
            <a:r>
              <a:rPr lang="en-US" sz="2200" dirty="0" smtClean="0">
                <a:latin typeface="Franklin Gothic Book" pitchFamily="34" charset="0"/>
              </a:rPr>
              <a:t>.”</a:t>
            </a:r>
            <a:endParaRPr lang="en-US" sz="2200" dirty="0">
              <a:latin typeface="Franklin Gothic Book" pitchFamily="34" charset="0"/>
            </a:endParaRPr>
          </a:p>
        </p:txBody>
      </p:sp>
      <p:sp>
        <p:nvSpPr>
          <p:cNvPr id="3" name="Slide Number Placeholder 2"/>
          <p:cNvSpPr>
            <a:spLocks noGrp="1"/>
          </p:cNvSpPr>
          <p:nvPr>
            <p:ph type="sldNum" sz="quarter" idx="12"/>
          </p:nvPr>
        </p:nvSpPr>
        <p:spPr/>
        <p:txBody>
          <a:bodyPr/>
          <a:lstStyle/>
          <a:p>
            <a:fld id="{43A0B55B-C253-734E-AC3A-B1468D3932F3}" type="slidenum">
              <a:rPr lang="en-US" smtClean="0"/>
              <a:pPr/>
              <a:t>7</a:t>
            </a:fld>
            <a:endParaRPr lang="en-US" dirty="0"/>
          </a:p>
        </p:txBody>
      </p:sp>
      <p:sp>
        <p:nvSpPr>
          <p:cNvPr id="6" name="Title 1"/>
          <p:cNvSpPr txBox="1">
            <a:spLocks/>
          </p:cNvSpPr>
          <p:nvPr/>
        </p:nvSpPr>
        <p:spPr>
          <a:xfrm>
            <a:off x="457200" y="1052285"/>
            <a:ext cx="8248918" cy="1206501"/>
          </a:xfrm>
          <a:prstGeom prst="rect">
            <a:avLst/>
          </a:prstGeom>
        </p:spPr>
        <p:txBody>
          <a:bodyPr/>
          <a:lstStyle>
            <a:lvl1pPr algn="l" defTabSz="457200" rtl="0" eaLnBrk="1" latinLnBrk="0" hangingPunct="1">
              <a:lnSpc>
                <a:spcPts val="4000"/>
              </a:lnSpc>
              <a:spcBef>
                <a:spcPct val="0"/>
              </a:spcBef>
              <a:buNone/>
              <a:defRPr sz="3600" kern="1200">
                <a:solidFill>
                  <a:srgbClr val="8D8F84"/>
                </a:solidFill>
                <a:latin typeface="Cambria"/>
                <a:ea typeface="+mj-ea"/>
                <a:cs typeface="Cambria"/>
              </a:defRPr>
            </a:lvl1pPr>
          </a:lstStyle>
          <a:p>
            <a:r>
              <a:rPr lang="en-US" dirty="0" smtClean="0">
                <a:solidFill>
                  <a:schemeClr val="tx1"/>
                </a:solidFill>
              </a:rPr>
              <a:t>Basic Principles: </a:t>
            </a:r>
            <a:br>
              <a:rPr lang="en-US" dirty="0" smtClean="0">
                <a:solidFill>
                  <a:schemeClr val="tx1"/>
                </a:solidFill>
              </a:rPr>
            </a:br>
            <a:r>
              <a:rPr lang="en-US" dirty="0" smtClean="0">
                <a:solidFill>
                  <a:schemeClr val="tx1"/>
                </a:solidFill>
              </a:rPr>
              <a:t>Surviving a Protest</a:t>
            </a:r>
            <a:endParaRPr lang="en-US"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Pre-award Steps	</a:t>
            </a:r>
          </a:p>
        </p:txBody>
      </p:sp>
      <p:sp>
        <p:nvSpPr>
          <p:cNvPr id="3" name="Content Placeholder 2"/>
          <p:cNvSpPr>
            <a:spLocks noGrp="1"/>
          </p:cNvSpPr>
          <p:nvPr>
            <p:ph idx="1"/>
          </p:nvPr>
        </p:nvSpPr>
        <p:spPr>
          <a:xfrm>
            <a:off x="334978" y="1638676"/>
            <a:ext cx="8294666" cy="5110011"/>
          </a:xfrm>
        </p:spPr>
        <p:txBody>
          <a:bodyPr/>
          <a:lstStyle/>
          <a:p>
            <a:pPr marL="342900" indent="-342900">
              <a:spcBef>
                <a:spcPts val="600"/>
              </a:spcBef>
              <a:spcAft>
                <a:spcPts val="600"/>
              </a:spcAft>
              <a:buClrTx/>
              <a:buSzPct val="100000"/>
              <a:buFont typeface="Arial" pitchFamily="34" charset="0"/>
              <a:buChar char="•"/>
            </a:pPr>
            <a:r>
              <a:rPr lang="en-US" sz="2200" dirty="0">
                <a:latin typeface="Franklin Gothic Book" pitchFamily="34" charset="0"/>
                <a:cs typeface="+mn-cs"/>
              </a:rPr>
              <a:t>It is well established that the government benefits from knowing industry’s capabilities and the industry benefits from knowing the government’s needs. FAR 15.201.</a:t>
            </a:r>
          </a:p>
          <a:p>
            <a:pPr marL="342900" indent="-342900">
              <a:spcBef>
                <a:spcPts val="600"/>
              </a:spcBef>
              <a:spcAft>
                <a:spcPts val="600"/>
              </a:spcAft>
              <a:buClrTx/>
              <a:buSzPct val="100000"/>
              <a:buFont typeface="Arial" pitchFamily="34" charset="0"/>
              <a:buChar char="•"/>
            </a:pPr>
            <a:r>
              <a:rPr lang="en-US" sz="2200" dirty="0">
                <a:latin typeface="Franklin Gothic Book" pitchFamily="34" charset="0"/>
                <a:cs typeface="+mn-cs"/>
              </a:rPr>
              <a:t>Review RFP critically during its development, focusing on Section L (instructions to offerors) and Section M (evaluation criteria).</a:t>
            </a:r>
          </a:p>
          <a:p>
            <a:pPr lvl="1"/>
            <a:endParaRPr lang="en-US" sz="1050" dirty="0" smtClean="0"/>
          </a:p>
          <a:p>
            <a:pPr lvl="1"/>
            <a:endParaRPr lang="en-US" sz="1050" dirty="0"/>
          </a:p>
          <a:p>
            <a:pPr lvl="1"/>
            <a:endParaRPr lang="en-US" sz="1050" dirty="0" smtClean="0"/>
          </a:p>
          <a:p>
            <a:pPr lvl="1"/>
            <a:endParaRPr lang="en-US" sz="1050" dirty="0"/>
          </a:p>
          <a:p>
            <a:pPr lvl="1"/>
            <a:endParaRPr lang="en-US" sz="1050" dirty="0" smtClean="0"/>
          </a:p>
          <a:p>
            <a:pPr lvl="1"/>
            <a:endParaRPr lang="en-US" sz="1050" dirty="0"/>
          </a:p>
          <a:p>
            <a:pPr lvl="1"/>
            <a:endParaRPr lang="en-US" sz="1050" dirty="0" smtClean="0"/>
          </a:p>
          <a:p>
            <a:pPr lvl="1"/>
            <a:endParaRPr lang="en-US" sz="1050" dirty="0"/>
          </a:p>
          <a:p>
            <a:pPr lvl="1"/>
            <a:endParaRPr lang="en-US" sz="1050" dirty="0" smtClean="0"/>
          </a:p>
          <a:p>
            <a:pPr marL="0" indent="0">
              <a:buNone/>
            </a:pPr>
            <a:endParaRPr lang="en-US" sz="1600" i="1" dirty="0"/>
          </a:p>
          <a:p>
            <a:pPr marL="0" indent="0">
              <a:buNone/>
            </a:pPr>
            <a:endParaRPr lang="en-US" sz="1600" b="1" i="1" dirty="0" smtClean="0"/>
          </a:p>
          <a:p>
            <a:pPr marL="231775" indent="0">
              <a:buNone/>
            </a:pPr>
            <a:r>
              <a:rPr lang="en-US" sz="1600" b="1" i="1" dirty="0" smtClean="0"/>
              <a:t>Note: </a:t>
            </a:r>
            <a:r>
              <a:rPr lang="en-US" sz="1600" i="1" dirty="0" smtClean="0"/>
              <a:t>The </a:t>
            </a:r>
            <a:r>
              <a:rPr lang="en-US" sz="1600" i="1" dirty="0"/>
              <a:t>f</a:t>
            </a:r>
            <a:r>
              <a:rPr lang="en-US" sz="1600" i="1" dirty="0" smtClean="0"/>
              <a:t>ocus of this Seminar is </a:t>
            </a:r>
            <a:r>
              <a:rPr lang="en-US" sz="1600" i="1" dirty="0"/>
              <a:t>not on pre-award protests, but if received, use as opportunity to re-review Solicitation. </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8</a:t>
            </a:fld>
            <a:endParaRPr lang="en-US" dirty="0">
              <a:solidFill>
                <a:schemeClr val="tx1"/>
              </a:solidFill>
            </a:endParaRPr>
          </a:p>
        </p:txBody>
      </p:sp>
      <p:grpSp>
        <p:nvGrpSpPr>
          <p:cNvPr id="8" name="Group 7"/>
          <p:cNvGrpSpPr/>
          <p:nvPr/>
        </p:nvGrpSpPr>
        <p:grpSpPr>
          <a:xfrm>
            <a:off x="995461" y="3673148"/>
            <a:ext cx="7153079" cy="2109466"/>
            <a:chOff x="995461" y="3673148"/>
            <a:chExt cx="7153079" cy="2109466"/>
          </a:xfrm>
        </p:grpSpPr>
        <p:sp>
          <p:nvSpPr>
            <p:cNvPr id="6" name="Rectangle 5"/>
            <p:cNvSpPr/>
            <p:nvPr/>
          </p:nvSpPr>
          <p:spPr>
            <a:xfrm>
              <a:off x="995461" y="3673148"/>
              <a:ext cx="7153079" cy="2109466"/>
            </a:xfrm>
            <a:prstGeom prst="rect">
              <a:avLst/>
            </a:prstGeom>
            <a:ln>
              <a:solidFill>
                <a:schemeClr val="tx2">
                  <a:alpha val="90000"/>
                </a:schemeClr>
              </a:solidFill>
            </a:ln>
            <a:scene3d>
              <a:camera prst="orthographicFront"/>
              <a:lightRig rig="threePt" dir="t"/>
            </a:scene3d>
            <a:sp3d>
              <a:bevelT w="165100" prst="coolSlant"/>
            </a:sp3d>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7" name="TextBox 6"/>
            <p:cNvSpPr txBox="1"/>
            <p:nvPr/>
          </p:nvSpPr>
          <p:spPr>
            <a:xfrm>
              <a:off x="1140913" y="3763302"/>
              <a:ext cx="6818226" cy="1938992"/>
            </a:xfrm>
            <a:prstGeom prst="rect">
              <a:avLst/>
            </a:prstGeom>
            <a:noFill/>
          </p:spPr>
          <p:txBody>
            <a:bodyPr wrap="square" rtlCol="0">
              <a:spAutoFit/>
            </a:bodyPr>
            <a:lstStyle/>
            <a:p>
              <a:pPr marL="285750" indent="-285750">
                <a:buFont typeface="Arial" pitchFamily="34" charset="0"/>
                <a:buChar char="•"/>
              </a:pPr>
              <a:r>
                <a:rPr lang="en-US" sz="2000" dirty="0"/>
                <a:t>Is it clear what the agency expects from offerors? </a:t>
              </a:r>
            </a:p>
            <a:p>
              <a:pPr marL="285750" indent="-285750">
                <a:buFont typeface="Arial" pitchFamily="34" charset="0"/>
                <a:buChar char="•"/>
              </a:pPr>
              <a:r>
                <a:rPr lang="en-US" sz="2000" dirty="0"/>
                <a:t>Do L and M track together? </a:t>
              </a:r>
            </a:p>
            <a:p>
              <a:pPr marL="285750" indent="-285750">
                <a:buFont typeface="Arial" pitchFamily="34" charset="0"/>
                <a:buChar char="•"/>
              </a:pPr>
              <a:r>
                <a:rPr lang="en-US" sz="2000" dirty="0"/>
                <a:t>Do evaluation factors/subfactors truly represent key discriminators/significant requirements? </a:t>
              </a:r>
            </a:p>
            <a:p>
              <a:pPr marL="285750" indent="-285750">
                <a:buFont typeface="Arial" pitchFamily="34" charset="0"/>
                <a:buChar char="•"/>
              </a:pPr>
              <a:r>
                <a:rPr lang="en-US" sz="2000" dirty="0"/>
                <a:t>Can evaluators explain what would make a proposal “outstanding” vs. “acceptable” for a given evaluation factor? </a:t>
              </a:r>
            </a:p>
          </p:txBody>
        </p:sp>
      </p:grpSp>
    </p:spTree>
    <p:extLst>
      <p:ext uri="{BB962C8B-B14F-4D97-AF65-F5344CB8AC3E}">
        <p14:creationId xmlns:p14="http://schemas.microsoft.com/office/powerpoint/2010/main" val="41256205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Key Principles for Source Selection</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9</a:t>
            </a:fld>
            <a:endParaRPr lang="en-US" dirty="0">
              <a:solidFill>
                <a:schemeClr val="tx1"/>
              </a:solidFill>
            </a:endParaRPr>
          </a:p>
        </p:txBody>
      </p:sp>
      <p:grpSp>
        <p:nvGrpSpPr>
          <p:cNvPr id="26" name="Group 25"/>
          <p:cNvGrpSpPr/>
          <p:nvPr/>
        </p:nvGrpSpPr>
        <p:grpSpPr>
          <a:xfrm>
            <a:off x="2935515" y="2475760"/>
            <a:ext cx="4469840" cy="884879"/>
            <a:chOff x="1411515" y="280261"/>
            <a:chExt cx="4469840" cy="884879"/>
          </a:xfrm>
          <a:scene3d>
            <a:camera prst="orthographicFront"/>
            <a:lightRig rig="threePt" dir="t"/>
          </a:scene3d>
        </p:grpSpPr>
        <p:sp>
          <p:nvSpPr>
            <p:cNvPr id="42" name="Round Same Side Corner Rectangle 41"/>
            <p:cNvSpPr/>
            <p:nvPr/>
          </p:nvSpPr>
          <p:spPr>
            <a:xfrm rot="5400000">
              <a:off x="3203995" y="-1512219"/>
              <a:ext cx="884879" cy="4469840"/>
            </a:xfrm>
            <a:prstGeom prst="round2SameRect">
              <a:avLst/>
            </a:prstGeom>
            <a:sp3d>
              <a:bevelT w="165100" prst="coolSlant"/>
            </a:sp3d>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43" name="Round Same Side Corner Rectangle 4"/>
            <p:cNvSpPr/>
            <p:nvPr/>
          </p:nvSpPr>
          <p:spPr>
            <a:xfrm>
              <a:off x="1411515" y="323457"/>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Follow the Solicitation</a:t>
              </a:r>
              <a:endParaRPr lang="en-US" sz="3000" kern="1200" dirty="0"/>
            </a:p>
          </p:txBody>
        </p:sp>
      </p:grpSp>
      <p:grpSp>
        <p:nvGrpSpPr>
          <p:cNvPr id="27" name="Group 26"/>
          <p:cNvGrpSpPr/>
          <p:nvPr/>
        </p:nvGrpSpPr>
        <p:grpSpPr>
          <a:xfrm>
            <a:off x="1738645" y="2365150"/>
            <a:ext cx="1196869" cy="1106098"/>
            <a:chOff x="214645" y="169651"/>
            <a:chExt cx="1196869" cy="1106098"/>
          </a:xfrm>
          <a:scene3d>
            <a:camera prst="orthographicFront"/>
            <a:lightRig rig="threePt" dir="t"/>
          </a:scene3d>
        </p:grpSpPr>
        <p:sp>
          <p:nvSpPr>
            <p:cNvPr id="40" name="Rounded Rectangle 39"/>
            <p:cNvSpPr/>
            <p:nvPr/>
          </p:nvSpPr>
          <p:spPr>
            <a:xfrm>
              <a:off x="214645" y="169651"/>
              <a:ext cx="1196869" cy="1106098"/>
            </a:xfrm>
            <a:prstGeom prst="roundRect">
              <a:avLst/>
            </a:prstGeom>
            <a:sp3d>
              <a:bevelT w="165100" prst="coolSlant"/>
            </a:sp3d>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1" name="Rounded Rectangle 6"/>
            <p:cNvSpPr/>
            <p:nvPr/>
          </p:nvSpPr>
          <p:spPr>
            <a:xfrm>
              <a:off x="268640" y="223646"/>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1.</a:t>
              </a:r>
              <a:endParaRPr lang="en-US" sz="4000" b="1" kern="1200" dirty="0">
                <a:solidFill>
                  <a:schemeClr val="tx1"/>
                </a:solidFill>
              </a:endParaRPr>
            </a:p>
          </p:txBody>
        </p:sp>
      </p:grpSp>
      <p:grpSp>
        <p:nvGrpSpPr>
          <p:cNvPr id="28" name="Group 27"/>
          <p:cNvGrpSpPr/>
          <p:nvPr/>
        </p:nvGrpSpPr>
        <p:grpSpPr>
          <a:xfrm>
            <a:off x="2935515" y="3785059"/>
            <a:ext cx="4469840" cy="884879"/>
            <a:chOff x="1411515" y="1589560"/>
            <a:chExt cx="4469840" cy="884879"/>
          </a:xfrm>
          <a:scene3d>
            <a:camera prst="orthographicFront"/>
            <a:lightRig rig="threePt" dir="t"/>
          </a:scene3d>
        </p:grpSpPr>
        <p:sp>
          <p:nvSpPr>
            <p:cNvPr id="38" name="Round Same Side Corner Rectangle 37"/>
            <p:cNvSpPr/>
            <p:nvPr/>
          </p:nvSpPr>
          <p:spPr>
            <a:xfrm rot="5400000">
              <a:off x="3203995" y="-202920"/>
              <a:ext cx="884879" cy="4469840"/>
            </a:xfrm>
            <a:prstGeom prst="round2SameRect">
              <a:avLst/>
            </a:prstGeom>
            <a:sp3d>
              <a:bevelT w="165100" prst="coolSlant"/>
            </a:sp3d>
          </p:spPr>
          <p:style>
            <a:lnRef idx="2">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39" name="Round Same Side Corner Rectangle 8"/>
            <p:cNvSpPr/>
            <p:nvPr/>
          </p:nvSpPr>
          <p:spPr>
            <a:xfrm>
              <a:off x="1411515" y="1632756"/>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Treat All Offerors Equally</a:t>
              </a:r>
              <a:endParaRPr lang="en-US" sz="3000" kern="1200" dirty="0"/>
            </a:p>
          </p:txBody>
        </p:sp>
      </p:grpSp>
      <p:grpSp>
        <p:nvGrpSpPr>
          <p:cNvPr id="29" name="Group 28"/>
          <p:cNvGrpSpPr/>
          <p:nvPr/>
        </p:nvGrpSpPr>
        <p:grpSpPr>
          <a:xfrm>
            <a:off x="1738645" y="3674449"/>
            <a:ext cx="1196869" cy="1106098"/>
            <a:chOff x="214645" y="1478950"/>
            <a:chExt cx="1196869" cy="1106098"/>
          </a:xfrm>
          <a:scene3d>
            <a:camera prst="orthographicFront"/>
            <a:lightRig rig="threePt" dir="t"/>
          </a:scene3d>
        </p:grpSpPr>
        <p:sp>
          <p:nvSpPr>
            <p:cNvPr id="36" name="Rounded Rectangle 35"/>
            <p:cNvSpPr/>
            <p:nvPr/>
          </p:nvSpPr>
          <p:spPr>
            <a:xfrm>
              <a:off x="214645" y="1478950"/>
              <a:ext cx="1196869" cy="1106098"/>
            </a:xfrm>
            <a:prstGeom prst="roundRect">
              <a:avLst/>
            </a:prstGeom>
            <a:sp3d>
              <a:bevelT w="165100" prst="coolSlant"/>
            </a:sp3d>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7" name="Rounded Rectangle 10"/>
            <p:cNvSpPr/>
            <p:nvPr/>
          </p:nvSpPr>
          <p:spPr>
            <a:xfrm>
              <a:off x="268640" y="1532945"/>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2.</a:t>
              </a:r>
              <a:endParaRPr lang="en-US" sz="4000" b="1" kern="1200" dirty="0">
                <a:solidFill>
                  <a:schemeClr val="tx1"/>
                </a:solidFill>
              </a:endParaRPr>
            </a:p>
          </p:txBody>
        </p:sp>
      </p:grpSp>
      <p:grpSp>
        <p:nvGrpSpPr>
          <p:cNvPr id="30" name="Group 29"/>
          <p:cNvGrpSpPr/>
          <p:nvPr/>
        </p:nvGrpSpPr>
        <p:grpSpPr>
          <a:xfrm>
            <a:off x="2935515" y="5094357"/>
            <a:ext cx="4469840" cy="884879"/>
            <a:chOff x="1411515" y="2898858"/>
            <a:chExt cx="4469840" cy="884879"/>
          </a:xfrm>
          <a:scene3d>
            <a:camera prst="orthographicFront"/>
            <a:lightRig rig="threePt" dir="t"/>
          </a:scene3d>
        </p:grpSpPr>
        <p:sp>
          <p:nvSpPr>
            <p:cNvPr id="34" name="Round Same Side Corner Rectangle 33"/>
            <p:cNvSpPr/>
            <p:nvPr/>
          </p:nvSpPr>
          <p:spPr>
            <a:xfrm rot="5400000">
              <a:off x="3203995" y="1106378"/>
              <a:ext cx="884879" cy="4469840"/>
            </a:xfrm>
            <a:prstGeom prst="round2SameRect">
              <a:avLst/>
            </a:prstGeom>
            <a:sp3d>
              <a:bevelT w="165100" prst="coolSlant"/>
            </a:sp3d>
          </p:spPr>
          <p:style>
            <a:lnRef idx="2">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35" name="Round Same Side Corner Rectangle 12"/>
            <p:cNvSpPr/>
            <p:nvPr/>
          </p:nvSpPr>
          <p:spPr>
            <a:xfrm>
              <a:off x="1411515" y="2942054"/>
              <a:ext cx="4426644" cy="79848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4300" tIns="57150" rIns="114300" bIns="57150" numCol="1" spcCol="1270" anchor="ctr" anchorCtr="0">
              <a:noAutofit/>
            </a:bodyPr>
            <a:lstStyle/>
            <a:p>
              <a:pPr marL="166688" lvl="1" indent="-166688" algn="l" defTabSz="1333500">
                <a:lnSpc>
                  <a:spcPct val="90000"/>
                </a:lnSpc>
                <a:spcBef>
                  <a:spcPct val="0"/>
                </a:spcBef>
                <a:spcAft>
                  <a:spcPct val="15000"/>
                </a:spcAft>
              </a:pPr>
              <a:r>
                <a:rPr lang="en-US" sz="3000" kern="1200" dirty="0" smtClean="0"/>
                <a:t>	Document the Record</a:t>
              </a:r>
              <a:endParaRPr lang="en-US" sz="3000" kern="1200" dirty="0"/>
            </a:p>
          </p:txBody>
        </p:sp>
      </p:grpSp>
      <p:grpSp>
        <p:nvGrpSpPr>
          <p:cNvPr id="31" name="Group 30"/>
          <p:cNvGrpSpPr/>
          <p:nvPr/>
        </p:nvGrpSpPr>
        <p:grpSpPr>
          <a:xfrm>
            <a:off x="1738645" y="4983748"/>
            <a:ext cx="1196869" cy="1106098"/>
            <a:chOff x="214645" y="2788249"/>
            <a:chExt cx="1196869" cy="1106098"/>
          </a:xfrm>
          <a:scene3d>
            <a:camera prst="orthographicFront"/>
            <a:lightRig rig="threePt" dir="t"/>
          </a:scene3d>
        </p:grpSpPr>
        <p:sp>
          <p:nvSpPr>
            <p:cNvPr id="32" name="Rounded Rectangle 31"/>
            <p:cNvSpPr/>
            <p:nvPr/>
          </p:nvSpPr>
          <p:spPr>
            <a:xfrm>
              <a:off x="214645" y="2788249"/>
              <a:ext cx="1196869" cy="1106098"/>
            </a:xfrm>
            <a:prstGeom prst="roundRect">
              <a:avLst/>
            </a:prstGeom>
            <a:sp3d>
              <a:bevelT w="165100" prst="coolSlant"/>
            </a:sp3d>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3" name="Rounded Rectangle 14"/>
            <p:cNvSpPr/>
            <p:nvPr/>
          </p:nvSpPr>
          <p:spPr>
            <a:xfrm>
              <a:off x="268640" y="2842244"/>
              <a:ext cx="1088879" cy="99810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b="1" kern="1200" dirty="0" smtClean="0">
                  <a:solidFill>
                    <a:schemeClr val="tx1"/>
                  </a:solidFill>
                </a:rPr>
                <a:t>3.</a:t>
              </a:r>
              <a:endParaRPr lang="en-US" sz="4000" b="1" kern="1200" dirty="0">
                <a:solidFill>
                  <a:schemeClr val="tx1"/>
                </a:solidFill>
              </a:endParaRPr>
            </a:p>
          </p:txBody>
        </p:sp>
      </p:grpSp>
    </p:spTree>
    <p:extLst>
      <p:ext uri="{BB962C8B-B14F-4D97-AF65-F5344CB8AC3E}">
        <p14:creationId xmlns:p14="http://schemas.microsoft.com/office/powerpoint/2010/main" val="1812212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29"/>
                                        </p:tgtEl>
                                        <p:attrNameLst>
                                          <p:attrName>style.opacity</p:attrName>
                                        </p:attrNameLst>
                                      </p:cBhvr>
                                      <p:to>
                                        <p:strVal val="0.25"/>
                                      </p:to>
                                    </p:set>
                                    <p:animEffect filter="image" prLst="opacity: 0.25">
                                      <p:cBhvr rctx="IE">
                                        <p:cTn id="7" dur="indefinite"/>
                                        <p:tgtEl>
                                          <p:spTgt spid="29"/>
                                        </p:tgtEl>
                                      </p:cBhvr>
                                    </p:animEffect>
                                  </p:childTnLst>
                                </p:cTn>
                              </p:par>
                              <p:par>
                                <p:cTn id="8" presetID="9" presetClass="emph" presetSubtype="0" nodeType="withEffect">
                                  <p:stCondLst>
                                    <p:cond delay="0"/>
                                  </p:stCondLst>
                                  <p:childTnLst>
                                    <p:set>
                                      <p:cBhvr rctx="PPT">
                                        <p:cTn id="9" dur="indefinite"/>
                                        <p:tgtEl>
                                          <p:spTgt spid="28"/>
                                        </p:tgtEl>
                                        <p:attrNameLst>
                                          <p:attrName>style.opacity</p:attrName>
                                        </p:attrNameLst>
                                      </p:cBhvr>
                                      <p:to>
                                        <p:strVal val="0.25"/>
                                      </p:to>
                                    </p:set>
                                    <p:animEffect filter="image" prLst="opacity: 0.25">
                                      <p:cBhvr rctx="IE">
                                        <p:cTn id="10" dur="indefinite"/>
                                        <p:tgtEl>
                                          <p:spTgt spid="28"/>
                                        </p:tgtEl>
                                      </p:cBhvr>
                                    </p:animEffect>
                                  </p:childTnLst>
                                </p:cTn>
                              </p:par>
                              <p:par>
                                <p:cTn id="11" presetID="9" presetClass="emph" presetSubtype="0" nodeType="withEffect">
                                  <p:stCondLst>
                                    <p:cond delay="0"/>
                                  </p:stCondLst>
                                  <p:childTnLst>
                                    <p:set>
                                      <p:cBhvr rctx="PPT">
                                        <p:cTn id="12" dur="indefinite"/>
                                        <p:tgtEl>
                                          <p:spTgt spid="30"/>
                                        </p:tgtEl>
                                        <p:attrNameLst>
                                          <p:attrName>style.opacity</p:attrName>
                                        </p:attrNameLst>
                                      </p:cBhvr>
                                      <p:to>
                                        <p:strVal val="0.25"/>
                                      </p:to>
                                    </p:set>
                                    <p:animEffect filter="image" prLst="opacity: 0.25">
                                      <p:cBhvr rctx="IE">
                                        <p:cTn id="13" dur="indefinite"/>
                                        <p:tgtEl>
                                          <p:spTgt spid="30"/>
                                        </p:tgtEl>
                                      </p:cBhvr>
                                    </p:animEffect>
                                  </p:childTnLst>
                                </p:cTn>
                              </p:par>
                              <p:par>
                                <p:cTn id="14" presetID="9" presetClass="emph" presetSubtype="0" nodeType="withEffect">
                                  <p:stCondLst>
                                    <p:cond delay="0"/>
                                  </p:stCondLst>
                                  <p:childTnLst>
                                    <p:set>
                                      <p:cBhvr rctx="PPT">
                                        <p:cTn id="15" dur="indefinite"/>
                                        <p:tgtEl>
                                          <p:spTgt spid="31"/>
                                        </p:tgtEl>
                                        <p:attrNameLst>
                                          <p:attrName>style.opacity</p:attrName>
                                        </p:attrNameLst>
                                      </p:cBhvr>
                                      <p:to>
                                        <p:strVal val="0.25"/>
                                      </p:to>
                                    </p:set>
                                    <p:animEffect filter="image" prLst="opacity: 0.25">
                                      <p:cBhvr rctx="IE">
                                        <p:cTn id="16" dur="indefinite"/>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FAI PowerPoint Template Master Do NOT Revise 2013-05-09" id="{B95D4D7D-50B3-44A3-A609-8A9BDF2F25A0}" vid="{18199755-4641-4FA0-9353-40A156E6BC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2701</TotalTime>
  <Words>5069</Words>
  <Application>Microsoft Office PowerPoint</Application>
  <PresentationFormat>On-screen Show (4:3)</PresentationFormat>
  <Paragraphs>454</Paragraphs>
  <Slides>47</Slides>
  <Notes>21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Strategies to Successfully Prevent and Defend Bid Protests</vt:lpstr>
      <vt:lpstr>Agenda</vt:lpstr>
      <vt:lpstr>Bid Protests Overview</vt:lpstr>
      <vt:lpstr>Bid Protest Trends </vt:lpstr>
      <vt:lpstr>Basic Principles:  The Competition in Contracting Act (CICA)</vt:lpstr>
      <vt:lpstr>PowerPoint Presentation</vt:lpstr>
      <vt:lpstr>PowerPoint Presentation</vt:lpstr>
      <vt:lpstr>Pre-award Steps </vt:lpstr>
      <vt:lpstr>Key Principles for Source Selection</vt:lpstr>
      <vt:lpstr>PowerPoint Presentation</vt:lpstr>
      <vt:lpstr>PowerPoint Presentation</vt:lpstr>
      <vt:lpstr>Case Study #1: Raytheon Company, B-404998 (June 25, 2011) </vt:lpstr>
      <vt:lpstr>Case Study #1: Raytheon Company, B-404998 (June 25, 2011) </vt:lpstr>
      <vt:lpstr>Case Study #2: Exelis Systems Corporation, B-407111 (Nov. 13,  2012) </vt:lpstr>
      <vt:lpstr>Case Study #2: Exelis Systems Corporation, B-407111 (Nov. 13,  2012) </vt:lpstr>
      <vt:lpstr>Case Study #2: Exelis Systems Corporation, B-407111 (Nov. 13,  2012) </vt:lpstr>
      <vt:lpstr>Case Study #3: Esegur-Empresa de Seguranca, SA, B-407947 (April 26, 2013)</vt:lpstr>
      <vt:lpstr>Case Study #3: Esegur-Empresa de Seguranca, SA, B-407947 (April 26, 2013)</vt:lpstr>
      <vt:lpstr>Key Principles for Source Selection</vt:lpstr>
      <vt:lpstr>PowerPoint Presentation</vt:lpstr>
      <vt:lpstr>PowerPoint Presentation</vt:lpstr>
      <vt:lpstr>PowerPoint Presentation</vt:lpstr>
      <vt:lpstr>PowerPoint Presentation</vt:lpstr>
      <vt:lpstr>PowerPoint Presentation</vt:lpstr>
      <vt:lpstr>Key Principles for Source Selection</vt:lpstr>
      <vt:lpstr> Basic Principles</vt:lpstr>
      <vt:lpstr> Basic Principles</vt:lpstr>
      <vt:lpstr>PowerPoint Presentation</vt:lpstr>
      <vt:lpstr>PowerPoint Presentation</vt:lpstr>
      <vt:lpstr>PowerPoint Presentation</vt:lpstr>
      <vt:lpstr>Case Study #1: Supreme Foodservice, GmbH, B-405400.3 (Oct. 11, 1012)</vt:lpstr>
      <vt:lpstr>Case Study #1: Supreme Foodservice, GmbH, B-405400.3 (Oct. 11, 1012)</vt:lpstr>
      <vt:lpstr>Case Study #2: IAP World Services, Inc.; EMCOR Government Services, B-407917.2 (July 10,2013) </vt:lpstr>
      <vt:lpstr>Case Study #2: IAP World Services, Inc.; EMCOR Government Services, B-407917.2 (July 10,2013) </vt:lpstr>
      <vt:lpstr>PowerPoint Presentation</vt:lpstr>
      <vt:lpstr>PowerPoint Presentation</vt:lpstr>
      <vt:lpstr>PowerPoint Presentation</vt:lpstr>
      <vt:lpstr>Clarifications v. Discussions </vt:lpstr>
      <vt:lpstr>Discussions Example </vt:lpstr>
      <vt:lpstr>Discussions Example </vt:lpstr>
      <vt:lpstr>Discussions vs. NOT Discussions Additional Examples</vt:lpstr>
      <vt:lpstr>Post-award: Debriefings </vt:lpstr>
      <vt:lpstr>Post-award: Debriefings </vt:lpstr>
      <vt:lpstr>Post-award: Debriefings </vt:lpstr>
      <vt:lpstr>Post-award: Debriefings </vt:lpstr>
      <vt:lpstr>Evaluation team</vt:lpstr>
      <vt:lpstr>Key Takeaways</vt:lpstr>
    </vt:vector>
  </TitlesOfParts>
  <Company>Adayana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Olga</dc:creator>
  <cp:lastModifiedBy>Kara Price</cp:lastModifiedBy>
  <cp:revision>181</cp:revision>
  <cp:lastPrinted>2014-07-01T14:50:46Z</cp:lastPrinted>
  <dcterms:created xsi:type="dcterms:W3CDTF">2011-04-14T19:28:14Z</dcterms:created>
  <dcterms:modified xsi:type="dcterms:W3CDTF">2014-07-22T18:57:49Z</dcterms:modified>
</cp:coreProperties>
</file>