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handoutMasterIdLst>
    <p:handoutMasterId r:id="rId72"/>
  </p:handoutMasterIdLst>
  <p:sldIdLst>
    <p:sldId id="257" r:id="rId2"/>
    <p:sldId id="308" r:id="rId3"/>
    <p:sldId id="299" r:id="rId4"/>
    <p:sldId id="270" r:id="rId5"/>
    <p:sldId id="271" r:id="rId6"/>
    <p:sldId id="272" r:id="rId7"/>
    <p:sldId id="329" r:id="rId8"/>
    <p:sldId id="273" r:id="rId9"/>
    <p:sldId id="328" r:id="rId10"/>
    <p:sldId id="322" r:id="rId11"/>
    <p:sldId id="327" r:id="rId12"/>
    <p:sldId id="269" r:id="rId13"/>
    <p:sldId id="326" r:id="rId14"/>
    <p:sldId id="268" r:id="rId15"/>
    <p:sldId id="274" r:id="rId16"/>
    <p:sldId id="256" r:id="rId17"/>
    <p:sldId id="258" r:id="rId18"/>
    <p:sldId id="309" r:id="rId19"/>
    <p:sldId id="260" r:id="rId20"/>
    <p:sldId id="261" r:id="rId21"/>
    <p:sldId id="310" r:id="rId22"/>
    <p:sldId id="311" r:id="rId23"/>
    <p:sldId id="264" r:id="rId24"/>
    <p:sldId id="266" r:id="rId25"/>
    <p:sldId id="267" r:id="rId26"/>
    <p:sldId id="303" r:id="rId27"/>
    <p:sldId id="302" r:id="rId28"/>
    <p:sldId id="275" r:id="rId29"/>
    <p:sldId id="312" r:id="rId30"/>
    <p:sldId id="313" r:id="rId31"/>
    <p:sldId id="314" r:id="rId32"/>
    <p:sldId id="315" r:id="rId33"/>
    <p:sldId id="317" r:id="rId34"/>
    <p:sldId id="316" r:id="rId35"/>
    <p:sldId id="324" r:id="rId36"/>
    <p:sldId id="318" r:id="rId37"/>
    <p:sldId id="319" r:id="rId38"/>
    <p:sldId id="320" r:id="rId39"/>
    <p:sldId id="304" r:id="rId40"/>
    <p:sldId id="321" r:id="rId41"/>
    <p:sldId id="294" r:id="rId42"/>
    <p:sldId id="330" r:id="rId43"/>
    <p:sldId id="284" r:id="rId44"/>
    <p:sldId id="285" r:id="rId45"/>
    <p:sldId id="286" r:id="rId46"/>
    <p:sldId id="287" r:id="rId47"/>
    <p:sldId id="288" r:id="rId48"/>
    <p:sldId id="289" r:id="rId49"/>
    <p:sldId id="290" r:id="rId50"/>
    <p:sldId id="291" r:id="rId51"/>
    <p:sldId id="292" r:id="rId52"/>
    <p:sldId id="293" r:id="rId53"/>
    <p:sldId id="305" r:id="rId54"/>
    <p:sldId id="306" r:id="rId55"/>
    <p:sldId id="277" r:id="rId56"/>
    <p:sldId id="307" r:id="rId57"/>
    <p:sldId id="278" r:id="rId58"/>
    <p:sldId id="325" r:id="rId59"/>
    <p:sldId id="300" r:id="rId60"/>
    <p:sldId id="279" r:id="rId61"/>
    <p:sldId id="280" r:id="rId62"/>
    <p:sldId id="332" r:id="rId63"/>
    <p:sldId id="331" r:id="rId64"/>
    <p:sldId id="281" r:id="rId65"/>
    <p:sldId id="301" r:id="rId66"/>
    <p:sldId id="298" r:id="rId67"/>
    <p:sldId id="282" r:id="rId68"/>
    <p:sldId id="297" r:id="rId69"/>
    <p:sldId id="323" r:id="rId70"/>
  </p:sldIdLst>
  <p:sldSz cx="9144000" cy="6858000" type="screen4x3"/>
  <p:notesSz cx="6950075" cy="9236075"/>
  <p:custDataLst>
    <p:tags r:id="rId7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yan Jackson" initials="BJ" lastIdx="4" clrIdx="0"/>
  <p:cmAuthor id="1" name="Department of Veterans Affairs" initials="DoV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483"/>
    <a:srgbClr val="374158"/>
    <a:srgbClr val="EDF2F9"/>
    <a:srgbClr val="9C1C1F"/>
    <a:srgbClr val="FBCF30"/>
    <a:srgbClr val="FFE8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73690" autoAdjust="0"/>
  </p:normalViewPr>
  <p:slideViewPr>
    <p:cSldViewPr>
      <p:cViewPr>
        <p:scale>
          <a:sx n="70" d="100"/>
          <a:sy n="70" d="100"/>
        </p:scale>
        <p:origin x="-1589" y="86"/>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2294" y="-5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r>
              <a:rPr lang="en-US" smtClean="0"/>
              <a:t>CICA, the FAR, and the Federal Rulemaking Process</a:t>
            </a:r>
            <a:endParaRPr lang="en-US"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87" tIns="46244" rIns="92487" bIns="46244" rtlCol="0"/>
          <a:lstStyle>
            <a:lvl1pPr algn="r">
              <a:defRPr sz="1200"/>
            </a:lvl1pPr>
          </a:lstStyle>
          <a:p>
            <a:fld id="{4216958A-944B-4A95-A2E5-BCB124F30081}" type="datetimeFigureOut">
              <a:rPr lang="en-US" smtClean="0"/>
              <a:t>10/31/2016</a:t>
            </a:fld>
            <a:endParaRPr lang="en-US"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2487" tIns="46244" rIns="92487" bIns="46244" rtlCol="0" anchor="b"/>
          <a:lstStyle>
            <a:lvl1pPr algn="l">
              <a:defRPr sz="1200"/>
            </a:lvl1pPr>
          </a:lstStyle>
          <a:p>
            <a:r>
              <a:rPr lang="en-US" smtClean="0"/>
              <a:t>Presentation Notes</a:t>
            </a:r>
            <a:endParaRPr lang="en-US" dirty="0"/>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87" tIns="46244" rIns="92487" bIns="46244" rtlCol="0" anchor="b"/>
          <a:lstStyle>
            <a:lvl1pPr algn="r">
              <a:defRPr sz="1200"/>
            </a:lvl1pPr>
          </a:lstStyle>
          <a:p>
            <a:fld id="{10FBEE81-B853-4CA6-A53A-9C950161DA0E}" type="slidenum">
              <a:rPr lang="en-US" smtClean="0"/>
              <a:t>‹#›</a:t>
            </a:fld>
            <a:endParaRPr lang="en-US" dirty="0"/>
          </a:p>
        </p:txBody>
      </p:sp>
    </p:spTree>
    <p:extLst>
      <p:ext uri="{BB962C8B-B14F-4D97-AF65-F5344CB8AC3E}">
        <p14:creationId xmlns:p14="http://schemas.microsoft.com/office/powerpoint/2010/main" val="347875988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33425" y="696913"/>
            <a:ext cx="4616450" cy="3463925"/>
          </a:xfrm>
          <a:prstGeom prst="rect">
            <a:avLst/>
          </a:prstGeom>
          <a:noFill/>
          <a:ln w="12700">
            <a:solidFill>
              <a:prstClr val="black"/>
            </a:solidFill>
          </a:ln>
        </p:spPr>
        <p:txBody>
          <a:bodyPr vert="horz" lIns="92487" tIns="46244" rIns="92487" bIns="46244"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5456239" y="655637"/>
            <a:ext cx="838200" cy="461804"/>
          </a:xfrm>
          <a:prstGeom prst="rect">
            <a:avLst/>
          </a:prstGeom>
        </p:spPr>
        <p:txBody>
          <a:bodyPr vert="horz" lIns="92487" tIns="46244" rIns="92487" bIns="46244" rtlCol="0" anchor="b"/>
          <a:lstStyle>
            <a:lvl1pPr algn="r">
              <a:defRPr sz="1400" b="1"/>
            </a:lvl1pPr>
          </a:lstStyle>
          <a:p>
            <a:fld id="{CD844B44-123A-44B4-A8A0-FDCAEB303E8C}" type="slidenum">
              <a:rPr lang="en-US" smtClean="0"/>
              <a:pPr/>
              <a:t>‹#›</a:t>
            </a:fld>
            <a:endParaRPr lang="en-US" dirty="0"/>
          </a:p>
        </p:txBody>
      </p:sp>
      <p:sp>
        <p:nvSpPr>
          <p:cNvPr id="8" name="TextBox 7"/>
          <p:cNvSpPr txBox="1"/>
          <p:nvPr/>
        </p:nvSpPr>
        <p:spPr>
          <a:xfrm>
            <a:off x="5433378" y="815974"/>
            <a:ext cx="547357" cy="314882"/>
          </a:xfrm>
          <a:prstGeom prst="rect">
            <a:avLst/>
          </a:prstGeom>
          <a:noFill/>
        </p:spPr>
        <p:txBody>
          <a:bodyPr wrap="none" lIns="91436" tIns="45718" rIns="91436" bIns="45718" rtlCol="0">
            <a:spAutoFit/>
          </a:bodyPr>
          <a:lstStyle/>
          <a:p>
            <a:r>
              <a:rPr lang="en-US" sz="1400" b="1" dirty="0" smtClean="0"/>
              <a:t>Slide</a:t>
            </a:r>
            <a:endParaRPr lang="en-US" sz="1400" b="1" dirty="0"/>
          </a:p>
        </p:txBody>
      </p:sp>
    </p:spTree>
    <p:extLst>
      <p:ext uri="{BB962C8B-B14F-4D97-AF65-F5344CB8AC3E}">
        <p14:creationId xmlns:p14="http://schemas.microsoft.com/office/powerpoint/2010/main" val="140263740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fas.org/sgp/crs/misc/R42826.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archives.gov/federal"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reginfo.gov/public/reginfo/Regmap/regmap2.jsp"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whitehouse.gov/sites/default/files/omb/assets/omb/memoranda/m0"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www.whitehouse.gov/omb/memoranda_m03" TargetMode="External"/><Relationship Id="rId4" Type="http://schemas.openxmlformats.org/officeDocument/2006/relationships/hyperlink" Target="http://www.whitehouse.gov/omb/memoranda_m01"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acquisition.gov/?q=far_looselea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gpo.gov/fdsys/search/pagedetails.action?collectionCode=CFR&amp;searchPath=Title+41/Subtitle+C/Chapter+102/Subchapter+A&amp;granuleId=CFR-2011-title41-vol3-part102-id900-subpartB-subjectgroup-id927&amp;packageId=CFR-2011-title41-vol3&amp;oldPath=Title+41/Subtitle+C/Chapter+102/Subchapter+C&amp;fromPageDetails=true&amp;collapse=true&amp;ycord=2152"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irs.gov/pub/irs-tege/eotopica85.pdf"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fas.org/sgp/crs/misc/R40516.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regulations.gov/docs/Tips_For_Submitting_Effective_Comments.pdf" TargetMode="External"/><Relationship Id="rId2" Type="http://schemas.openxmlformats.org/officeDocument/2006/relationships/slide" Target="../slides/slide62.xml"/><Relationship Id="rId1" Type="http://schemas.openxmlformats.org/officeDocument/2006/relationships/notesMaster" Target="../notesMasters/notesMaster1.xml"/><Relationship Id="rId4" Type="http://schemas.openxmlformats.org/officeDocument/2006/relationships/image" Target="../media/image5.png"/></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During Arrival:</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Greet participants as they arrive.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 participants to write an answer to the question on the </a:t>
            </a:r>
            <a:r>
              <a:rPr lang="en-US" sz="1200" i="1" kern="1200" dirty="0" smtClean="0">
                <a:solidFill>
                  <a:schemeClr val="tx1"/>
                </a:solidFill>
                <a:effectLst/>
                <a:latin typeface="+mn-lt"/>
                <a:ea typeface="+mn-ea"/>
                <a:cs typeface="+mn-cs"/>
              </a:rPr>
              <a:t>Course Agenda</a:t>
            </a:r>
            <a:r>
              <a:rPr lang="en-US" sz="1200" kern="1200" dirty="0" smtClean="0">
                <a:solidFill>
                  <a:schemeClr val="tx1"/>
                </a:solidFill>
                <a:effectLst/>
                <a:latin typeface="+mn-lt"/>
                <a:ea typeface="+mn-ea"/>
                <a:cs typeface="+mn-cs"/>
              </a:rPr>
              <a:t> while waiting for the class to begin.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Hold other participant materials until directed to distribute throughout the course.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1 min.</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Welcome</a:t>
            </a:r>
            <a:r>
              <a:rPr lang="en-US" sz="1200" kern="1200" dirty="0" smtClean="0">
                <a:solidFill>
                  <a:schemeClr val="tx1"/>
                </a:solidFill>
                <a:effectLst/>
                <a:latin typeface="+mn-lt"/>
                <a:ea typeface="+mn-ea"/>
                <a:cs typeface="+mn-cs"/>
              </a:rPr>
              <a:t> participants to the class. </a:t>
            </a:r>
          </a:p>
          <a:p>
            <a:r>
              <a:rPr lang="en-US" sz="1200" b="1" kern="1200" dirty="0" smtClean="0">
                <a:solidFill>
                  <a:schemeClr val="tx1"/>
                </a:solidFill>
                <a:effectLst/>
                <a:latin typeface="+mn-lt"/>
                <a:ea typeface="+mn-ea"/>
                <a:cs typeface="+mn-cs"/>
              </a:rPr>
              <a:t>Remind</a:t>
            </a:r>
            <a:r>
              <a:rPr lang="en-US" sz="1200" kern="1200" dirty="0" smtClean="0">
                <a:solidFill>
                  <a:schemeClr val="tx1"/>
                </a:solidFill>
                <a:effectLst/>
                <a:latin typeface="+mn-lt"/>
                <a:ea typeface="+mn-ea"/>
                <a:cs typeface="+mn-cs"/>
              </a:rPr>
              <a:t> participants to answer the question located at the bottom of their course agenda, as they will need their answer momentarily.</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D844B44-123A-44B4-A8A0-FDCAEB303E8C}" type="slidenum">
              <a:rPr lang="en-US" smtClean="0"/>
              <a:t>1</a:t>
            </a:fld>
            <a:endParaRPr lang="en-US" dirty="0"/>
          </a:p>
        </p:txBody>
      </p:sp>
      <p:grpSp>
        <p:nvGrpSpPr>
          <p:cNvPr id="7" name="Group 6"/>
          <p:cNvGrpSpPr/>
          <p:nvPr/>
        </p:nvGrpSpPr>
        <p:grpSpPr>
          <a:xfrm>
            <a:off x="5460150" y="3696872"/>
            <a:ext cx="986688" cy="458885"/>
            <a:chOff x="-14924" y="0"/>
            <a:chExt cx="1463675" cy="680720"/>
          </a:xfrm>
        </p:grpSpPr>
        <p:sp>
          <p:nvSpPr>
            <p:cNvPr id="8" name="Rounded Rectangle 7"/>
            <p:cNvSpPr/>
            <p:nvPr/>
          </p:nvSpPr>
          <p:spPr>
            <a:xfrm>
              <a:off x="-14924" y="0"/>
              <a:ext cx="1463675" cy="680720"/>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US" dirty="0">
                  <a:effectLst/>
                  <a:ea typeface="Calibri"/>
                  <a:cs typeface="Times New Roman"/>
                </a:rPr>
                <a:t>0:00</a:t>
              </a:r>
            </a:p>
          </p:txBody>
        </p:sp>
        <p:pic>
          <p:nvPicPr>
            <p:cNvPr id="9" name="Picture 8" descr="C:\Users\vacoprewij\AppData\Local\Microsoft\Windows\Temporary Internet Files\Content.IE5\MOFZEKW0\stopwatch[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 y="114300"/>
              <a:ext cx="442912" cy="476250"/>
            </a:xfrm>
            <a:prstGeom prst="rect">
              <a:avLst/>
            </a:prstGeom>
            <a:noFill/>
            <a:ln>
              <a:noFill/>
            </a:ln>
          </p:spPr>
        </p:pic>
      </p:grpSp>
    </p:spTree>
    <p:extLst>
      <p:ext uri="{BB962C8B-B14F-4D97-AF65-F5344CB8AC3E}">
        <p14:creationId xmlns:p14="http://schemas.microsoft.com/office/powerpoint/2010/main" val="2053631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1 mins</a:t>
            </a: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the class based upon their experience, who are some of the stakeholders from prior engagements at each of these levels?</a:t>
            </a:r>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Define </a:t>
            </a:r>
            <a:r>
              <a:rPr lang="en-US" sz="1200" kern="1200" dirty="0" smtClean="0">
                <a:solidFill>
                  <a:schemeClr val="tx1"/>
                </a:solidFill>
                <a:effectLst/>
                <a:latin typeface="+mn-lt"/>
                <a:ea typeface="+mn-ea"/>
                <a:cs typeface="+mn-cs"/>
              </a:rPr>
              <a:t>the stakeholder as a person or group that has a vested interest in the proposed rule. A stakeholder could be:</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 government agency</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An industry representative</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 contractor</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 private citizen</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Explain </a:t>
            </a:r>
            <a:r>
              <a:rPr lang="en-US" sz="1200" kern="1200" dirty="0" smtClean="0">
                <a:solidFill>
                  <a:schemeClr val="tx1"/>
                </a:solidFill>
                <a:effectLst/>
                <a:latin typeface="+mn-lt"/>
                <a:ea typeface="+mn-ea"/>
                <a:cs typeface="+mn-cs"/>
              </a:rPr>
              <a:t>how involving stakeholders throughout the process helps:</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Acceptance of the rule</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Compliance with the rule</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Propose changes to  the rule</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Adjudication of the rule</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844B44-123A-44B4-A8A0-FDCAEB303E8C}" type="slidenum">
              <a:rPr lang="en-US" smtClean="0"/>
              <a:t>10</a:t>
            </a:fld>
            <a:endParaRPr lang="en-US" dirty="0"/>
          </a:p>
        </p:txBody>
      </p:sp>
    </p:spTree>
    <p:extLst>
      <p:ext uri="{BB962C8B-B14F-4D97-AF65-F5344CB8AC3E}">
        <p14:creationId xmlns:p14="http://schemas.microsoft.com/office/powerpoint/2010/main" val="2053631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1 min</a:t>
            </a:r>
          </a:p>
          <a:p>
            <a:r>
              <a:rPr lang="en-US" sz="1200" b="1" kern="1200" dirty="0" smtClean="0">
                <a:solidFill>
                  <a:schemeClr val="tx1"/>
                </a:solidFill>
                <a:effectLst/>
                <a:latin typeface="+mn-lt"/>
                <a:ea typeface="+mn-ea"/>
                <a:cs typeface="+mn-cs"/>
              </a:rPr>
              <a:t>Explain </a:t>
            </a:r>
            <a:r>
              <a:rPr lang="en-US" sz="1200" kern="1200" dirty="0" smtClean="0">
                <a:solidFill>
                  <a:schemeClr val="tx1"/>
                </a:solidFill>
                <a:effectLst/>
                <a:latin typeface="+mn-lt"/>
                <a:ea typeface="+mn-ea"/>
                <a:cs typeface="+mn-cs"/>
              </a:rPr>
              <a:t>the role of the stakeholder groups in the overall federal rulemaking process.</a:t>
            </a:r>
          </a:p>
          <a:p>
            <a:r>
              <a:rPr lang="en-US" sz="1200" b="1" kern="1200" dirty="0" smtClean="0">
                <a:solidFill>
                  <a:schemeClr val="tx1"/>
                </a:solidFill>
                <a:effectLst/>
                <a:latin typeface="+mn-lt"/>
                <a:ea typeface="+mn-ea"/>
                <a:cs typeface="+mn-cs"/>
              </a:rPr>
              <a:t>Identify</a:t>
            </a:r>
            <a:r>
              <a:rPr lang="en-US" sz="1200" kern="1200" dirty="0" smtClean="0">
                <a:solidFill>
                  <a:schemeClr val="tx1"/>
                </a:solidFill>
                <a:effectLst/>
                <a:latin typeface="+mn-lt"/>
                <a:ea typeface="+mn-ea"/>
                <a:cs typeface="+mn-cs"/>
              </a:rPr>
              <a:t> some of the FAR Teams and how they could be stakeholders in federal rulemaking. There is a FAR Team for each of the FAR Parts; for example, FAR 19 Small Business Programs, and FAR 15 Contracting by Negotiation. </a:t>
            </a:r>
          </a:p>
          <a:p>
            <a:r>
              <a:rPr lang="en-US" sz="1200" b="1" kern="1200" dirty="0" smtClean="0">
                <a:solidFill>
                  <a:schemeClr val="tx1"/>
                </a:solidFill>
                <a:effectLst/>
                <a:latin typeface="+mn-lt"/>
                <a:ea typeface="+mn-ea"/>
                <a:cs typeface="+mn-cs"/>
              </a:rPr>
              <a:t>Identify</a:t>
            </a:r>
            <a:r>
              <a:rPr lang="en-US" sz="1200" kern="1200" dirty="0" smtClean="0">
                <a:solidFill>
                  <a:schemeClr val="tx1"/>
                </a:solidFill>
                <a:effectLst/>
                <a:latin typeface="+mn-lt"/>
                <a:ea typeface="+mn-ea"/>
                <a:cs typeface="+mn-cs"/>
              </a:rPr>
              <a:t> examples of Government agencies, industry, and professional organizations and how they may be stakeholders to federal rulemaking.</a:t>
            </a:r>
          </a:p>
          <a:p>
            <a:r>
              <a:rPr lang="en-US" sz="1200" kern="1200" dirty="0" smtClean="0">
                <a:solidFill>
                  <a:schemeClr val="tx1"/>
                </a:solidFill>
                <a:effectLst/>
                <a:latin typeface="+mn-lt"/>
                <a:ea typeface="+mn-ea"/>
                <a:cs typeface="+mn-cs"/>
              </a:rPr>
              <a:t>Government could be any of the three branches, agencies, or career groups. Industry could be unions, automakers, metal workers, HVAC Association, or medical supply guild. Professional Organizations could be National Contracts Management Association (NCMA) or Project Management Institute (PMI).</a:t>
            </a:r>
            <a:endParaRPr lang="en-US" dirty="0" smtClean="0"/>
          </a:p>
        </p:txBody>
      </p:sp>
      <p:sp>
        <p:nvSpPr>
          <p:cNvPr id="4" name="Slide Number Placeholder 3"/>
          <p:cNvSpPr>
            <a:spLocks noGrp="1"/>
          </p:cNvSpPr>
          <p:nvPr>
            <p:ph type="sldNum" sz="quarter" idx="10"/>
          </p:nvPr>
        </p:nvSpPr>
        <p:spPr/>
        <p:txBody>
          <a:bodyPr/>
          <a:lstStyle/>
          <a:p>
            <a:fld id="{CD844B44-123A-44B4-A8A0-FDCAEB303E8C}" type="slidenum">
              <a:rPr lang="en-US" smtClean="0"/>
              <a:pPr/>
              <a:t>11</a:t>
            </a:fld>
            <a:endParaRPr lang="en-US" dirty="0"/>
          </a:p>
        </p:txBody>
      </p:sp>
    </p:spTree>
    <p:extLst>
      <p:ext uri="{BB962C8B-B14F-4D97-AF65-F5344CB8AC3E}">
        <p14:creationId xmlns:p14="http://schemas.microsoft.com/office/powerpoint/2010/main" val="1534716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2 mins</a:t>
            </a:r>
          </a:p>
          <a:p>
            <a:r>
              <a:rPr lang="en-US" sz="1200" b="1" kern="1200" dirty="0" smtClean="0">
                <a:solidFill>
                  <a:schemeClr val="tx1"/>
                </a:solidFill>
                <a:effectLst/>
                <a:latin typeface="+mn-lt"/>
                <a:ea typeface="+mn-ea"/>
                <a:cs typeface="+mn-cs"/>
              </a:rPr>
              <a:t>Define </a:t>
            </a:r>
            <a:r>
              <a:rPr lang="en-US" sz="1200" kern="1200" dirty="0" smtClean="0">
                <a:solidFill>
                  <a:schemeClr val="tx1"/>
                </a:solidFill>
                <a:effectLst/>
                <a:latin typeface="+mn-lt"/>
                <a:ea typeface="+mn-ea"/>
                <a:cs typeface="+mn-cs"/>
              </a:rPr>
              <a:t>what is the: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Rule  --  ''rule'' means the whole or a part of an agency statement of general or particular applicability and future effect designed to implement, interpret, or prescribe law or policy or describing the organization, procedure, or practice requirements of an agency and includes the approval or prescription for the future of rates, wages, corporate or financial structures or reorganizations thereof, prices, facilities, appliances, services or allowances therefore or of valuations, costs, or accounting, or practices bearing on any of the foregoing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Code of Federal Regulations (CFR) -- The codification of the general and permanent rules and regulations (sometimes called administrative law)</a:t>
            </a:r>
          </a:p>
          <a:p>
            <a:r>
              <a:rPr lang="en-US" sz="1200" kern="1200" dirty="0" smtClean="0">
                <a:solidFill>
                  <a:schemeClr val="tx1"/>
                </a:solidFill>
                <a:effectLst/>
                <a:latin typeface="+mn-lt"/>
                <a:ea typeface="+mn-ea"/>
                <a:cs typeface="+mn-cs"/>
              </a:rPr>
              <a:t> </a:t>
            </a:r>
          </a:p>
          <a:p>
            <a:r>
              <a:rPr lang="en-US" sz="1200" u="none" kern="1200" dirty="0" smtClean="0">
                <a:solidFill>
                  <a:schemeClr val="tx1"/>
                </a:solidFill>
                <a:effectLst/>
                <a:latin typeface="+mn-lt"/>
                <a:ea typeface="+mn-ea"/>
                <a:cs typeface="+mn-cs"/>
              </a:rPr>
              <a:t>http</a:t>
            </a:r>
            <a:r>
              <a:rPr lang="en-US" sz="1200" u="none" strike="noStrike" kern="1200" dirty="0" smtClean="0">
                <a:solidFill>
                  <a:schemeClr val="tx1"/>
                </a:solidFill>
                <a:effectLst/>
                <a:latin typeface="+mn-lt"/>
                <a:ea typeface="+mn-ea"/>
                <a:cs typeface="+mn-cs"/>
                <a:hlinkClick r:id="rId3"/>
              </a:rPr>
              <a:t>s://www</a:t>
            </a:r>
            <a:r>
              <a:rPr lang="en-US" sz="1200" u="none" kern="1200" dirty="0" smtClean="0">
                <a:solidFill>
                  <a:schemeClr val="tx1"/>
                </a:solidFill>
                <a:effectLst/>
                <a:latin typeface="+mn-lt"/>
                <a:ea typeface="+mn-ea"/>
                <a:cs typeface="+mn-cs"/>
              </a:rPr>
              <a:t>.f</a:t>
            </a:r>
            <a:r>
              <a:rPr lang="en-US" sz="1200" u="none" strike="noStrike" kern="1200" dirty="0" smtClean="0">
                <a:solidFill>
                  <a:schemeClr val="tx1"/>
                </a:solidFill>
                <a:effectLst/>
                <a:latin typeface="+mn-lt"/>
                <a:ea typeface="+mn-ea"/>
                <a:cs typeface="+mn-cs"/>
                <a:hlinkClick r:id="rId3"/>
              </a:rPr>
              <a:t>as.</a:t>
            </a:r>
            <a:r>
              <a:rPr lang="en-US" sz="1200" u="none" kern="1200" dirty="0" smtClean="0">
                <a:solidFill>
                  <a:schemeClr val="tx1"/>
                </a:solidFill>
                <a:effectLst/>
                <a:latin typeface="+mn-lt"/>
                <a:ea typeface="+mn-ea"/>
                <a:cs typeface="+mn-cs"/>
              </a:rPr>
              <a:t>or</a:t>
            </a:r>
            <a:r>
              <a:rPr lang="en-US" sz="1200" u="none" strike="noStrike" kern="1200" dirty="0" smtClean="0">
                <a:solidFill>
                  <a:schemeClr val="tx1"/>
                </a:solidFill>
                <a:effectLst/>
                <a:latin typeface="+mn-lt"/>
                <a:ea typeface="+mn-ea"/>
                <a:cs typeface="+mn-cs"/>
                <a:hlinkClick r:id="rId3"/>
              </a:rPr>
              <a:t>g/sgp/crs/misc/R42826.pdf</a:t>
            </a:r>
            <a:r>
              <a:rPr lang="en-US" sz="1200" u="none"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(CFR) </a:t>
            </a:r>
          </a:p>
          <a:p>
            <a:r>
              <a:rPr lang="en-US" sz="1200" kern="1200" dirty="0" smtClean="0">
                <a:solidFill>
                  <a:schemeClr val="tx1"/>
                </a:solidFill>
                <a:effectLst/>
                <a:latin typeface="+mn-lt"/>
                <a:ea typeface="+mn-ea"/>
                <a:cs typeface="+mn-cs"/>
              </a:rPr>
              <a:t>ht</a:t>
            </a:r>
            <a:r>
              <a:rPr lang="en-US" sz="1200" u="none" strike="noStrike" kern="1200" dirty="0" smtClean="0">
                <a:solidFill>
                  <a:schemeClr val="tx1"/>
                </a:solidFill>
                <a:effectLst/>
                <a:latin typeface="+mn-lt"/>
                <a:ea typeface="+mn-ea"/>
                <a:cs typeface="+mn-cs"/>
                <a:hlinkClick r:id="rId4"/>
              </a:rPr>
              <a:t>tps://w</a:t>
            </a:r>
            <a:r>
              <a:rPr lang="en-US" sz="1200" kern="1200" dirty="0" smtClean="0">
                <a:solidFill>
                  <a:schemeClr val="tx1"/>
                </a:solidFill>
                <a:effectLst/>
                <a:latin typeface="+mn-lt"/>
                <a:ea typeface="+mn-ea"/>
                <a:cs typeface="+mn-cs"/>
              </a:rPr>
              <a:t>ww.arc</a:t>
            </a:r>
            <a:r>
              <a:rPr lang="en-US" sz="1200" u="none" strike="noStrike" kern="1200" dirty="0" smtClean="0">
                <a:solidFill>
                  <a:schemeClr val="tx1"/>
                </a:solidFill>
                <a:effectLst/>
                <a:latin typeface="+mn-lt"/>
                <a:ea typeface="+mn-ea"/>
                <a:cs typeface="+mn-cs"/>
                <a:hlinkClick r:id="rId4"/>
              </a:rPr>
              <a:t>hives.gov/federal</a:t>
            </a:r>
            <a:r>
              <a:rPr lang="en-US" sz="1200" kern="1200" dirty="0" smtClean="0">
                <a:solidFill>
                  <a:schemeClr val="tx1"/>
                </a:solidFill>
                <a:effectLst/>
                <a:latin typeface="+mn-lt"/>
                <a:ea typeface="+mn-ea"/>
                <a:cs typeface="+mn-cs"/>
              </a:rPr>
              <a:t>‐register/laws/administrative‐procedure/551.html (APA)</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Instructor Note: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Students may require help distinguishing between a rule and a policy. A rule is the implementation of the law. A policy is lower level guidance on how a particular organization (Executive Office, agency, department) will implement a law or a rule. Executive policy may drive a rule while agency policy may be driven by a rule.</a:t>
            </a:r>
          </a:p>
          <a:p>
            <a:endParaRPr lang="en-US" dirty="0"/>
          </a:p>
        </p:txBody>
      </p:sp>
      <p:sp>
        <p:nvSpPr>
          <p:cNvPr id="4" name="Slide Number Placeholder 3"/>
          <p:cNvSpPr>
            <a:spLocks noGrp="1"/>
          </p:cNvSpPr>
          <p:nvPr>
            <p:ph type="sldNum" sz="quarter" idx="10"/>
          </p:nvPr>
        </p:nvSpPr>
        <p:spPr/>
        <p:txBody>
          <a:bodyPr/>
          <a:lstStyle/>
          <a:p>
            <a:fld id="{CD844B44-123A-44B4-A8A0-FDCAEB303E8C}" type="slidenum">
              <a:rPr lang="en-US" smtClean="0"/>
              <a:t>12</a:t>
            </a:fld>
            <a:endParaRPr lang="en-US" dirty="0"/>
          </a:p>
        </p:txBody>
      </p:sp>
    </p:spTree>
    <p:extLst>
      <p:ext uri="{BB962C8B-B14F-4D97-AF65-F5344CB8AC3E}">
        <p14:creationId xmlns:p14="http://schemas.microsoft.com/office/powerpoint/2010/main" val="2053631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2 mins</a:t>
            </a:r>
          </a:p>
          <a:p>
            <a:r>
              <a:rPr lang="en-US" sz="1200" b="1" kern="1200" dirty="0" smtClean="0">
                <a:solidFill>
                  <a:schemeClr val="tx1"/>
                </a:solidFill>
                <a:effectLst/>
                <a:latin typeface="+mn-lt"/>
                <a:ea typeface="+mn-ea"/>
                <a:cs typeface="+mn-cs"/>
              </a:rPr>
              <a:t>Define </a:t>
            </a:r>
            <a:r>
              <a:rPr lang="en-US" sz="1200" kern="1200" dirty="0" smtClean="0">
                <a:solidFill>
                  <a:schemeClr val="tx1"/>
                </a:solidFill>
                <a:effectLst/>
                <a:latin typeface="+mn-lt"/>
                <a:ea typeface="+mn-ea"/>
                <a:cs typeface="+mn-cs"/>
              </a:rPr>
              <a:t>what the FAR is and how it is amended.</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FAR is </a:t>
            </a:r>
            <a:r>
              <a:rPr lang="en-US" sz="1200" b="1" i="1" u="sng" kern="1200" dirty="0" smtClean="0">
                <a:solidFill>
                  <a:schemeClr val="tx1"/>
                </a:solidFill>
                <a:effectLst/>
                <a:latin typeface="+mn-lt"/>
                <a:ea typeface="+mn-ea"/>
                <a:cs typeface="+mn-cs"/>
              </a:rPr>
              <a:t>the</a:t>
            </a:r>
            <a:r>
              <a:rPr lang="en-US" sz="1200" kern="1200" dirty="0" smtClean="0">
                <a:solidFill>
                  <a:schemeClr val="tx1"/>
                </a:solidFill>
                <a:effectLst/>
                <a:latin typeface="+mn-lt"/>
                <a:ea typeface="+mn-ea"/>
                <a:cs typeface="+mn-cs"/>
              </a:rPr>
              <a:t> regulation that governs most government acquisition processes.</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It is the </a:t>
            </a:r>
            <a:r>
              <a:rPr lang="en-US" sz="1200" i="1" kern="1200" dirty="0" smtClean="0">
                <a:solidFill>
                  <a:schemeClr val="tx1"/>
                </a:solidFill>
                <a:effectLst/>
                <a:latin typeface="+mn-lt"/>
                <a:ea typeface="+mn-ea"/>
                <a:cs typeface="+mn-cs"/>
              </a:rPr>
              <a:t>rulebook</a:t>
            </a:r>
            <a:r>
              <a:rPr lang="en-US" sz="1200" kern="1200" dirty="0" smtClean="0">
                <a:solidFill>
                  <a:schemeClr val="tx1"/>
                </a:solidFill>
                <a:effectLst/>
                <a:latin typeface="+mn-lt"/>
                <a:ea typeface="+mn-ea"/>
                <a:cs typeface="+mn-cs"/>
              </a:rPr>
              <a:t>, not an </a:t>
            </a:r>
            <a:r>
              <a:rPr lang="en-US" sz="1200" i="1" kern="1200" dirty="0" smtClean="0">
                <a:solidFill>
                  <a:schemeClr val="tx1"/>
                </a:solidFill>
                <a:effectLst/>
                <a:latin typeface="+mn-lt"/>
                <a:ea typeface="+mn-ea"/>
                <a:cs typeface="+mn-cs"/>
              </a:rPr>
              <a:t>instructional guide</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FAR was initially promulgated, and subsequently amended, following the same rulemaking procedures as other regulations.</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Agency regulations implement and supplement the FAR; they do not change or supersede the FAR.</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Engage</a:t>
            </a:r>
            <a:r>
              <a:rPr lang="en-US" sz="1200" kern="1200" dirty="0" smtClean="0">
                <a:solidFill>
                  <a:schemeClr val="tx1"/>
                </a:solidFill>
                <a:effectLst/>
                <a:latin typeface="+mn-lt"/>
                <a:ea typeface="+mn-ea"/>
                <a:cs typeface="+mn-cs"/>
              </a:rPr>
              <a:t> participants asking: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Which agencies are not required to use the FAR?</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Federal Aviation Administration (FAA)</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United States Mint</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Legislative or judicial branch agencies</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FAR does not directly regulate federal contractors</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Non-procurement contracts (Research &amp; Development (R&amp;D))</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Grants</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Cooperative Agreements</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Purchases or leases of real property</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Others as authorized by Congress</a:t>
            </a:r>
            <a:r>
              <a:rPr lang="en-US" dirty="0" smtClean="0">
                <a:effectLst/>
              </a:rPr>
              <a:t> </a:t>
            </a:r>
            <a:r>
              <a:rPr lang="en-US" sz="13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05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Source: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Federal Acquisition Regulation (FAR): Answers to Frequently Asked Questions. Kate M. Manuel; Legislative Attorney, L. Elaine </a:t>
            </a:r>
            <a:r>
              <a:rPr lang="en-US" sz="1200" kern="1200" dirty="0" err="1" smtClean="0">
                <a:solidFill>
                  <a:schemeClr val="tx1"/>
                </a:solidFill>
                <a:effectLst/>
                <a:latin typeface="+mn-lt"/>
                <a:ea typeface="+mn-ea"/>
                <a:cs typeface="+mn-cs"/>
              </a:rPr>
              <a:t>Halchin</a:t>
            </a:r>
            <a:r>
              <a:rPr lang="en-US" sz="1200" kern="1200" dirty="0" smtClean="0">
                <a:solidFill>
                  <a:schemeClr val="tx1"/>
                </a:solidFill>
                <a:effectLst/>
                <a:latin typeface="+mn-lt"/>
                <a:ea typeface="+mn-ea"/>
                <a:cs typeface="+mn-cs"/>
              </a:rPr>
              <a:t>; Specialist in American National Government, Erika K. </a:t>
            </a:r>
            <a:r>
              <a:rPr lang="en-US" sz="1200" kern="1200" dirty="0" err="1" smtClean="0">
                <a:solidFill>
                  <a:schemeClr val="tx1"/>
                </a:solidFill>
                <a:effectLst/>
                <a:latin typeface="+mn-lt"/>
                <a:ea typeface="+mn-ea"/>
                <a:cs typeface="+mn-cs"/>
              </a:rPr>
              <a:t>Lunder</a:t>
            </a:r>
            <a:r>
              <a:rPr lang="en-US" sz="1200" kern="1200" dirty="0" smtClean="0">
                <a:solidFill>
                  <a:schemeClr val="tx1"/>
                </a:solidFill>
                <a:effectLst/>
                <a:latin typeface="+mn-lt"/>
                <a:ea typeface="+mn-ea"/>
                <a:cs typeface="+mn-cs"/>
              </a:rPr>
              <a:t>; Legislative Attorney, and Michelle D. Christensen; Analyst in Government Organization and Management. February 3, 2015. Retrieved from http://digital.library.unt.edu/ark:/67531/metadc503280/m1/1/high_res_d/R42826_2015Feb03.pdf</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844B44-123A-44B4-A8A0-FDCAEB303E8C}" type="slidenum">
              <a:rPr lang="en-US" smtClean="0"/>
              <a:t>13</a:t>
            </a:fld>
            <a:endParaRPr lang="en-US" dirty="0"/>
          </a:p>
        </p:txBody>
      </p:sp>
    </p:spTree>
    <p:extLst>
      <p:ext uri="{BB962C8B-B14F-4D97-AF65-F5344CB8AC3E}">
        <p14:creationId xmlns:p14="http://schemas.microsoft.com/office/powerpoint/2010/main" val="2053631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3 mins</a:t>
            </a:r>
          </a:p>
          <a:p>
            <a:r>
              <a:rPr lang="en-US" sz="1200" b="1" kern="1200" dirty="0" smtClean="0">
                <a:solidFill>
                  <a:schemeClr val="tx1"/>
                </a:solidFill>
                <a:effectLst/>
                <a:latin typeface="+mn-lt"/>
                <a:ea typeface="+mn-ea"/>
                <a:cs typeface="+mn-cs"/>
              </a:rPr>
              <a:t>Explain </a:t>
            </a:r>
            <a:r>
              <a:rPr lang="en-US" sz="1200" kern="1200" dirty="0" smtClean="0">
                <a:solidFill>
                  <a:schemeClr val="tx1"/>
                </a:solidFill>
                <a:effectLst/>
                <a:latin typeface="+mn-lt"/>
                <a:ea typeface="+mn-ea"/>
                <a:cs typeface="+mn-cs"/>
              </a:rPr>
              <a:t>the three types of rules.</a:t>
            </a:r>
            <a:endParaRPr lang="en-US" sz="1100" kern="1200" dirty="0" smtClean="0">
              <a:solidFill>
                <a:schemeClr val="tx1"/>
              </a:solidFill>
              <a:effectLst/>
              <a:latin typeface="+mn-lt"/>
              <a:ea typeface="+mn-ea"/>
              <a:cs typeface="+mn-cs"/>
            </a:endParaRPr>
          </a:p>
          <a:p>
            <a:pPr marL="685800" lvl="1" indent="-228600">
              <a:buFont typeface="+mj-lt"/>
              <a:buAutoNum type="arabicPeriod"/>
            </a:pPr>
            <a:r>
              <a:rPr lang="en-US" sz="1200" kern="1200" dirty="0" smtClean="0">
                <a:solidFill>
                  <a:schemeClr val="tx1"/>
                </a:solidFill>
                <a:effectLst/>
                <a:latin typeface="+mn-lt"/>
                <a:ea typeface="+mn-ea"/>
                <a:cs typeface="+mn-cs"/>
              </a:rPr>
              <a:t>Legislative/Substantive</a:t>
            </a:r>
            <a:endParaRPr lang="en-US" sz="11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Implement a statute</a:t>
            </a:r>
            <a:endParaRPr lang="en-US" sz="11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Has the force and effect of law</a:t>
            </a:r>
            <a:endParaRPr lang="en-US" sz="1100" kern="1200" dirty="0" smtClean="0">
              <a:solidFill>
                <a:schemeClr val="tx1"/>
              </a:solidFill>
              <a:effectLst/>
              <a:latin typeface="+mn-lt"/>
              <a:ea typeface="+mn-ea"/>
              <a:cs typeface="+mn-cs"/>
            </a:endParaRPr>
          </a:p>
          <a:p>
            <a:pPr marL="685800" lvl="1" indent="-228600">
              <a:buFont typeface="+mj-lt"/>
              <a:buAutoNum type="arabicPeriod"/>
            </a:pPr>
            <a:r>
              <a:rPr lang="en-US" sz="1200" kern="1200" dirty="0" smtClean="0">
                <a:solidFill>
                  <a:schemeClr val="tx1"/>
                </a:solidFill>
                <a:effectLst/>
                <a:latin typeface="+mn-lt"/>
                <a:ea typeface="+mn-ea"/>
                <a:cs typeface="+mn-cs"/>
              </a:rPr>
              <a:t>Non‐Legislative</a:t>
            </a:r>
            <a:endParaRPr lang="en-US" sz="11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Referred to as “guidance”</a:t>
            </a:r>
            <a:endParaRPr lang="en-US" sz="11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Interpretive Rule</a:t>
            </a:r>
            <a:endParaRPr lang="en-US" sz="11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Policy Statement (an example of when Executive Policy can drive FAR changes)</a:t>
            </a:r>
            <a:endParaRPr lang="en-US" sz="1100" kern="1200" dirty="0" smtClean="0">
              <a:solidFill>
                <a:schemeClr val="tx1"/>
              </a:solidFill>
              <a:effectLst/>
              <a:latin typeface="+mn-lt"/>
              <a:ea typeface="+mn-ea"/>
              <a:cs typeface="+mn-cs"/>
            </a:endParaRPr>
          </a:p>
          <a:p>
            <a:pPr marL="685800" lvl="1" indent="-228600">
              <a:buFont typeface="+mj-lt"/>
              <a:buAutoNum type="arabicPeriod"/>
            </a:pPr>
            <a:r>
              <a:rPr lang="en-US" sz="1200" kern="1200" dirty="0" smtClean="0">
                <a:solidFill>
                  <a:schemeClr val="tx1"/>
                </a:solidFill>
                <a:effectLst/>
                <a:latin typeface="+mn-lt"/>
                <a:ea typeface="+mn-ea"/>
                <a:cs typeface="+mn-cs"/>
              </a:rPr>
              <a:t>Management and Procedural</a:t>
            </a:r>
            <a:endParaRPr lang="en-US" sz="11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Management or Personnel involve the running of the agency’s business</a:t>
            </a:r>
            <a:endParaRPr lang="en-US" sz="11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Do not affect the public</a:t>
            </a:r>
            <a:endParaRPr lang="en-US" sz="11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Organizational, Procedural, or Practice describe the agency's structure and functions</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844B44-123A-44B4-A8A0-FDCAEB303E8C}" type="slidenum">
              <a:rPr lang="en-US" smtClean="0"/>
              <a:t>14</a:t>
            </a:fld>
            <a:endParaRPr lang="en-US" dirty="0"/>
          </a:p>
        </p:txBody>
      </p:sp>
    </p:spTree>
    <p:extLst>
      <p:ext uri="{BB962C8B-B14F-4D97-AF65-F5344CB8AC3E}">
        <p14:creationId xmlns:p14="http://schemas.microsoft.com/office/powerpoint/2010/main" val="2053631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10‐15 mins</a:t>
            </a:r>
          </a:p>
          <a:p>
            <a:r>
              <a:rPr lang="en-US" sz="1200" b="1" kern="1200" dirty="0" smtClean="0">
                <a:solidFill>
                  <a:schemeClr val="tx1"/>
                </a:solidFill>
                <a:effectLst/>
                <a:latin typeface="+mn-lt"/>
                <a:ea typeface="+mn-ea"/>
                <a:cs typeface="+mn-cs"/>
              </a:rPr>
              <a:t>Explain </a:t>
            </a:r>
            <a:r>
              <a:rPr lang="en-US" sz="1200" kern="1200" dirty="0" smtClean="0">
                <a:solidFill>
                  <a:schemeClr val="tx1"/>
                </a:solidFill>
                <a:effectLst/>
                <a:latin typeface="+mn-lt"/>
                <a:ea typeface="+mn-ea"/>
                <a:cs typeface="+mn-cs"/>
              </a:rPr>
              <a:t>we are going to do a quick review as a class.</a:t>
            </a:r>
          </a:p>
          <a:p>
            <a:r>
              <a:rPr lang="en-US" sz="1200" b="1" kern="1200" dirty="0" smtClean="0">
                <a:solidFill>
                  <a:schemeClr val="tx1"/>
                </a:solidFill>
                <a:effectLst/>
                <a:latin typeface="+mn-lt"/>
                <a:ea typeface="+mn-ea"/>
                <a:cs typeface="+mn-cs"/>
              </a:rPr>
              <a:t>Hand out </a:t>
            </a:r>
            <a:r>
              <a:rPr lang="en-US" sz="1200" kern="1200" dirty="0" smtClean="0">
                <a:solidFill>
                  <a:schemeClr val="tx1"/>
                </a:solidFill>
                <a:effectLst/>
                <a:latin typeface="+mn-lt"/>
                <a:ea typeface="+mn-ea"/>
                <a:cs typeface="+mn-cs"/>
              </a:rPr>
              <a:t>the nine step sheets to nine random students. Have the class put the nine steps in the correct order working together.</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each of the steps before participants return to their seats.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Instructor Notes: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exercise could take as little as 10 minutes and as long as 20 minutes, depending on how well‐prepared and experienced the students are.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If the students finish quickly, you can skip the presentation and just re‐emphasize the steps quickly and move on to Module 3.</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If it is taking longer than 15 minutes, cut the students off and present the rule‐ making slides on the steps, then have them re‐do the exercise, only giving them 5 minutes to get the steps in order.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Have participants return to their seats after the cards are in order and read aloud.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844B44-123A-44B4-A8A0-FDCAEB303E8C}" type="slidenum">
              <a:rPr lang="en-US" smtClean="0"/>
              <a:t>15</a:t>
            </a:fld>
            <a:endParaRPr lang="en-US" dirty="0"/>
          </a:p>
        </p:txBody>
      </p:sp>
      <p:grpSp>
        <p:nvGrpSpPr>
          <p:cNvPr id="6" name="Group 5"/>
          <p:cNvGrpSpPr/>
          <p:nvPr/>
        </p:nvGrpSpPr>
        <p:grpSpPr>
          <a:xfrm>
            <a:off x="5460150" y="3696872"/>
            <a:ext cx="986688" cy="458885"/>
            <a:chOff x="-14924" y="0"/>
            <a:chExt cx="1463675" cy="680720"/>
          </a:xfrm>
        </p:grpSpPr>
        <p:sp>
          <p:nvSpPr>
            <p:cNvPr id="7" name="Rounded Rectangle 6"/>
            <p:cNvSpPr/>
            <p:nvPr/>
          </p:nvSpPr>
          <p:spPr>
            <a:xfrm>
              <a:off x="-14924" y="0"/>
              <a:ext cx="1463675" cy="680720"/>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US" dirty="0" smtClean="0">
                  <a:effectLst/>
                  <a:ea typeface="Calibri"/>
                  <a:cs typeface="Times New Roman"/>
                </a:rPr>
                <a:t>1:00</a:t>
              </a:r>
              <a:endParaRPr lang="en-US" dirty="0">
                <a:effectLst/>
                <a:ea typeface="Calibri"/>
                <a:cs typeface="Times New Roman"/>
              </a:endParaRPr>
            </a:p>
          </p:txBody>
        </p:sp>
        <p:pic>
          <p:nvPicPr>
            <p:cNvPr id="8" name="Picture 7" descr="C:\Users\vacoprewij\AppData\Local\Microsoft\Windows\Temporary Internet Files\Content.IE5\MOFZEKW0\stopwatch[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 y="114300"/>
              <a:ext cx="442912" cy="476250"/>
            </a:xfrm>
            <a:prstGeom prst="rect">
              <a:avLst/>
            </a:prstGeom>
            <a:noFill/>
            <a:ln>
              <a:noFill/>
            </a:ln>
          </p:spPr>
        </p:pic>
      </p:grpSp>
    </p:spTree>
    <p:extLst>
      <p:ext uri="{BB962C8B-B14F-4D97-AF65-F5344CB8AC3E}">
        <p14:creationId xmlns:p14="http://schemas.microsoft.com/office/powerpoint/2010/main" val="2053631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3 mins</a:t>
            </a:r>
          </a:p>
          <a:p>
            <a:r>
              <a:rPr lang="en-US" sz="1200" b="1" kern="1200" dirty="0" smtClean="0">
                <a:solidFill>
                  <a:schemeClr val="tx1"/>
                </a:solidFill>
                <a:effectLst/>
                <a:latin typeface="+mn-lt"/>
                <a:ea typeface="+mn-ea"/>
                <a:cs typeface="+mn-cs"/>
              </a:rPr>
              <a:t>Distribute </a:t>
            </a:r>
            <a:r>
              <a:rPr lang="en-US" sz="1200" kern="1200" dirty="0" smtClean="0">
                <a:solidFill>
                  <a:schemeClr val="tx1"/>
                </a:solidFill>
                <a:effectLst/>
                <a:latin typeface="+mn-lt"/>
                <a:ea typeface="+mn-ea"/>
                <a:cs typeface="+mn-cs"/>
              </a:rPr>
              <a:t>the </a:t>
            </a:r>
            <a:r>
              <a:rPr lang="en-US" sz="1200" i="1" kern="1200" dirty="0" smtClean="0">
                <a:solidFill>
                  <a:schemeClr val="tx1"/>
                </a:solidFill>
                <a:effectLst/>
                <a:latin typeface="+mn-lt"/>
                <a:ea typeface="+mn-ea"/>
                <a:cs typeface="+mn-cs"/>
              </a:rPr>
              <a:t>Participant Workbook</a:t>
            </a:r>
            <a:r>
              <a:rPr lang="en-US" sz="1200" kern="1200" dirty="0" smtClean="0">
                <a:solidFill>
                  <a:schemeClr val="tx1"/>
                </a:solidFill>
                <a:effectLst/>
                <a:latin typeface="+mn-lt"/>
                <a:ea typeface="+mn-ea"/>
                <a:cs typeface="+mn-cs"/>
              </a:rPr>
              <a:t>.</a:t>
            </a:r>
          </a:p>
          <a:p>
            <a:r>
              <a:rPr lang="en-US" sz="1200" b="1" kern="1200" dirty="0" smtClean="0">
                <a:solidFill>
                  <a:schemeClr val="tx1"/>
                </a:solidFill>
                <a:effectLst/>
                <a:latin typeface="+mn-lt"/>
                <a:ea typeface="+mn-ea"/>
                <a:cs typeface="+mn-cs"/>
              </a:rPr>
              <a:t>Introduce </a:t>
            </a:r>
            <a:r>
              <a:rPr lang="en-US" sz="1200" kern="1200" dirty="0" smtClean="0">
                <a:solidFill>
                  <a:schemeClr val="tx1"/>
                </a:solidFill>
                <a:effectLst/>
                <a:latin typeface="+mn-lt"/>
                <a:ea typeface="+mn-ea"/>
                <a:cs typeface="+mn-cs"/>
              </a:rPr>
              <a:t>the nine steps of the federal rulemaking process. Point out that it is difficult to read everything here, but we will review each step in detail in the upcoming slides. This image is to bring our attention to how it would be presented online. Make note that each step is a different color, and this visual que will carry forward in our workbook and future slides.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Chart Source: </a:t>
            </a:r>
            <a:r>
              <a:rPr lang="en-US" sz="1200" i="1" u="none" strike="noStrike" kern="1200" dirty="0" smtClean="0">
                <a:solidFill>
                  <a:schemeClr val="tx1"/>
                </a:solidFill>
                <a:effectLst/>
                <a:latin typeface="+mn-lt"/>
                <a:ea typeface="+mn-ea"/>
                <a:cs typeface="+mn-cs"/>
                <a:hlinkClick r:id="rId3"/>
              </a:rPr>
              <a:t>http://www.reginfo.gov/public/reginfo/Regmap/regmap2.jsp</a:t>
            </a: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Instructor Note: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process is flexible. The CICA Case Study will provide an example of this flexibility by introducing the rule as an interim rule, not a proposed rule.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844B44-123A-44B4-A8A0-FDCAEB303E8C}" type="slidenum">
              <a:rPr lang="en-US" smtClean="0"/>
              <a:t>16</a:t>
            </a:fld>
            <a:endParaRPr lang="en-US" dirty="0"/>
          </a:p>
        </p:txBody>
      </p:sp>
    </p:spTree>
    <p:extLst>
      <p:ext uri="{BB962C8B-B14F-4D97-AF65-F5344CB8AC3E}">
        <p14:creationId xmlns:p14="http://schemas.microsoft.com/office/powerpoint/2010/main" val="2053631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2 mins</a:t>
            </a:r>
          </a:p>
          <a:p>
            <a:r>
              <a:rPr lang="en-US" sz="1200" b="1" kern="1200" dirty="0" smtClean="0">
                <a:solidFill>
                  <a:schemeClr val="tx1"/>
                </a:solidFill>
                <a:effectLst/>
                <a:latin typeface="+mn-lt"/>
                <a:ea typeface="+mn-ea"/>
                <a:cs typeface="+mn-cs"/>
              </a:rPr>
              <a:t>Explain </a:t>
            </a:r>
            <a:r>
              <a:rPr lang="en-US" sz="1200" kern="1200" dirty="0" smtClean="0">
                <a:solidFill>
                  <a:schemeClr val="tx1"/>
                </a:solidFill>
                <a:effectLst/>
                <a:latin typeface="+mn-lt"/>
                <a:ea typeface="+mn-ea"/>
                <a:cs typeface="+mn-cs"/>
              </a:rPr>
              <a:t>Step One: Initiating Event</a:t>
            </a: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Give examples of events that could result in a rule change process beginning.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844B44-123A-44B4-A8A0-FDCAEB303E8C}" type="slidenum">
              <a:rPr lang="en-US" smtClean="0"/>
              <a:t>17</a:t>
            </a:fld>
            <a:endParaRPr lang="en-US" dirty="0"/>
          </a:p>
        </p:txBody>
      </p:sp>
    </p:spTree>
    <p:extLst>
      <p:ext uri="{BB962C8B-B14F-4D97-AF65-F5344CB8AC3E}">
        <p14:creationId xmlns:p14="http://schemas.microsoft.com/office/powerpoint/2010/main" val="2053631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2 mins</a:t>
            </a: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“How it is determined whether a rule is needed?”</a:t>
            </a:r>
            <a:endParaRPr lang="en-US" sz="11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Answer –</a:t>
            </a:r>
            <a:r>
              <a:rPr lang="en-US" sz="1200" kern="1200" dirty="0" smtClean="0">
                <a:solidFill>
                  <a:schemeClr val="tx1"/>
                </a:solidFill>
                <a:effectLst/>
                <a:latin typeface="+mn-lt"/>
                <a:ea typeface="+mn-ea"/>
                <a:cs typeface="+mn-cs"/>
              </a:rPr>
              <a:t> The need for a rule can be answered by the following questions:</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Will the stimulus cause the need to change an existing rule?</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Can the effects of the stimulus be managed by a means other than a rule?</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Is the subject and scope of the stimulus appropriate for an agency or multiple agencies rule?</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Explain </a:t>
            </a:r>
            <a:r>
              <a:rPr lang="en-US" sz="1200" kern="1200" dirty="0" smtClean="0">
                <a:solidFill>
                  <a:schemeClr val="tx1"/>
                </a:solidFill>
                <a:effectLst/>
                <a:latin typeface="+mn-lt"/>
                <a:ea typeface="+mn-ea"/>
                <a:cs typeface="+mn-cs"/>
              </a:rPr>
              <a:t>the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Administrative Procedure Act (APA) is the guide for the federal rulemaking process.</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844B44-123A-44B4-A8A0-FDCAEB303E8C}" type="slidenum">
              <a:rPr lang="en-US" smtClean="0"/>
              <a:t>18</a:t>
            </a:fld>
            <a:endParaRPr lang="en-US" dirty="0"/>
          </a:p>
        </p:txBody>
      </p:sp>
    </p:spTree>
    <p:extLst>
      <p:ext uri="{BB962C8B-B14F-4D97-AF65-F5344CB8AC3E}">
        <p14:creationId xmlns:p14="http://schemas.microsoft.com/office/powerpoint/2010/main" val="2053631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4 mins</a:t>
            </a:r>
          </a:p>
          <a:p>
            <a:r>
              <a:rPr lang="en-US" sz="1200" b="1" kern="1200" dirty="0" smtClean="0">
                <a:solidFill>
                  <a:schemeClr val="tx1"/>
                </a:solidFill>
                <a:effectLst/>
                <a:latin typeface="+mn-lt"/>
                <a:ea typeface="+mn-ea"/>
                <a:cs typeface="+mn-cs"/>
              </a:rPr>
              <a:t>Define </a:t>
            </a:r>
            <a:r>
              <a:rPr lang="en-US" sz="1200" kern="1200" dirty="0" smtClean="0">
                <a:solidFill>
                  <a:schemeClr val="tx1"/>
                </a:solidFill>
                <a:effectLst/>
                <a:latin typeface="+mn-lt"/>
                <a:ea typeface="+mn-ea"/>
                <a:cs typeface="+mn-cs"/>
              </a:rPr>
              <a:t>a proposed rule.</a:t>
            </a:r>
          </a:p>
          <a:p>
            <a:endParaRPr lang="en-US" sz="1200" b="1"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Instructor Note: </a:t>
            </a:r>
            <a:r>
              <a:rPr lang="en-US" sz="1200" kern="1200" dirty="0" smtClean="0">
                <a:solidFill>
                  <a:schemeClr val="tx1"/>
                </a:solidFill>
                <a:effectLst/>
                <a:latin typeface="+mn-lt"/>
                <a:ea typeface="+mn-ea"/>
                <a:cs typeface="+mn-cs"/>
              </a:rPr>
              <a:t>The definition for the step on the process map is “A notice of proposed rulemaking proposes to add, change, or delete regulatory text and contains a request for public comments.”</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Explain </a:t>
            </a:r>
            <a:r>
              <a:rPr lang="en-US" sz="1200" kern="1200" dirty="0" smtClean="0">
                <a:solidFill>
                  <a:schemeClr val="tx1"/>
                </a:solidFill>
                <a:effectLst/>
                <a:latin typeface="+mn-lt"/>
                <a:ea typeface="+mn-ea"/>
                <a:cs typeface="+mn-cs"/>
              </a:rPr>
              <a:t>how it is prepared. </a:t>
            </a:r>
            <a:r>
              <a:rPr lang="en-US" sz="1200" b="1" kern="1200" dirty="0" smtClean="0">
                <a:solidFill>
                  <a:schemeClr val="tx1"/>
                </a:solidFill>
                <a:effectLst/>
                <a:latin typeface="+mn-lt"/>
                <a:ea typeface="+mn-ea"/>
                <a:cs typeface="+mn-cs"/>
              </a:rPr>
              <a:t>Emphasize </a:t>
            </a:r>
            <a:r>
              <a:rPr lang="en-US" sz="1200" kern="1200" dirty="0" smtClean="0">
                <a:solidFill>
                  <a:schemeClr val="tx1"/>
                </a:solidFill>
                <a:effectLst/>
                <a:latin typeface="+mn-lt"/>
                <a:ea typeface="+mn-ea"/>
                <a:cs typeface="+mn-cs"/>
              </a:rPr>
              <a:t>that this step includes the notice of intent to proposed rule. </a:t>
            </a:r>
          </a:p>
          <a:p>
            <a:r>
              <a:rPr lang="en-US" sz="1200" b="1" kern="1200" dirty="0" smtClean="0">
                <a:solidFill>
                  <a:schemeClr val="tx1"/>
                </a:solidFill>
                <a:effectLst/>
                <a:latin typeface="+mn-lt"/>
                <a:ea typeface="+mn-ea"/>
                <a:cs typeface="+mn-cs"/>
              </a:rPr>
              <a:t>Discuss </a:t>
            </a:r>
            <a:r>
              <a:rPr lang="en-US" sz="1200" kern="1200" dirty="0" smtClean="0">
                <a:solidFill>
                  <a:schemeClr val="tx1"/>
                </a:solidFill>
                <a:effectLst/>
                <a:latin typeface="+mn-lt"/>
                <a:ea typeface="+mn-ea"/>
                <a:cs typeface="+mn-cs"/>
              </a:rPr>
              <a:t>the exemptions (5 U.S.C. 553) to the public comment for:</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Rules concerning military or foreign affairs functions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Rules concerning agency management or personnel</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Rules concerning public property, loans, grants, benefits, or contracts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Interpretive rules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General statements of policy</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Rules of agency organization, procedure, or practice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Nonsignificant rules for which the agency determines that public input is not warranted</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Rules published on an emergency basis</a:t>
            </a:r>
          </a:p>
          <a:p>
            <a:r>
              <a:rPr lang="en-US" sz="1200" b="1" kern="1200" dirty="0" smtClean="0">
                <a:solidFill>
                  <a:schemeClr val="tx1"/>
                </a:solidFill>
                <a:effectLst/>
                <a:latin typeface="+mn-lt"/>
                <a:ea typeface="+mn-ea"/>
                <a:cs typeface="+mn-cs"/>
              </a:rPr>
              <a:t>Explain</a:t>
            </a:r>
            <a:r>
              <a:rPr lang="en-US" sz="1200" kern="1200" dirty="0" smtClean="0">
                <a:solidFill>
                  <a:schemeClr val="tx1"/>
                </a:solidFill>
                <a:effectLst/>
                <a:latin typeface="+mn-lt"/>
                <a:ea typeface="+mn-ea"/>
                <a:cs typeface="+mn-cs"/>
              </a:rPr>
              <a:t> “Who” – proposed rules and proposed rule changes are published by the FAR Council. However, various groups or agencies may help prepare the text of those proposed rules and rule changes.</a:t>
            </a:r>
            <a:r>
              <a:rPr lang="en-US" sz="1200" b="1" kern="1200" dirty="0" smtClean="0">
                <a:solidFill>
                  <a:schemeClr val="tx1"/>
                </a:solidFill>
                <a:effectLst/>
                <a:latin typeface="+mn-lt"/>
                <a:ea typeface="+mn-ea"/>
                <a:cs typeface="+mn-cs"/>
              </a:rPr>
              <a:t> Refer</a:t>
            </a:r>
            <a:r>
              <a:rPr lang="en-US" sz="1200" kern="1200" dirty="0" smtClean="0">
                <a:solidFill>
                  <a:schemeClr val="tx1"/>
                </a:solidFill>
                <a:effectLst/>
                <a:latin typeface="+mn-lt"/>
                <a:ea typeface="+mn-ea"/>
                <a:cs typeface="+mn-cs"/>
              </a:rPr>
              <a:t> to the </a:t>
            </a:r>
            <a:r>
              <a:rPr lang="en-US" sz="1200" i="1" kern="1200" dirty="0" smtClean="0">
                <a:solidFill>
                  <a:schemeClr val="tx1"/>
                </a:solidFill>
                <a:effectLst/>
                <a:latin typeface="+mn-lt"/>
                <a:ea typeface="+mn-ea"/>
                <a:cs typeface="+mn-cs"/>
              </a:rPr>
              <a:t>Rulemaking Stakeholders graphic</a:t>
            </a:r>
            <a:r>
              <a:rPr lang="en-US" sz="1200" kern="1200" dirty="0" smtClean="0">
                <a:solidFill>
                  <a:schemeClr val="tx1"/>
                </a:solidFill>
                <a:effectLst/>
                <a:latin typeface="+mn-lt"/>
                <a:ea typeface="+mn-ea"/>
                <a:cs typeface="+mn-cs"/>
              </a:rPr>
              <a:t> when discussing “Who”.</a:t>
            </a:r>
          </a:p>
          <a:p>
            <a:r>
              <a:rPr lang="en-US" sz="1200" b="1" kern="1200" dirty="0" smtClean="0">
                <a:solidFill>
                  <a:schemeClr val="tx1"/>
                </a:solidFill>
                <a:effectLst/>
                <a:latin typeface="+mn-lt"/>
                <a:ea typeface="+mn-ea"/>
                <a:cs typeface="+mn-cs"/>
              </a:rPr>
              <a:t>Explain </a:t>
            </a:r>
            <a:r>
              <a:rPr lang="en-US" sz="1200" kern="1200" dirty="0" smtClean="0">
                <a:solidFill>
                  <a:schemeClr val="tx1"/>
                </a:solidFill>
                <a:effectLst/>
                <a:latin typeface="+mn-lt"/>
                <a:ea typeface="+mn-ea"/>
                <a:cs typeface="+mn-cs"/>
              </a:rPr>
              <a:t>“When” – once the legislation is finalized, after an organization or committee recommendation, or as prompted by OMB or Congress.</a:t>
            </a:r>
          </a:p>
          <a:p>
            <a:r>
              <a:rPr lang="en-US" sz="1200" b="1" kern="1200" dirty="0" smtClean="0">
                <a:solidFill>
                  <a:schemeClr val="tx1"/>
                </a:solidFill>
                <a:effectLst/>
                <a:latin typeface="+mn-lt"/>
                <a:ea typeface="+mn-ea"/>
                <a:cs typeface="+mn-cs"/>
              </a:rPr>
              <a:t>Explain</a:t>
            </a:r>
            <a:r>
              <a:rPr lang="en-US" sz="1200" kern="1200" dirty="0" smtClean="0">
                <a:solidFill>
                  <a:schemeClr val="tx1"/>
                </a:solidFill>
                <a:effectLst/>
                <a:latin typeface="+mn-lt"/>
                <a:ea typeface="+mn-ea"/>
                <a:cs typeface="+mn-cs"/>
              </a:rPr>
              <a:t> “Where” – Preparations are determine by the initiating agency or entity. Currently publication and archival functions are provided by Federal Register.gov. Pre-Federal Register.gov material can be found as a result of research to be covered later in this course.</a:t>
            </a:r>
          </a:p>
          <a:p>
            <a:r>
              <a:rPr lang="en-US" sz="1200" b="1" kern="1200" dirty="0" smtClean="0">
                <a:solidFill>
                  <a:schemeClr val="tx1"/>
                </a:solidFill>
                <a:effectLst/>
                <a:latin typeface="+mn-lt"/>
                <a:ea typeface="+mn-ea"/>
                <a:cs typeface="+mn-cs"/>
              </a:rPr>
              <a:t>Emphasize </a:t>
            </a:r>
            <a:r>
              <a:rPr lang="en-US" sz="1200" kern="1200" dirty="0" smtClean="0">
                <a:solidFill>
                  <a:schemeClr val="tx1"/>
                </a:solidFill>
                <a:effectLst/>
                <a:latin typeface="+mn-lt"/>
                <a:ea typeface="+mn-ea"/>
                <a:cs typeface="+mn-cs"/>
              </a:rPr>
              <a:t>the APA directs the process where the Federal Register is the platform where the process is performed.</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Ask</a:t>
            </a:r>
            <a:r>
              <a:rPr lang="en-US" sz="1200" kern="1200" dirty="0" smtClean="0">
                <a:solidFill>
                  <a:schemeClr val="tx1"/>
                </a:solidFill>
                <a:effectLst/>
                <a:latin typeface="+mn-lt"/>
                <a:ea typeface="+mn-ea"/>
                <a:cs typeface="+mn-cs"/>
              </a:rPr>
              <a:t> participants if they have any questions over the first three steps. </a:t>
            </a:r>
            <a:r>
              <a:rPr lang="en-US" sz="1200" b="1" kern="1200" dirty="0" smtClean="0">
                <a:solidFill>
                  <a:schemeClr val="tx1"/>
                </a:solidFill>
                <a:effectLst/>
                <a:latin typeface="+mn-lt"/>
                <a:ea typeface="+mn-ea"/>
                <a:cs typeface="+mn-cs"/>
              </a:rPr>
              <a:t>Pause</a:t>
            </a:r>
            <a:r>
              <a:rPr lang="en-US" sz="1200" kern="1200" dirty="0" smtClean="0">
                <a:solidFill>
                  <a:schemeClr val="tx1"/>
                </a:solidFill>
                <a:effectLst/>
                <a:latin typeface="+mn-lt"/>
                <a:ea typeface="+mn-ea"/>
                <a:cs typeface="+mn-cs"/>
              </a:rPr>
              <a:t> and allow adequate time for participants to finish writing, thinking, and processing before continuing.</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844B44-123A-44B4-A8A0-FDCAEB303E8C}" type="slidenum">
              <a:rPr lang="en-US" smtClean="0"/>
              <a:t>19</a:t>
            </a:fld>
            <a:endParaRPr lang="en-US" dirty="0"/>
          </a:p>
        </p:txBody>
      </p:sp>
    </p:spTree>
    <p:extLst>
      <p:ext uri="{BB962C8B-B14F-4D97-AF65-F5344CB8AC3E}">
        <p14:creationId xmlns:p14="http://schemas.microsoft.com/office/powerpoint/2010/main" val="2053631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pPr algn="ctr"/>
            <a:r>
              <a:rPr lang="en-US" b="1" cap="small" dirty="0" smtClean="0">
                <a:solidFill>
                  <a:srgbClr val="FF0000"/>
                </a:solidFill>
              </a:rPr>
              <a:t>***</a:t>
            </a:r>
            <a:r>
              <a:rPr lang="en-US" b="1" cap="small" baseline="0" dirty="0" smtClean="0">
                <a:solidFill>
                  <a:srgbClr val="FF0000"/>
                </a:solidFill>
              </a:rPr>
              <a:t>Prior to class: </a:t>
            </a:r>
            <a:r>
              <a:rPr lang="en-US" b="1" cap="small" dirty="0" smtClean="0">
                <a:solidFill>
                  <a:srgbClr val="FF0000"/>
                </a:solidFill>
              </a:rPr>
              <a:t>Customize</a:t>
            </a:r>
            <a:r>
              <a:rPr lang="en-US" b="1" cap="small" baseline="0" dirty="0" smtClean="0">
                <a:solidFill>
                  <a:srgbClr val="FF0000"/>
                </a:solidFill>
              </a:rPr>
              <a:t> slide with instructor photo, name, and contact information.***</a:t>
            </a:r>
          </a:p>
          <a:p>
            <a:pPr algn="ctr"/>
            <a:r>
              <a:rPr lang="en-US" b="1" cap="small" baseline="0" dirty="0" smtClean="0">
                <a:solidFill>
                  <a:srgbClr val="FF0000"/>
                </a:solidFill>
              </a:rPr>
              <a:t>****Duplicate slide if multiple instructors are present for the course.****</a:t>
            </a:r>
          </a:p>
          <a:p>
            <a:endParaRPr lang="en-US" b="1" dirty="0" smtClean="0"/>
          </a:p>
          <a:p>
            <a:r>
              <a:rPr lang="en-US" b="1" dirty="0" smtClean="0"/>
              <a:t>2 mins</a:t>
            </a:r>
          </a:p>
          <a:p>
            <a:endParaRPr lang="en-US" b="1" dirty="0" smtClean="0"/>
          </a:p>
          <a:p>
            <a:r>
              <a:rPr lang="en-US" b="1" dirty="0" smtClean="0"/>
              <a:t>Introduce</a:t>
            </a:r>
            <a:r>
              <a:rPr lang="en-US" dirty="0" smtClean="0"/>
              <a:t> yourself to the students.  </a:t>
            </a:r>
            <a:endParaRPr lang="en-US" dirty="0"/>
          </a:p>
        </p:txBody>
      </p:sp>
      <p:sp>
        <p:nvSpPr>
          <p:cNvPr id="5" name="Slide Number Placeholder 4"/>
          <p:cNvSpPr>
            <a:spLocks noGrp="1"/>
          </p:cNvSpPr>
          <p:nvPr>
            <p:ph type="sldNum" sz="quarter" idx="11"/>
          </p:nvPr>
        </p:nvSpPr>
        <p:spPr/>
        <p:txBody>
          <a:bodyPr/>
          <a:lstStyle/>
          <a:p>
            <a:fld id="{CD844B44-123A-44B4-A8A0-FDCAEB303E8C}" type="slidenum">
              <a:rPr lang="en-US" smtClean="0"/>
              <a:t>2</a:t>
            </a:fld>
            <a:endParaRPr lang="en-US" dirty="0"/>
          </a:p>
        </p:txBody>
      </p:sp>
    </p:spTree>
    <p:extLst>
      <p:ext uri="{BB962C8B-B14F-4D97-AF65-F5344CB8AC3E}">
        <p14:creationId xmlns:p14="http://schemas.microsoft.com/office/powerpoint/2010/main" val="3125825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1 mins</a:t>
            </a: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“Why would OMB need to review the proposed rule?”</a:t>
            </a:r>
          </a:p>
          <a:p>
            <a:r>
              <a:rPr lang="en-US" sz="1200" i="1" kern="1200" dirty="0" smtClean="0">
                <a:solidFill>
                  <a:schemeClr val="tx1"/>
                </a:solidFill>
                <a:effectLst/>
                <a:latin typeface="+mn-lt"/>
                <a:ea typeface="+mn-ea"/>
                <a:cs typeface="+mn-cs"/>
              </a:rPr>
              <a:t>Equate the answer to the head of any agency or facility wanting to review suggested changes to their own policies before being released to the public. They want to verify the policy aligns with their mission, vision, and goals. The same is true for the Executive (OMB) review of the rules.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Identify </a:t>
            </a:r>
            <a:r>
              <a:rPr lang="en-US" sz="1200" kern="1200" dirty="0" smtClean="0">
                <a:solidFill>
                  <a:schemeClr val="tx1"/>
                </a:solidFill>
                <a:effectLst/>
                <a:latin typeface="+mn-lt"/>
                <a:ea typeface="+mn-ea"/>
                <a:cs typeface="+mn-cs"/>
              </a:rPr>
              <a:t>how to access rules being reviewed by OMB; Office of Information and Regulatory Affairs (OIRA) through www.reginfo.gov</a:t>
            </a:r>
          </a:p>
          <a:p>
            <a:r>
              <a:rPr lang="en-US" sz="1200" b="1" kern="1200" dirty="0" smtClean="0">
                <a:solidFill>
                  <a:schemeClr val="tx1"/>
                </a:solidFill>
                <a:effectLst/>
                <a:latin typeface="+mn-lt"/>
                <a:ea typeface="+mn-ea"/>
                <a:cs typeface="+mn-cs"/>
              </a:rPr>
              <a:t>Explain </a:t>
            </a:r>
            <a:r>
              <a:rPr lang="en-US" sz="1200" kern="1200" dirty="0" smtClean="0">
                <a:solidFill>
                  <a:schemeClr val="tx1"/>
                </a:solidFill>
                <a:effectLst/>
                <a:latin typeface="+mn-lt"/>
                <a:ea typeface="+mn-ea"/>
                <a:cs typeface="+mn-cs"/>
              </a:rPr>
              <a:t>that the OMB is the Executive Branch’s office assigned with overseeing significant budget decisions.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Instructor Note: </a:t>
            </a:r>
            <a:r>
              <a:rPr lang="en-US" sz="1200" kern="1200" dirty="0" smtClean="0">
                <a:solidFill>
                  <a:schemeClr val="tx1"/>
                </a:solidFill>
                <a:effectLst/>
                <a:latin typeface="+mn-lt"/>
                <a:ea typeface="+mn-ea"/>
                <a:cs typeface="+mn-cs"/>
              </a:rPr>
              <a:t>Additionally the question will be raised that Step 4 is similar to Step 8. This first OMB review is to validate and concur with the proposed rule before being published in the Federal Register and public comment is solicited. The second OMB review, in Step 8, is for a similar function but it is before the rule is implemented and the FAR is ultimately changed.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844B44-123A-44B4-A8A0-FDCAEB303E8C}" type="slidenum">
              <a:rPr lang="en-US" smtClean="0"/>
              <a:t>20</a:t>
            </a:fld>
            <a:endParaRPr lang="en-US" dirty="0"/>
          </a:p>
        </p:txBody>
      </p:sp>
    </p:spTree>
    <p:extLst>
      <p:ext uri="{BB962C8B-B14F-4D97-AF65-F5344CB8AC3E}">
        <p14:creationId xmlns:p14="http://schemas.microsoft.com/office/powerpoint/2010/main" val="2053631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2 mins</a:t>
            </a:r>
          </a:p>
          <a:p>
            <a:r>
              <a:rPr lang="en-US" sz="1200" b="1" kern="1200" dirty="0" smtClean="0">
                <a:solidFill>
                  <a:schemeClr val="tx1"/>
                </a:solidFill>
                <a:effectLst/>
                <a:latin typeface="+mn-lt"/>
                <a:ea typeface="+mn-ea"/>
                <a:cs typeface="+mn-cs"/>
              </a:rPr>
              <a:t>Explain </a:t>
            </a:r>
            <a:r>
              <a:rPr lang="en-US" sz="1200" kern="1200" dirty="0" smtClean="0">
                <a:solidFill>
                  <a:schemeClr val="tx1"/>
                </a:solidFill>
                <a:effectLst/>
                <a:latin typeface="+mn-lt"/>
                <a:ea typeface="+mn-ea"/>
                <a:cs typeface="+mn-cs"/>
              </a:rPr>
              <a:t>that the APA establishes the requirements for the federal rulemaking process and drives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what is required to be published by the </a:t>
            </a:r>
            <a:r>
              <a:rPr lang="en-US" sz="1200" i="1" kern="1200" dirty="0" smtClean="0">
                <a:solidFill>
                  <a:schemeClr val="tx1"/>
                </a:solidFill>
                <a:effectLst/>
                <a:latin typeface="+mn-lt"/>
                <a:ea typeface="+mn-ea"/>
                <a:cs typeface="+mn-cs"/>
              </a:rPr>
              <a:t>Federal Register</a:t>
            </a:r>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State</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a:t>
            </a:r>
            <a:r>
              <a:rPr lang="en-US" sz="1200" i="1" kern="1200" dirty="0" smtClean="0">
                <a:solidFill>
                  <a:schemeClr val="tx1"/>
                </a:solidFill>
                <a:effectLst/>
                <a:latin typeface="+mn-lt"/>
                <a:ea typeface="+mn-ea"/>
                <a:cs typeface="+mn-cs"/>
              </a:rPr>
              <a:t>Federal Register</a:t>
            </a:r>
            <a:r>
              <a:rPr lang="en-US" sz="1200" kern="1200" dirty="0" smtClean="0">
                <a:solidFill>
                  <a:schemeClr val="tx1"/>
                </a:solidFill>
                <a:effectLst/>
                <a:latin typeface="+mn-lt"/>
                <a:ea typeface="+mn-ea"/>
                <a:cs typeface="+mn-cs"/>
              </a:rPr>
              <a:t> was established on July 26, 1935, and became available online on October 1, 1992. So it is important to remember information prior to 1992 will require a different strategy to locate.  Let’s look at a sample publication on the </a:t>
            </a:r>
            <a:r>
              <a:rPr lang="en-US" sz="1200" i="1" kern="1200" dirty="0" smtClean="0">
                <a:solidFill>
                  <a:schemeClr val="tx1"/>
                </a:solidFill>
                <a:effectLst/>
                <a:latin typeface="+mn-lt"/>
                <a:ea typeface="+mn-ea"/>
                <a:cs typeface="+mn-cs"/>
              </a:rPr>
              <a:t>Federal Register</a:t>
            </a:r>
            <a:r>
              <a:rPr lang="en-US" sz="1200" kern="1200" dirty="0" smtClean="0">
                <a:solidFill>
                  <a:schemeClr val="tx1"/>
                </a:solidFill>
                <a:effectLst/>
                <a:latin typeface="+mn-lt"/>
                <a:ea typeface="+mn-ea"/>
                <a:cs typeface="+mn-cs"/>
              </a:rPr>
              <a:t> website.</a:t>
            </a:r>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Display </a:t>
            </a:r>
            <a:r>
              <a:rPr lang="en-US" sz="1200" kern="1200" dirty="0" smtClean="0">
                <a:solidFill>
                  <a:schemeClr val="tx1"/>
                </a:solidFill>
                <a:effectLst/>
                <a:latin typeface="+mn-lt"/>
                <a:ea typeface="+mn-ea"/>
                <a:cs typeface="+mn-cs"/>
              </a:rPr>
              <a:t>the </a:t>
            </a:r>
            <a:r>
              <a:rPr lang="en-US" sz="1200" i="1" kern="1200" dirty="0" smtClean="0">
                <a:solidFill>
                  <a:schemeClr val="tx1"/>
                </a:solidFill>
                <a:effectLst/>
                <a:latin typeface="+mn-lt"/>
                <a:ea typeface="+mn-ea"/>
                <a:cs typeface="+mn-cs"/>
              </a:rPr>
              <a:t>Federal Register</a:t>
            </a:r>
            <a:r>
              <a:rPr lang="en-US" sz="1200" kern="1200" dirty="0" smtClean="0">
                <a:solidFill>
                  <a:schemeClr val="tx1"/>
                </a:solidFill>
                <a:effectLst/>
                <a:latin typeface="+mn-lt"/>
                <a:ea typeface="+mn-ea"/>
                <a:cs typeface="+mn-cs"/>
              </a:rPr>
              <a:t> website to review publications of proposed rules.</a:t>
            </a:r>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Point out </a:t>
            </a:r>
            <a:r>
              <a:rPr lang="en-US" sz="1200" kern="1200" dirty="0" smtClean="0">
                <a:solidFill>
                  <a:schemeClr val="tx1"/>
                </a:solidFill>
                <a:effectLst/>
                <a:latin typeface="+mn-lt"/>
                <a:ea typeface="+mn-ea"/>
                <a:cs typeface="+mn-cs"/>
              </a:rPr>
              <a:t>the publication includes: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Proposed Rule Text</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Background and Discussion</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Comments</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Instructor Note: </a:t>
            </a:r>
            <a:r>
              <a:rPr lang="en-US" sz="1200" b="0" kern="1200" dirty="0" smtClean="0">
                <a:solidFill>
                  <a:schemeClr val="tx1"/>
                </a:solidFill>
                <a:effectLst/>
                <a:latin typeface="+mn-lt"/>
                <a:ea typeface="+mn-ea"/>
                <a:cs typeface="+mn-cs"/>
              </a:rPr>
              <a:t>History of the Federal Register -- https://www.federalregister.gov/uploads/2011/01/fr_history.pdf</a:t>
            </a:r>
          </a:p>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844B44-123A-44B4-A8A0-FDCAEB303E8C}" type="slidenum">
              <a:rPr lang="en-US" smtClean="0"/>
              <a:t>21</a:t>
            </a:fld>
            <a:endParaRPr lang="en-US" dirty="0"/>
          </a:p>
        </p:txBody>
      </p:sp>
    </p:spTree>
    <p:extLst>
      <p:ext uri="{BB962C8B-B14F-4D97-AF65-F5344CB8AC3E}">
        <p14:creationId xmlns:p14="http://schemas.microsoft.com/office/powerpoint/2010/main" val="2053631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4 mins</a:t>
            </a:r>
          </a:p>
          <a:p>
            <a:r>
              <a:rPr lang="en-US" sz="1200" b="1" kern="1200" dirty="0" smtClean="0">
                <a:solidFill>
                  <a:schemeClr val="tx1"/>
                </a:solidFill>
                <a:effectLst/>
                <a:latin typeface="+mn-lt"/>
                <a:ea typeface="+mn-ea"/>
                <a:cs typeface="+mn-cs"/>
              </a:rPr>
              <a:t>Explain</a:t>
            </a:r>
            <a:r>
              <a:rPr lang="en-US" sz="1200" kern="1200" dirty="0" smtClean="0">
                <a:solidFill>
                  <a:schemeClr val="tx1"/>
                </a:solidFill>
                <a:effectLst/>
                <a:latin typeface="+mn-lt"/>
                <a:ea typeface="+mn-ea"/>
                <a:cs typeface="+mn-cs"/>
              </a:rPr>
              <a:t> that under the APA provisions, the public is provided the opportunity to submit written comments for consideration.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As required by Public Law, agencies must permit electronic comment submission, making the comments and other rulemaking materials available online.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Executive Order 12866 established 60 days as the standard comment period. Holding a public hearing is discretionary unless required by statute or agency policy.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Implementation comments are typical federal rulemaking process. Substantive issues are addressed in the legislative process.</a:t>
            </a:r>
          </a:p>
          <a:p>
            <a:r>
              <a:rPr lang="en-US" sz="1200" b="1" kern="1200" dirty="0" smtClean="0">
                <a:solidFill>
                  <a:schemeClr val="tx1"/>
                </a:solidFill>
                <a:effectLst/>
                <a:latin typeface="+mn-lt"/>
                <a:ea typeface="+mn-ea"/>
                <a:cs typeface="+mn-cs"/>
              </a:rPr>
              <a:t>Explain </a:t>
            </a:r>
            <a:r>
              <a:rPr lang="en-US" sz="1200" kern="1200" dirty="0" smtClean="0">
                <a:solidFill>
                  <a:schemeClr val="tx1"/>
                </a:solidFill>
                <a:effectLst/>
                <a:latin typeface="+mn-lt"/>
                <a:ea typeface="+mn-ea"/>
                <a:cs typeface="+mn-cs"/>
              </a:rPr>
              <a:t>how public comments are used during the federal rulemaking process, how to submit comments, and how to access comments from other individuals and agencies.</a:t>
            </a:r>
          </a:p>
          <a:p>
            <a:r>
              <a:rPr lang="en-US" sz="1200" b="1" kern="1200" dirty="0" smtClean="0">
                <a:solidFill>
                  <a:schemeClr val="tx1"/>
                </a:solidFill>
                <a:effectLst/>
                <a:latin typeface="+mn-lt"/>
                <a:ea typeface="+mn-ea"/>
                <a:cs typeface="+mn-cs"/>
              </a:rPr>
              <a:t>Emphasize </a:t>
            </a:r>
            <a:r>
              <a:rPr lang="en-US" sz="1200" kern="1200" dirty="0" smtClean="0">
                <a:solidFill>
                  <a:schemeClr val="tx1"/>
                </a:solidFill>
                <a:effectLst/>
                <a:latin typeface="+mn-lt"/>
                <a:ea typeface="+mn-ea"/>
                <a:cs typeface="+mn-cs"/>
              </a:rPr>
              <a:t>that comment adjudication begins at this point.</a:t>
            </a:r>
          </a:p>
          <a:p>
            <a:r>
              <a:rPr lang="en-US" sz="1200" b="1" kern="1200" dirty="0" smtClean="0">
                <a:solidFill>
                  <a:schemeClr val="tx1"/>
                </a:solidFill>
                <a:effectLst/>
                <a:latin typeface="+mn-lt"/>
                <a:ea typeface="+mn-ea"/>
                <a:cs typeface="+mn-cs"/>
              </a:rPr>
              <a:t>Display </a:t>
            </a:r>
            <a:r>
              <a:rPr lang="en-US" sz="1200" kern="1200" dirty="0" smtClean="0">
                <a:solidFill>
                  <a:schemeClr val="tx1"/>
                </a:solidFill>
                <a:effectLst/>
                <a:latin typeface="+mn-lt"/>
                <a:ea typeface="+mn-ea"/>
                <a:cs typeface="+mn-cs"/>
              </a:rPr>
              <a:t>the regulations.gov website. </a:t>
            </a:r>
          </a:p>
          <a:p>
            <a:r>
              <a:rPr lang="en-US" sz="1200" b="1" kern="1200" dirty="0" smtClean="0">
                <a:solidFill>
                  <a:schemeClr val="tx1"/>
                </a:solidFill>
                <a:effectLst/>
                <a:latin typeface="+mn-lt"/>
                <a:ea typeface="+mn-ea"/>
                <a:cs typeface="+mn-cs"/>
              </a:rPr>
              <a:t>Demonstrate</a:t>
            </a:r>
            <a:r>
              <a:rPr lang="en-US" sz="1200" kern="1200" dirty="0" smtClean="0">
                <a:solidFill>
                  <a:schemeClr val="tx1"/>
                </a:solidFill>
                <a:effectLst/>
                <a:latin typeface="+mn-lt"/>
                <a:ea typeface="+mn-ea"/>
                <a:cs typeface="+mn-cs"/>
              </a:rPr>
              <a:t> how to:</a:t>
            </a:r>
          </a:p>
          <a:p>
            <a:pPr marL="685800" lvl="1" indent="-228600">
              <a:buFont typeface="Arial" panose="020B0604020202020204" pitchFamily="34" charset="0"/>
              <a:buChar char="•"/>
            </a:pPr>
            <a:r>
              <a:rPr lang="en-US" sz="1200" kern="1200" dirty="0" smtClean="0">
                <a:solidFill>
                  <a:schemeClr val="tx1"/>
                </a:solidFill>
                <a:effectLst/>
                <a:latin typeface="+mn-lt"/>
                <a:ea typeface="+mn-ea"/>
                <a:cs typeface="+mn-cs"/>
              </a:rPr>
              <a:t>find a proposed rule to make a comment</a:t>
            </a:r>
          </a:p>
          <a:p>
            <a:pPr marL="685800" lvl="1" indent="-228600">
              <a:buFont typeface="Arial" panose="020B0604020202020204" pitchFamily="34" charset="0"/>
              <a:buChar char="•"/>
            </a:pPr>
            <a:r>
              <a:rPr lang="en-US" sz="1200" kern="1200" dirty="0" smtClean="0">
                <a:solidFill>
                  <a:schemeClr val="tx1"/>
                </a:solidFill>
                <a:effectLst/>
                <a:latin typeface="+mn-lt"/>
                <a:ea typeface="+mn-ea"/>
                <a:cs typeface="+mn-cs"/>
              </a:rPr>
              <a:t>submit a comment</a:t>
            </a:r>
          </a:p>
          <a:p>
            <a:pPr marL="685800" lvl="1" indent="-228600">
              <a:buFont typeface="Arial" panose="020B0604020202020204" pitchFamily="34" charset="0"/>
              <a:buChar char="•"/>
            </a:pPr>
            <a:r>
              <a:rPr lang="en-US" sz="1200" kern="1200" dirty="0" smtClean="0">
                <a:solidFill>
                  <a:schemeClr val="tx1"/>
                </a:solidFill>
                <a:effectLst/>
                <a:latin typeface="+mn-lt"/>
                <a:ea typeface="+mn-ea"/>
                <a:cs typeface="+mn-cs"/>
              </a:rPr>
              <a:t>view comments from others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844B44-123A-44B4-A8A0-FDCAEB303E8C}" type="slidenum">
              <a:rPr lang="en-US" smtClean="0"/>
              <a:t>22</a:t>
            </a:fld>
            <a:endParaRPr lang="en-US" dirty="0"/>
          </a:p>
        </p:txBody>
      </p:sp>
    </p:spTree>
    <p:extLst>
      <p:ext uri="{BB962C8B-B14F-4D97-AF65-F5344CB8AC3E}">
        <p14:creationId xmlns:p14="http://schemas.microsoft.com/office/powerpoint/2010/main" val="2053631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2 mins</a:t>
            </a:r>
          </a:p>
          <a:p>
            <a:r>
              <a:rPr lang="en-US" sz="1200" b="1" kern="1200" dirty="0" smtClean="0">
                <a:solidFill>
                  <a:schemeClr val="tx1"/>
                </a:solidFill>
                <a:effectLst/>
                <a:latin typeface="+mn-lt"/>
                <a:ea typeface="+mn-ea"/>
                <a:cs typeface="+mn-cs"/>
              </a:rPr>
              <a:t>Define </a:t>
            </a:r>
            <a:r>
              <a:rPr lang="en-US" sz="1200" kern="1200" dirty="0" smtClean="0">
                <a:solidFill>
                  <a:schemeClr val="tx1"/>
                </a:solidFill>
                <a:effectLst/>
                <a:latin typeface="+mn-lt"/>
                <a:ea typeface="+mn-ea"/>
                <a:cs typeface="+mn-cs"/>
              </a:rPr>
              <a:t>a final rule: adds, changes, deletes, or affirms regulatory text.</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Define</a:t>
            </a:r>
            <a:r>
              <a:rPr lang="en-US" sz="1200" kern="1200" dirty="0" smtClean="0">
                <a:solidFill>
                  <a:schemeClr val="tx1"/>
                </a:solidFill>
                <a:effectLst/>
                <a:latin typeface="+mn-lt"/>
                <a:ea typeface="+mn-ea"/>
                <a:cs typeface="+mn-cs"/>
              </a:rPr>
              <a:t> the two special types of rules:</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Interim</a:t>
            </a:r>
            <a:endParaRPr lang="en-US" sz="1100" kern="1200" dirty="0" smtClean="0">
              <a:solidFill>
                <a:schemeClr val="tx1"/>
              </a:solidFill>
              <a:effectLst/>
              <a:latin typeface="+mn-lt"/>
              <a:ea typeface="+mn-ea"/>
              <a:cs typeface="+mn-cs"/>
            </a:endParaRPr>
          </a:p>
          <a:p>
            <a:pPr marL="1085850" lvl="2" indent="-171450">
              <a:buFont typeface="Courier New" panose="02070309020205020404" pitchFamily="49" charset="0"/>
              <a:buChar char="o"/>
            </a:pPr>
            <a:r>
              <a:rPr lang="en-US" sz="1200" kern="1200" dirty="0" smtClean="0">
                <a:solidFill>
                  <a:schemeClr val="tx1"/>
                </a:solidFill>
                <a:effectLst/>
                <a:latin typeface="+mn-lt"/>
                <a:ea typeface="+mn-ea"/>
                <a:cs typeface="+mn-cs"/>
              </a:rPr>
              <a:t>Adds, changes, or deletes regulatory text and contains a request for comments. The subsequent final rule may make changes to the text of the interim final rule.</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Direct</a:t>
            </a:r>
            <a:endParaRPr lang="en-US" sz="1100" kern="1200" dirty="0" smtClean="0">
              <a:solidFill>
                <a:schemeClr val="tx1"/>
              </a:solidFill>
              <a:effectLst/>
              <a:latin typeface="+mn-lt"/>
              <a:ea typeface="+mn-ea"/>
              <a:cs typeface="+mn-cs"/>
            </a:endParaRPr>
          </a:p>
          <a:p>
            <a:pPr marL="1085850" lvl="2" indent="-171450">
              <a:buFont typeface="Courier New" panose="02070309020205020404" pitchFamily="49" charset="0"/>
              <a:buChar char="o"/>
            </a:pPr>
            <a:r>
              <a:rPr lang="en-US" sz="1200" kern="1200" dirty="0" smtClean="0">
                <a:solidFill>
                  <a:schemeClr val="tx1"/>
                </a:solidFill>
                <a:effectLst/>
                <a:latin typeface="+mn-lt"/>
                <a:ea typeface="+mn-ea"/>
                <a:cs typeface="+mn-cs"/>
              </a:rPr>
              <a:t>A direct final rule adds, changes, or deletes regulatory text at a specified future time, with a duty to withdraw the rule if the agency receives adverse comments within the period specified by the agency.</a:t>
            </a:r>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Explain </a:t>
            </a:r>
            <a:r>
              <a:rPr lang="en-US" sz="1200" kern="1200" dirty="0" smtClean="0">
                <a:solidFill>
                  <a:schemeClr val="tx1"/>
                </a:solidFill>
                <a:effectLst/>
                <a:latin typeface="+mn-lt"/>
                <a:ea typeface="+mn-ea"/>
                <a:cs typeface="+mn-cs"/>
              </a:rPr>
              <a:t>that comment adjudication is finalized in this step.</a:t>
            </a:r>
            <a:endParaRPr lang="en-US" sz="1100" kern="1200" dirty="0" smtClean="0">
              <a:solidFill>
                <a:schemeClr val="tx1"/>
              </a:solidFill>
              <a:effectLst/>
              <a:latin typeface="+mn-lt"/>
              <a:ea typeface="+mn-ea"/>
              <a:cs typeface="+mn-cs"/>
            </a:endParaRPr>
          </a:p>
          <a:p>
            <a:endParaRPr lang="en-US" sz="100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b="1" i="1" dirty="0"/>
              <a:t>Instructor Note:</a:t>
            </a:r>
            <a:r>
              <a:rPr lang="en-US" sz="1100" b="1" dirty="0"/>
              <a:t> </a:t>
            </a:r>
            <a:r>
              <a:rPr lang="en-US" sz="1200" kern="1200" dirty="0" smtClean="0">
                <a:solidFill>
                  <a:schemeClr val="tx1"/>
                </a:solidFill>
                <a:effectLst/>
                <a:latin typeface="+mn-lt"/>
                <a:ea typeface="+mn-ea"/>
                <a:cs typeface="+mn-cs"/>
              </a:rPr>
              <a:t>Participants may wish to comment on a rule, or even draft their own proposed rule; these memos define what such a proposal should contain once it reaches the OMB review in steps 4 and 8. With this in mind, these memos can serve as a guide for structuring their own proposals and or comments to others proposals.</a:t>
            </a:r>
          </a:p>
          <a:p>
            <a:pPr lvl="1"/>
            <a:endParaRPr lang="en-US" sz="1100" dirty="0" smtClean="0"/>
          </a:p>
          <a:p>
            <a:pPr lvl="1"/>
            <a:r>
              <a:rPr lang="en-US" sz="1100" dirty="0" smtClean="0"/>
              <a:t>Support </a:t>
            </a:r>
            <a:r>
              <a:rPr lang="en-US" sz="1100" dirty="0"/>
              <a:t>references to explain the format and content necessary for submission to OMB:</a:t>
            </a:r>
            <a:endParaRPr lang="en-US" sz="1000" dirty="0"/>
          </a:p>
          <a:p>
            <a:pPr lvl="1"/>
            <a:r>
              <a:rPr lang="en-US" sz="1100" dirty="0"/>
              <a:t>Accounting Statements: </a:t>
            </a:r>
            <a:r>
              <a:rPr lang="en-US" sz="1100" u="sng" dirty="0"/>
              <a:t>ht</a:t>
            </a:r>
            <a:r>
              <a:rPr lang="en-US" sz="1100" dirty="0">
                <a:hlinkClick r:id="rId3"/>
              </a:rPr>
              <a:t>tps://www</a:t>
            </a:r>
            <a:r>
              <a:rPr lang="en-US" sz="1100" u="sng" dirty="0"/>
              <a:t>.white</a:t>
            </a:r>
            <a:r>
              <a:rPr lang="en-US" sz="1100" dirty="0">
                <a:hlinkClick r:id="rId3"/>
              </a:rPr>
              <a:t>house.gov/sites/default/files/omb/assets/omb/memoranda/m0 </a:t>
            </a:r>
            <a:r>
              <a:rPr lang="en-US" sz="1100" u="sng" dirty="0"/>
              <a:t>0‐08.pdf</a:t>
            </a:r>
            <a:endParaRPr lang="en-US" sz="1000" dirty="0"/>
          </a:p>
          <a:p>
            <a:pPr lvl="1"/>
            <a:r>
              <a:rPr lang="en-US" sz="1100" dirty="0"/>
              <a:t>Memoranda 01‐23 (Improving Regulatory Impact Analyses): </a:t>
            </a:r>
            <a:r>
              <a:rPr lang="en-US" sz="1100" u="sng" dirty="0"/>
              <a:t>ht</a:t>
            </a:r>
            <a:r>
              <a:rPr lang="en-US" sz="1100" dirty="0">
                <a:hlinkClick r:id="rId4"/>
              </a:rPr>
              <a:t>tps://www</a:t>
            </a:r>
            <a:r>
              <a:rPr lang="en-US" sz="1100" u="sng" dirty="0"/>
              <a:t>.white</a:t>
            </a:r>
            <a:r>
              <a:rPr lang="en-US" sz="1100" dirty="0">
                <a:hlinkClick r:id="rId4"/>
              </a:rPr>
              <a:t>house.gov/omb/memoranda_m01</a:t>
            </a:r>
            <a:r>
              <a:rPr lang="en-US" sz="1100" u="sng" dirty="0"/>
              <a:t>‐23/</a:t>
            </a:r>
            <a:endParaRPr lang="en-US" sz="1000" dirty="0"/>
          </a:p>
          <a:p>
            <a:pPr lvl="1"/>
            <a:r>
              <a:rPr lang="en-US" sz="1100" dirty="0"/>
              <a:t>M‐03‐21, OMB Circular No. A‐4, "Regulatory Analysis": </a:t>
            </a:r>
            <a:r>
              <a:rPr lang="en-US" sz="1100" u="sng" dirty="0"/>
              <a:t>ht</a:t>
            </a:r>
            <a:r>
              <a:rPr lang="en-US" sz="1100" dirty="0">
                <a:hlinkClick r:id="rId5"/>
              </a:rPr>
              <a:t>tps://www</a:t>
            </a:r>
            <a:r>
              <a:rPr lang="en-US" sz="1100" u="sng" dirty="0"/>
              <a:t>.white</a:t>
            </a:r>
            <a:r>
              <a:rPr lang="en-US" sz="1100" dirty="0">
                <a:hlinkClick r:id="rId5"/>
              </a:rPr>
              <a:t>house.gov/omb/memoranda_m03</a:t>
            </a:r>
            <a:r>
              <a:rPr lang="en-US" sz="1100" u="sng" dirty="0"/>
              <a:t>‐21/</a:t>
            </a:r>
            <a:endParaRPr lang="en-US" dirty="0"/>
          </a:p>
        </p:txBody>
      </p:sp>
      <p:sp>
        <p:nvSpPr>
          <p:cNvPr id="4" name="Slide Number Placeholder 3"/>
          <p:cNvSpPr>
            <a:spLocks noGrp="1"/>
          </p:cNvSpPr>
          <p:nvPr>
            <p:ph type="sldNum" sz="quarter" idx="10"/>
          </p:nvPr>
        </p:nvSpPr>
        <p:spPr/>
        <p:txBody>
          <a:bodyPr/>
          <a:lstStyle/>
          <a:p>
            <a:fld id="{CD844B44-123A-44B4-A8A0-FDCAEB303E8C}" type="slidenum">
              <a:rPr lang="en-US" smtClean="0"/>
              <a:t>23</a:t>
            </a:fld>
            <a:endParaRPr lang="en-US" dirty="0"/>
          </a:p>
        </p:txBody>
      </p:sp>
    </p:spTree>
    <p:extLst>
      <p:ext uri="{BB962C8B-B14F-4D97-AF65-F5344CB8AC3E}">
        <p14:creationId xmlns:p14="http://schemas.microsoft.com/office/powerpoint/2010/main" val="2053631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1 mins</a:t>
            </a:r>
          </a:p>
          <a:p>
            <a:r>
              <a:rPr lang="en-US" sz="1200" b="1" kern="1200" dirty="0" smtClean="0">
                <a:solidFill>
                  <a:schemeClr val="tx1"/>
                </a:solidFill>
                <a:effectLst/>
                <a:latin typeface="+mn-lt"/>
                <a:ea typeface="+mn-ea"/>
                <a:cs typeface="+mn-cs"/>
              </a:rPr>
              <a:t>Remind</a:t>
            </a:r>
            <a:r>
              <a:rPr lang="en-US" sz="1200" kern="1200" dirty="0" smtClean="0">
                <a:solidFill>
                  <a:schemeClr val="tx1"/>
                </a:solidFill>
                <a:effectLst/>
                <a:latin typeface="+mn-lt"/>
                <a:ea typeface="+mn-ea"/>
                <a:cs typeface="+mn-cs"/>
              </a:rPr>
              <a:t> participants that this step is similar to Step 4 in the process. OMB OIRA reviews to determine if rulemaking action is cleared to implement reviews only those rulemaking actions determined to be "significant."</a:t>
            </a:r>
          </a:p>
          <a:p>
            <a:r>
              <a:rPr lang="en-US" sz="1200" b="1" kern="1200" dirty="0" smtClean="0">
                <a:solidFill>
                  <a:schemeClr val="tx1"/>
                </a:solidFill>
                <a:effectLst/>
                <a:latin typeface="+mn-lt"/>
                <a:ea typeface="+mn-ea"/>
                <a:cs typeface="+mn-cs"/>
              </a:rPr>
              <a:t>Review </a:t>
            </a:r>
            <a:r>
              <a:rPr lang="en-US" sz="1200" kern="1200" dirty="0" smtClean="0">
                <a:solidFill>
                  <a:schemeClr val="tx1"/>
                </a:solidFill>
                <a:effectLst/>
                <a:latin typeface="+mn-lt"/>
                <a:ea typeface="+mn-ea"/>
                <a:cs typeface="+mn-cs"/>
              </a:rPr>
              <a:t>how to access rules being reviewed by OMB OIRA through www.reginfo.gov</a:t>
            </a:r>
          </a:p>
          <a:p>
            <a:endParaRPr lang="en-US" dirty="0"/>
          </a:p>
        </p:txBody>
      </p:sp>
      <p:sp>
        <p:nvSpPr>
          <p:cNvPr id="4" name="Slide Number Placeholder 3"/>
          <p:cNvSpPr>
            <a:spLocks noGrp="1"/>
          </p:cNvSpPr>
          <p:nvPr>
            <p:ph type="sldNum" sz="quarter" idx="10"/>
          </p:nvPr>
        </p:nvSpPr>
        <p:spPr/>
        <p:txBody>
          <a:bodyPr/>
          <a:lstStyle/>
          <a:p>
            <a:fld id="{CD844B44-123A-44B4-A8A0-FDCAEB303E8C}" type="slidenum">
              <a:rPr lang="en-US" smtClean="0"/>
              <a:t>24</a:t>
            </a:fld>
            <a:endParaRPr lang="en-US" dirty="0"/>
          </a:p>
        </p:txBody>
      </p:sp>
    </p:spTree>
    <p:extLst>
      <p:ext uri="{BB962C8B-B14F-4D97-AF65-F5344CB8AC3E}">
        <p14:creationId xmlns:p14="http://schemas.microsoft.com/office/powerpoint/2010/main" val="2053631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10 mins</a:t>
            </a:r>
          </a:p>
          <a:p>
            <a:r>
              <a:rPr lang="en-US" sz="1200" b="1" kern="1200" dirty="0" smtClean="0">
                <a:solidFill>
                  <a:schemeClr val="tx1"/>
                </a:solidFill>
                <a:effectLst/>
                <a:latin typeface="+mn-lt"/>
                <a:ea typeface="+mn-ea"/>
                <a:cs typeface="+mn-cs"/>
              </a:rPr>
              <a:t>Explain</a:t>
            </a:r>
            <a:r>
              <a:rPr lang="en-US" sz="1200" kern="1200" dirty="0" smtClean="0">
                <a:solidFill>
                  <a:schemeClr val="tx1"/>
                </a:solidFill>
                <a:effectLst/>
                <a:latin typeface="+mn-lt"/>
                <a:ea typeface="+mn-ea"/>
                <a:cs typeface="+mn-cs"/>
              </a:rPr>
              <a:t> that the proposed rule/proposed rule change is probably now a revised proposed rule/revised proposed rule change, and it is in the final step of the process. But first, there may be a Congressional review. </a:t>
            </a:r>
          </a:p>
          <a:p>
            <a:r>
              <a:rPr lang="en-US" sz="1200" b="1" kern="1200" dirty="0" smtClean="0">
                <a:solidFill>
                  <a:schemeClr val="tx1"/>
                </a:solidFill>
                <a:effectLst/>
                <a:latin typeface="+mn-lt"/>
                <a:ea typeface="+mn-ea"/>
                <a:cs typeface="+mn-cs"/>
              </a:rPr>
              <a:t>Explain</a:t>
            </a:r>
            <a:r>
              <a:rPr lang="en-US" sz="1200" kern="1200" dirty="0" smtClean="0">
                <a:solidFill>
                  <a:schemeClr val="tx1"/>
                </a:solidFill>
                <a:effectLst/>
                <a:latin typeface="+mn-lt"/>
                <a:ea typeface="+mn-ea"/>
                <a:cs typeface="+mn-cs"/>
              </a:rPr>
              <a:t> that agencies must submit most final rules, interim final rules, and direct final rules, along with supporting information, to both houses of Congress and the Government Accountability Office (GAO) before they can take effect. The final rules are submitted for congressional review/approval. </a:t>
            </a:r>
          </a:p>
          <a:p>
            <a:r>
              <a:rPr lang="en-US" sz="1200" b="1" kern="1200" dirty="0" smtClean="0">
                <a:solidFill>
                  <a:schemeClr val="tx1"/>
                </a:solidFill>
                <a:effectLst/>
                <a:latin typeface="+mn-lt"/>
                <a:ea typeface="+mn-ea"/>
                <a:cs typeface="+mn-cs"/>
              </a:rPr>
              <a:t>Explain </a:t>
            </a:r>
            <a:r>
              <a:rPr lang="en-US" sz="1200" kern="1200" dirty="0" smtClean="0">
                <a:solidFill>
                  <a:schemeClr val="tx1"/>
                </a:solidFill>
                <a:effectLst/>
                <a:latin typeface="+mn-lt"/>
                <a:ea typeface="+mn-ea"/>
                <a:cs typeface="+mn-cs"/>
              </a:rPr>
              <a:t>APA provision requires agencies to publish final rules, interim final rules, and direct final rules in the </a:t>
            </a:r>
            <a:r>
              <a:rPr lang="en-US" sz="1200" i="1" kern="1200" dirty="0" smtClean="0">
                <a:solidFill>
                  <a:schemeClr val="tx1"/>
                </a:solidFill>
                <a:effectLst/>
                <a:latin typeface="+mn-lt"/>
                <a:ea typeface="+mn-ea"/>
                <a:cs typeface="+mn-cs"/>
              </a:rPr>
              <a:t>Federal Register</a:t>
            </a: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Explain </a:t>
            </a:r>
            <a:r>
              <a:rPr lang="en-US" sz="1200" kern="1200" dirty="0" smtClean="0">
                <a:solidFill>
                  <a:schemeClr val="tx1"/>
                </a:solidFill>
                <a:effectLst/>
                <a:latin typeface="+mn-lt"/>
                <a:ea typeface="+mn-ea"/>
                <a:cs typeface="+mn-cs"/>
              </a:rPr>
              <a:t>how the publication of a final rule in the FAR Circular could be the student’s first indicator that something has changed in the FAR. The publication includes final rule text, background, comment responses, and changes incorporated into the FAR.</a:t>
            </a:r>
          </a:p>
          <a:p>
            <a:r>
              <a:rPr lang="en-US" sz="1200" b="1" kern="1200" dirty="0" smtClean="0">
                <a:solidFill>
                  <a:schemeClr val="tx1"/>
                </a:solidFill>
                <a:effectLst/>
                <a:latin typeface="+mn-lt"/>
                <a:ea typeface="+mn-ea"/>
                <a:cs typeface="+mn-cs"/>
              </a:rPr>
              <a:t>Outline </a:t>
            </a:r>
            <a:r>
              <a:rPr lang="en-US" sz="1200" kern="1200" dirty="0" smtClean="0">
                <a:solidFill>
                  <a:schemeClr val="tx1"/>
                </a:solidFill>
                <a:effectLst/>
                <a:latin typeface="+mn-lt"/>
                <a:ea typeface="+mn-ea"/>
                <a:cs typeface="+mn-cs"/>
              </a:rPr>
              <a:t>that it is not unusual for contracting professionals and their customers to not be involved in the federal rulemaking process, but step nine would be their notice that something has changed.</a:t>
            </a:r>
          </a:p>
          <a:p>
            <a:r>
              <a:rPr lang="en-US" sz="1200" kern="1200" dirty="0" smtClean="0">
                <a:solidFill>
                  <a:schemeClr val="tx1"/>
                </a:solidFill>
                <a:effectLst/>
                <a:latin typeface="+mn-lt"/>
                <a:ea typeface="+mn-ea"/>
                <a:cs typeface="+mn-cs"/>
              </a:rPr>
              <a:t>Congressional Review ‐ Federal Acquisition Circular (FAC) -  </a:t>
            </a:r>
            <a:r>
              <a:rPr lang="en-US" sz="1200" u="sng" kern="1200" dirty="0" smtClean="0">
                <a:solidFill>
                  <a:schemeClr val="tx1"/>
                </a:solidFill>
                <a:effectLst/>
                <a:latin typeface="+mn-lt"/>
                <a:ea typeface="+mn-ea"/>
                <a:cs typeface="+mn-cs"/>
              </a:rPr>
              <a:t>http</a:t>
            </a:r>
            <a:r>
              <a:rPr lang="en-US" sz="1200" kern="1200" dirty="0" smtClean="0">
                <a:solidFill>
                  <a:schemeClr val="tx1"/>
                </a:solidFill>
                <a:effectLst/>
                <a:latin typeface="+mn-lt"/>
                <a:ea typeface="+mn-ea"/>
                <a:cs typeface="+mn-cs"/>
                <a:hlinkClick r:id="rId3"/>
              </a:rPr>
              <a:t>s://www.acquisition.</a:t>
            </a:r>
            <a:r>
              <a:rPr lang="en-US" sz="1200" u="sng" kern="1200" dirty="0" smtClean="0">
                <a:solidFill>
                  <a:schemeClr val="tx1"/>
                </a:solidFill>
                <a:effectLst/>
                <a:latin typeface="+mn-lt"/>
                <a:ea typeface="+mn-ea"/>
                <a:cs typeface="+mn-cs"/>
              </a:rPr>
              <a:t>gov</a:t>
            </a:r>
            <a:r>
              <a:rPr lang="en-US" sz="1200" kern="1200" dirty="0" smtClean="0">
                <a:solidFill>
                  <a:schemeClr val="tx1"/>
                </a:solidFill>
                <a:effectLst/>
                <a:latin typeface="+mn-lt"/>
                <a:ea typeface="+mn-ea"/>
                <a:cs typeface="+mn-cs"/>
                <a:hlinkClick r:id="rId3"/>
              </a:rPr>
              <a:t>/?q=f</a:t>
            </a:r>
            <a:r>
              <a:rPr lang="en-US" sz="1200" u="sng"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hlinkClick r:id="rId3"/>
              </a:rPr>
              <a:t>r_looseleaf</a:t>
            </a:r>
            <a:r>
              <a:rPr lang="en-US" sz="1200" u="sng"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D844B44-123A-44B4-A8A0-FDCAEB303E8C}" type="slidenum">
              <a:rPr lang="en-US" smtClean="0"/>
              <a:t>25</a:t>
            </a:fld>
            <a:endParaRPr lang="en-US" dirty="0"/>
          </a:p>
        </p:txBody>
      </p:sp>
    </p:spTree>
    <p:extLst>
      <p:ext uri="{BB962C8B-B14F-4D97-AF65-F5344CB8AC3E}">
        <p14:creationId xmlns:p14="http://schemas.microsoft.com/office/powerpoint/2010/main" val="2053631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b="1" dirty="0" smtClean="0"/>
              <a:t>10 mins</a:t>
            </a:r>
          </a:p>
          <a:p>
            <a:r>
              <a:rPr lang="en-US" b="1" dirty="0" smtClean="0"/>
              <a:t>Provide</a:t>
            </a:r>
            <a:r>
              <a:rPr lang="en-US" dirty="0" smtClean="0"/>
              <a:t> break.</a:t>
            </a:r>
          </a:p>
          <a:p>
            <a:endParaRPr lang="en-US" dirty="0" smtClean="0"/>
          </a:p>
          <a:p>
            <a:r>
              <a:rPr lang="en-US" b="1" dirty="0" smtClean="0"/>
              <a:t>Remind</a:t>
            </a:r>
            <a:r>
              <a:rPr lang="en-US" baseline="0" dirty="0" smtClean="0"/>
              <a:t> participants to return on time.</a:t>
            </a:r>
            <a:endParaRPr lang="en-US" dirty="0"/>
          </a:p>
        </p:txBody>
      </p:sp>
      <p:sp>
        <p:nvSpPr>
          <p:cNvPr id="5" name="Slide Number Placeholder 4"/>
          <p:cNvSpPr>
            <a:spLocks noGrp="1"/>
          </p:cNvSpPr>
          <p:nvPr>
            <p:ph type="sldNum" sz="quarter" idx="11"/>
          </p:nvPr>
        </p:nvSpPr>
        <p:spPr/>
        <p:txBody>
          <a:bodyPr/>
          <a:lstStyle/>
          <a:p>
            <a:fld id="{CD844B44-123A-44B4-A8A0-FDCAEB303E8C}" type="slidenum">
              <a:rPr lang="en-US" smtClean="0"/>
              <a:t>26</a:t>
            </a:fld>
            <a:endParaRPr lang="en-US" dirty="0"/>
          </a:p>
        </p:txBody>
      </p:sp>
      <p:grpSp>
        <p:nvGrpSpPr>
          <p:cNvPr id="6" name="Group 5"/>
          <p:cNvGrpSpPr/>
          <p:nvPr/>
        </p:nvGrpSpPr>
        <p:grpSpPr>
          <a:xfrm>
            <a:off x="5460150" y="3696872"/>
            <a:ext cx="986688" cy="458885"/>
            <a:chOff x="-14924" y="0"/>
            <a:chExt cx="1463675" cy="680720"/>
          </a:xfrm>
        </p:grpSpPr>
        <p:sp>
          <p:nvSpPr>
            <p:cNvPr id="7" name="Rounded Rectangle 6"/>
            <p:cNvSpPr/>
            <p:nvPr/>
          </p:nvSpPr>
          <p:spPr>
            <a:xfrm>
              <a:off x="-14924" y="0"/>
              <a:ext cx="1463675" cy="680720"/>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US" dirty="0" smtClean="0">
                  <a:effectLst/>
                  <a:ea typeface="Calibri"/>
                  <a:cs typeface="Times New Roman"/>
                </a:rPr>
                <a:t>1:30</a:t>
              </a:r>
              <a:endParaRPr lang="en-US" dirty="0">
                <a:effectLst/>
                <a:ea typeface="Calibri"/>
                <a:cs typeface="Times New Roman"/>
              </a:endParaRPr>
            </a:p>
          </p:txBody>
        </p:sp>
        <p:pic>
          <p:nvPicPr>
            <p:cNvPr id="8" name="Picture 7" descr="C:\Users\vacoprewij\AppData\Local\Microsoft\Windows\Temporary Internet Files\Content.IE5\MOFZEKW0\stopwatch[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 y="114300"/>
              <a:ext cx="442912" cy="476250"/>
            </a:xfrm>
            <a:prstGeom prst="rect">
              <a:avLst/>
            </a:prstGeom>
            <a:noFill/>
            <a:ln>
              <a:noFill/>
            </a:ln>
          </p:spPr>
        </p:pic>
      </p:grpSp>
    </p:spTree>
    <p:extLst>
      <p:ext uri="{BB962C8B-B14F-4D97-AF65-F5344CB8AC3E}">
        <p14:creationId xmlns:p14="http://schemas.microsoft.com/office/powerpoint/2010/main" val="2018775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b="1" dirty="0"/>
              <a:t>2 mins ( 75 mins for this module)</a:t>
            </a:r>
          </a:p>
          <a:p>
            <a:r>
              <a:rPr lang="en-US" sz="1200" b="1" kern="1200" dirty="0" smtClean="0">
                <a:solidFill>
                  <a:schemeClr val="tx1"/>
                </a:solidFill>
                <a:effectLst/>
                <a:latin typeface="+mn-lt"/>
                <a:ea typeface="+mn-ea"/>
                <a:cs typeface="+mn-cs"/>
              </a:rPr>
              <a:t>Introduce </a:t>
            </a:r>
            <a:r>
              <a:rPr lang="en-US" sz="1200" kern="1200" dirty="0" smtClean="0">
                <a:solidFill>
                  <a:schemeClr val="tx1"/>
                </a:solidFill>
                <a:effectLst/>
                <a:latin typeface="+mn-lt"/>
                <a:ea typeface="+mn-ea"/>
                <a:cs typeface="+mn-cs"/>
              </a:rPr>
              <a:t>the CICA case study.</a:t>
            </a:r>
          </a:p>
          <a:p>
            <a:r>
              <a:rPr lang="en-US" sz="1200" b="1" kern="1200" dirty="0" smtClean="0">
                <a:solidFill>
                  <a:schemeClr val="tx1"/>
                </a:solidFill>
                <a:effectLst/>
                <a:latin typeface="+mn-lt"/>
                <a:ea typeface="+mn-ea"/>
                <a:cs typeface="+mn-cs"/>
              </a:rPr>
              <a:t>Explain </a:t>
            </a:r>
            <a:r>
              <a:rPr lang="en-US" sz="1200" kern="1200" dirty="0" smtClean="0">
                <a:solidFill>
                  <a:schemeClr val="tx1"/>
                </a:solidFill>
                <a:effectLst/>
                <a:latin typeface="+mn-lt"/>
                <a:ea typeface="+mn-ea"/>
                <a:cs typeface="+mn-cs"/>
              </a:rPr>
              <a:t>now that we have reviewed the rulemaking process, we are going to see how knowing this process helps us work back through current rules, regulations, and policies to answer customer questions. We are going back to the roots of modern Government acquisition and contracting, the </a:t>
            </a:r>
            <a:r>
              <a:rPr lang="en-US" sz="1200" i="1" kern="1200" dirty="0" smtClean="0">
                <a:solidFill>
                  <a:schemeClr val="tx1"/>
                </a:solidFill>
                <a:effectLst/>
                <a:latin typeface="+mn-lt"/>
                <a:ea typeface="+mn-ea"/>
                <a:cs typeface="+mn-cs"/>
              </a:rPr>
              <a:t>Competition In Contracting Act. </a:t>
            </a:r>
            <a:r>
              <a:rPr lang="en-US" sz="1200" kern="1200" dirty="0" smtClean="0">
                <a:solidFill>
                  <a:schemeClr val="tx1"/>
                </a:solidFill>
                <a:effectLst/>
                <a:latin typeface="+mn-lt"/>
                <a:ea typeface="+mn-ea"/>
                <a:cs typeface="+mn-cs"/>
              </a:rPr>
              <a:t>By exploring CICA we will develop a research method we can use for future proposed rules or to answer our customer’s inquiries.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Distribute </a:t>
            </a:r>
            <a:r>
              <a:rPr lang="en-US" sz="1200" i="1" kern="1200" dirty="0" smtClean="0">
                <a:solidFill>
                  <a:schemeClr val="tx1"/>
                </a:solidFill>
                <a:effectLst/>
                <a:latin typeface="+mn-lt"/>
                <a:ea typeface="+mn-ea"/>
                <a:cs typeface="+mn-cs"/>
              </a:rPr>
              <a:t>CICA Case Study </a:t>
            </a:r>
            <a:r>
              <a:rPr lang="en-US" sz="1200" kern="1200" dirty="0" smtClean="0">
                <a:solidFill>
                  <a:schemeClr val="tx1"/>
                </a:solidFill>
                <a:effectLst/>
                <a:latin typeface="+mn-lt"/>
                <a:ea typeface="+mn-ea"/>
                <a:cs typeface="+mn-cs"/>
              </a:rPr>
              <a:t>materials.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Instructor Note:  </a:t>
            </a:r>
            <a:r>
              <a:rPr lang="en-US" sz="1200" kern="1200" dirty="0" smtClean="0">
                <a:solidFill>
                  <a:schemeClr val="tx1"/>
                </a:solidFill>
                <a:effectLst/>
                <a:latin typeface="+mn-lt"/>
                <a:ea typeface="+mn-ea"/>
                <a:cs typeface="+mn-cs"/>
              </a:rPr>
              <a:t>This module is going to explore the implementation and subsequent changes to CICA using the research process as outlined in the </a:t>
            </a:r>
            <a:r>
              <a:rPr lang="en-US" sz="1200" i="1" kern="1200" dirty="0" smtClean="0">
                <a:solidFill>
                  <a:schemeClr val="tx1"/>
                </a:solidFill>
                <a:effectLst/>
                <a:latin typeface="+mn-lt"/>
                <a:ea typeface="+mn-ea"/>
                <a:cs typeface="+mn-cs"/>
              </a:rPr>
              <a:t>Federal Rulemaking Research Tool</a:t>
            </a:r>
            <a:r>
              <a:rPr lang="en-US" sz="1200" kern="1200" dirty="0" smtClean="0">
                <a:solidFill>
                  <a:schemeClr val="tx1"/>
                </a:solidFill>
                <a:effectLst/>
                <a:latin typeface="+mn-lt"/>
                <a:ea typeface="+mn-ea"/>
                <a:cs typeface="+mn-cs"/>
              </a:rPr>
              <a:t> handout. The intent of this module is to explore an important, and probably familiar, legislation to Government acquisition. The focus is exploring the process from a critical thinking perspective, therefore the handout which provides the suggested research and response process will be introduced later. However, this module should introduce the steps of the research tool as a logical way to conduct research. A sample research tool completed for the CICA case study is located in Appendix A of this instructor guide.</a:t>
            </a:r>
            <a:endParaRPr lang="en-US" sz="1200" kern="1200" dirty="0">
              <a:solidFill>
                <a:schemeClr val="tx1"/>
              </a:solidFill>
              <a:effectLst/>
              <a:latin typeface="+mn-lt"/>
              <a:ea typeface="+mn-ea"/>
              <a:cs typeface="+mn-cs"/>
            </a:endParaRPr>
          </a:p>
        </p:txBody>
      </p:sp>
      <p:sp>
        <p:nvSpPr>
          <p:cNvPr id="5" name="Slide Number Placeholder 4"/>
          <p:cNvSpPr>
            <a:spLocks noGrp="1"/>
          </p:cNvSpPr>
          <p:nvPr>
            <p:ph type="sldNum" sz="quarter" idx="11"/>
          </p:nvPr>
        </p:nvSpPr>
        <p:spPr/>
        <p:txBody>
          <a:bodyPr/>
          <a:lstStyle/>
          <a:p>
            <a:fld id="{CD844B44-123A-44B4-A8A0-FDCAEB303E8C}" type="slidenum">
              <a:rPr lang="en-US" smtClean="0"/>
              <a:t>27</a:t>
            </a:fld>
            <a:endParaRPr lang="en-US" dirty="0"/>
          </a:p>
        </p:txBody>
      </p:sp>
    </p:spTree>
    <p:extLst>
      <p:ext uri="{BB962C8B-B14F-4D97-AF65-F5344CB8AC3E}">
        <p14:creationId xmlns:p14="http://schemas.microsoft.com/office/powerpoint/2010/main" val="31484308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2 mins</a:t>
            </a:r>
          </a:p>
          <a:p>
            <a:r>
              <a:rPr lang="en-US" sz="1200" b="1" kern="1200" dirty="0" smtClean="0">
                <a:solidFill>
                  <a:schemeClr val="tx1"/>
                </a:solidFill>
                <a:effectLst/>
                <a:latin typeface="+mn-lt"/>
                <a:ea typeface="+mn-ea"/>
                <a:cs typeface="+mn-cs"/>
              </a:rPr>
              <a:t>Explain </a:t>
            </a:r>
            <a:r>
              <a:rPr lang="en-US" sz="1200" kern="1200" dirty="0" smtClean="0">
                <a:solidFill>
                  <a:schemeClr val="tx1"/>
                </a:solidFill>
                <a:effectLst/>
                <a:latin typeface="+mn-lt"/>
                <a:ea typeface="+mn-ea"/>
                <a:cs typeface="+mn-cs"/>
              </a:rPr>
              <a:t>during this module we are going to explore multiple aspects of CICA based upon the Interim rule and modifications driven by comments and resulting in the final rule. The </a:t>
            </a:r>
            <a:r>
              <a:rPr lang="en-US" sz="1200" i="1" kern="1200" dirty="0" smtClean="0">
                <a:solidFill>
                  <a:schemeClr val="tx1"/>
                </a:solidFill>
                <a:effectLst/>
                <a:latin typeface="+mn-lt"/>
                <a:ea typeface="+mn-ea"/>
                <a:cs typeface="+mn-cs"/>
              </a:rPr>
              <a:t>FAR Changes from CICA Interim to Final Rule Language (Crosswalk)</a:t>
            </a:r>
            <a:r>
              <a:rPr lang="en-US" sz="1200" kern="1200" dirty="0" smtClean="0">
                <a:solidFill>
                  <a:schemeClr val="tx1"/>
                </a:solidFill>
                <a:effectLst/>
                <a:latin typeface="+mn-lt"/>
                <a:ea typeface="+mn-ea"/>
                <a:cs typeface="+mn-cs"/>
              </a:rPr>
              <a:t> document from the pre-reading materials will apply to this section, and will assist those who reviewed it prior to the class. These are the steps we are going to walk through together examining the CICA Case Study.</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Formulate response to customer’s question “Why do we have to compete?”</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Link question to CICA</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Identify CICA text</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Identify pre‐rule process milestones</a:t>
            </a:r>
            <a:endParaRPr lang="en-US" sz="11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i="1" kern="1200" dirty="0" smtClean="0">
                <a:solidFill>
                  <a:schemeClr val="tx1"/>
                </a:solidFill>
                <a:effectLst/>
                <a:latin typeface="+mn-lt"/>
                <a:ea typeface="+mn-ea"/>
                <a:cs typeface="+mn-cs"/>
              </a:rPr>
              <a:t>Once CICA is found to be the source legislation, research into the Legislative process can help to discern how and why the Act was passed.</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Identify rulemaking  process milestones</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Identify research sources</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Identify stakeholders</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Identify issues</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Identify compromises/trade‐offs</a:t>
            </a:r>
            <a:endParaRPr lang="en-US" sz="1100" kern="1200" dirty="0" smtClean="0">
              <a:solidFill>
                <a:schemeClr val="tx1"/>
              </a:solidFill>
              <a:effectLst/>
              <a:latin typeface="+mn-lt"/>
              <a:ea typeface="+mn-ea"/>
              <a:cs typeface="+mn-cs"/>
            </a:endParaRPr>
          </a:p>
          <a:p>
            <a:r>
              <a:rPr lang="en-US" b="1" dirty="0" smtClean="0">
                <a:effectLst/>
              </a:rPr>
              <a:t> </a:t>
            </a:r>
            <a:r>
              <a:rPr lang="en-US" dirty="0" smtClean="0">
                <a:effectLst/>
              </a:rPr>
              <a:t> </a:t>
            </a:r>
            <a:br>
              <a:rPr lang="en-US" dirty="0" smtClean="0">
                <a:effectLst/>
              </a:rPr>
            </a:br>
            <a:r>
              <a:rPr lang="en-US" sz="1200" b="1" kern="1200" dirty="0" smtClean="0">
                <a:solidFill>
                  <a:schemeClr val="tx1"/>
                </a:solidFill>
                <a:effectLst/>
                <a:latin typeface="+mn-lt"/>
                <a:ea typeface="+mn-ea"/>
                <a:cs typeface="+mn-cs"/>
              </a:rPr>
              <a:t>Review </a:t>
            </a:r>
            <a:r>
              <a:rPr lang="en-US" sz="1200" kern="1200" dirty="0" smtClean="0">
                <a:solidFill>
                  <a:schemeClr val="tx1"/>
                </a:solidFill>
                <a:effectLst/>
                <a:latin typeface="+mn-lt"/>
                <a:ea typeface="+mn-ea"/>
                <a:cs typeface="+mn-cs"/>
              </a:rPr>
              <a:t>the contents of the </a:t>
            </a:r>
            <a:r>
              <a:rPr lang="en-US" sz="1200" i="1" kern="1200" dirty="0" smtClean="0">
                <a:solidFill>
                  <a:schemeClr val="tx1"/>
                </a:solidFill>
                <a:effectLst/>
                <a:latin typeface="+mn-lt"/>
                <a:ea typeface="+mn-ea"/>
                <a:cs typeface="+mn-cs"/>
              </a:rPr>
              <a:t>CICA Case Study </a:t>
            </a:r>
            <a:r>
              <a:rPr lang="en-US" sz="1200" kern="1200" dirty="0" smtClean="0">
                <a:solidFill>
                  <a:schemeClr val="tx1"/>
                </a:solidFill>
                <a:effectLst/>
                <a:latin typeface="+mn-lt"/>
                <a:ea typeface="+mn-ea"/>
                <a:cs typeface="+mn-cs"/>
              </a:rPr>
              <a:t>packet with the class.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Competition in Contracting Act of 1984</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Title 41 – Public Contracts</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Define Title 41 of the United States Code, titled "Public Contracts," consists of federal statutes regarding public contracts in the United States.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10 U.S. Code § 2304 – Contracts: competition requirements</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Define Title 10 of the United States Code outlines the role of armed forces in the United States Code. It provides the legal basis for the roles, missions and organization of each of the services as well as the United States Department of Defense.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Federal Acquisition Circular (FAC) 84-5, 50 FR 1726</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Federal Acquisition Circular (FAC) 84-5, 50 FR 52428</a:t>
            </a:r>
          </a:p>
          <a:p>
            <a:endParaRPr lang="en-US" dirty="0"/>
          </a:p>
        </p:txBody>
      </p:sp>
      <p:sp>
        <p:nvSpPr>
          <p:cNvPr id="4" name="Slide Number Placeholder 3"/>
          <p:cNvSpPr>
            <a:spLocks noGrp="1"/>
          </p:cNvSpPr>
          <p:nvPr>
            <p:ph type="sldNum" sz="quarter" idx="10"/>
          </p:nvPr>
        </p:nvSpPr>
        <p:spPr/>
        <p:txBody>
          <a:bodyPr/>
          <a:lstStyle/>
          <a:p>
            <a:fld id="{CD844B44-123A-44B4-A8A0-FDCAEB303E8C}" type="slidenum">
              <a:rPr lang="en-US" smtClean="0"/>
              <a:t>28</a:t>
            </a:fld>
            <a:endParaRPr lang="en-US" dirty="0"/>
          </a:p>
        </p:txBody>
      </p:sp>
    </p:spTree>
    <p:extLst>
      <p:ext uri="{BB962C8B-B14F-4D97-AF65-F5344CB8AC3E}">
        <p14:creationId xmlns:p14="http://schemas.microsoft.com/office/powerpoint/2010/main" val="20536315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5 mins</a:t>
            </a:r>
          </a:p>
          <a:p>
            <a:r>
              <a:rPr lang="en-US" sz="1200" b="1" kern="1200" dirty="0" smtClean="0">
                <a:solidFill>
                  <a:schemeClr val="tx1"/>
                </a:solidFill>
                <a:effectLst/>
                <a:latin typeface="+mn-lt"/>
                <a:ea typeface="+mn-ea"/>
                <a:cs typeface="+mn-cs"/>
              </a:rPr>
              <a:t>Explain </a:t>
            </a:r>
            <a:r>
              <a:rPr lang="en-US" sz="1200" kern="1200" dirty="0" smtClean="0">
                <a:solidFill>
                  <a:schemeClr val="tx1"/>
                </a:solidFill>
                <a:effectLst/>
                <a:latin typeface="+mn-lt"/>
                <a:ea typeface="+mn-ea"/>
                <a:cs typeface="+mn-cs"/>
              </a:rPr>
              <a:t>the steps to connecting the customer’s question to the FAR Part and Subpart, </a:t>
            </a:r>
            <a:r>
              <a:rPr lang="en-US" sz="1200" i="1" kern="1200" dirty="0" smtClean="0">
                <a:solidFill>
                  <a:schemeClr val="tx1"/>
                </a:solidFill>
                <a:effectLst/>
                <a:latin typeface="+mn-lt"/>
                <a:ea typeface="+mn-ea"/>
                <a:cs typeface="+mn-cs"/>
              </a:rPr>
              <a:t>Federal Register</a:t>
            </a:r>
            <a:r>
              <a:rPr lang="en-US" sz="1200" kern="1200" dirty="0" smtClean="0">
                <a:solidFill>
                  <a:schemeClr val="tx1"/>
                </a:solidFill>
                <a:effectLst/>
                <a:latin typeface="+mn-lt"/>
                <a:ea typeface="+mn-ea"/>
                <a:cs typeface="+mn-cs"/>
              </a:rPr>
              <a:t>, or rule stimulus (law, policy, or technology change) will be varied and many.</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Assess </a:t>
            </a:r>
            <a:r>
              <a:rPr lang="en-US" sz="1200" kern="1200" dirty="0" smtClean="0">
                <a:solidFill>
                  <a:schemeClr val="tx1"/>
                </a:solidFill>
                <a:effectLst/>
                <a:latin typeface="+mn-lt"/>
                <a:ea typeface="+mn-ea"/>
                <a:cs typeface="+mn-cs"/>
              </a:rPr>
              <a:t>the participants’ level of knowledge and/or experience with a poll question:</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Raise your hand if you have conducted this type of research before?</a:t>
            </a:r>
            <a:endParaRPr lang="en-US" sz="11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If a number of participants raise their hand, continue.</a:t>
            </a:r>
            <a:endParaRPr lang="en-US" sz="11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If none of the participants raise their hand, reassure the participants after this course they will have the knowledge and confidence to do this. Move to the next slide.</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If so, ask “How did you start?”</a:t>
            </a:r>
            <a:endParaRPr lang="en-US" sz="1100" kern="1200" dirty="0" smtClean="0">
              <a:solidFill>
                <a:schemeClr val="tx1"/>
              </a:solidFill>
              <a:effectLst/>
              <a:latin typeface="+mn-lt"/>
              <a:ea typeface="+mn-ea"/>
              <a:cs typeface="+mn-cs"/>
            </a:endParaRPr>
          </a:p>
          <a:p>
            <a:pPr marL="914400" lvl="2" indent="0">
              <a:buFont typeface="Arial" panose="020B0604020202020204" pitchFamily="34" charset="0"/>
              <a:buNone/>
            </a:pPr>
            <a:r>
              <a:rPr lang="en-US" sz="1200" kern="1200" dirty="0" smtClean="0">
                <a:solidFill>
                  <a:schemeClr val="tx1"/>
                </a:solidFill>
                <a:effectLst/>
                <a:latin typeface="+mn-lt"/>
                <a:ea typeface="+mn-ea"/>
                <a:cs typeface="+mn-cs"/>
              </a:rPr>
              <a:t>Example Research starts might be:</a:t>
            </a:r>
            <a:endParaRPr lang="en-US" sz="1100" kern="1200" dirty="0" smtClean="0">
              <a:solidFill>
                <a:schemeClr val="tx1"/>
              </a:solidFill>
              <a:effectLst/>
              <a:latin typeface="+mn-lt"/>
              <a:ea typeface="+mn-ea"/>
              <a:cs typeface="+mn-cs"/>
            </a:endParaRPr>
          </a:p>
          <a:p>
            <a:pPr marL="1143000" lvl="2" indent="-228600">
              <a:buFont typeface="+mj-lt"/>
              <a:buAutoNum type="alphaLcPeriod"/>
            </a:pPr>
            <a:r>
              <a:rPr lang="en-US" sz="1200" kern="1200" dirty="0" smtClean="0">
                <a:solidFill>
                  <a:schemeClr val="tx1"/>
                </a:solidFill>
                <a:effectLst/>
                <a:latin typeface="+mn-lt"/>
                <a:ea typeface="+mn-ea"/>
                <a:cs typeface="+mn-cs"/>
              </a:rPr>
              <a:t>Review the FAR to find reference relating to the question. In this case, CICA</a:t>
            </a:r>
            <a:endParaRPr lang="en-US" sz="1100" kern="1200" dirty="0" smtClean="0">
              <a:solidFill>
                <a:schemeClr val="tx1"/>
              </a:solidFill>
              <a:effectLst/>
              <a:latin typeface="+mn-lt"/>
              <a:ea typeface="+mn-ea"/>
              <a:cs typeface="+mn-cs"/>
            </a:endParaRPr>
          </a:p>
          <a:p>
            <a:pPr marL="1143000" lvl="2" indent="-228600">
              <a:buFont typeface="+mj-lt"/>
              <a:buAutoNum type="alphaLcPeriod"/>
            </a:pPr>
            <a:r>
              <a:rPr lang="en-US" sz="1200" kern="1200" dirty="0" smtClean="0">
                <a:solidFill>
                  <a:schemeClr val="tx1"/>
                </a:solidFill>
                <a:effectLst/>
                <a:latin typeface="+mn-lt"/>
                <a:ea typeface="+mn-ea"/>
                <a:cs typeface="+mn-cs"/>
              </a:rPr>
              <a:t>If not already known, the appropriate entries in the FAR can be found through search functions. In this case, “Competition in Contracting Act”, “CICA”, or “Competition” could help identify the legislation that stimulated the rule/change making process.</a:t>
            </a:r>
            <a:endParaRPr lang="en-US" sz="1100" kern="1200" dirty="0" smtClean="0">
              <a:solidFill>
                <a:schemeClr val="tx1"/>
              </a:solidFill>
              <a:effectLst/>
              <a:latin typeface="+mn-lt"/>
              <a:ea typeface="+mn-ea"/>
              <a:cs typeface="+mn-cs"/>
            </a:endParaRPr>
          </a:p>
          <a:p>
            <a:pPr marL="1143000" lvl="2" indent="-228600">
              <a:buFont typeface="+mj-lt"/>
              <a:buAutoNum type="alphaLcPeriod"/>
            </a:pPr>
            <a:r>
              <a:rPr lang="en-US" sz="1200" kern="1200" dirty="0" smtClean="0">
                <a:solidFill>
                  <a:schemeClr val="tx1"/>
                </a:solidFill>
                <a:effectLst/>
                <a:latin typeface="+mn-lt"/>
                <a:ea typeface="+mn-ea"/>
                <a:cs typeface="+mn-cs"/>
              </a:rPr>
              <a:t>If the law or legislation that stimulated the rule is known, a search for the legislation title can help.</a:t>
            </a:r>
            <a:endParaRPr lang="en-US" sz="1100" kern="1200" dirty="0" smtClean="0">
              <a:solidFill>
                <a:schemeClr val="tx1"/>
              </a:solidFill>
              <a:effectLst/>
              <a:latin typeface="+mn-lt"/>
              <a:ea typeface="+mn-ea"/>
              <a:cs typeface="+mn-cs"/>
            </a:endParaRPr>
          </a:p>
          <a:p>
            <a:pPr marL="1143000" lvl="2" indent="-228600">
              <a:buFont typeface="+mj-lt"/>
              <a:buAutoNum type="alphaLcPeriod"/>
            </a:pPr>
            <a:r>
              <a:rPr lang="en-US" sz="1200" kern="1200" dirty="0" smtClean="0">
                <a:solidFill>
                  <a:schemeClr val="tx1"/>
                </a:solidFill>
                <a:effectLst/>
                <a:latin typeface="+mn-lt"/>
                <a:ea typeface="+mn-ea"/>
                <a:cs typeface="+mn-cs"/>
              </a:rPr>
              <a:t>Current rules can also be identified through other resources, i.e. “Federal Register”, “Regulations.gov”, or “Reginfo.gov”</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Some Context of the times</a:t>
            </a:r>
            <a:endParaRPr lang="en-US" sz="1100" kern="1200" dirty="0" smtClean="0">
              <a:solidFill>
                <a:schemeClr val="tx1"/>
              </a:solidFill>
              <a:effectLst/>
              <a:latin typeface="+mn-lt"/>
              <a:ea typeface="+mn-ea"/>
              <a:cs typeface="+mn-cs"/>
            </a:endParaRPr>
          </a:p>
          <a:p>
            <a:pPr marL="1143000" lvl="2" indent="-228600">
              <a:buFont typeface="+mj-lt"/>
              <a:buAutoNum type="alphaLcPeriod"/>
            </a:pPr>
            <a:r>
              <a:rPr lang="en-US" sz="1200" kern="1200" dirty="0" smtClean="0">
                <a:solidFill>
                  <a:schemeClr val="tx1"/>
                </a:solidFill>
                <a:effectLst/>
                <a:latin typeface="+mn-lt"/>
                <a:ea typeface="+mn-ea"/>
                <a:cs typeface="+mn-cs"/>
              </a:rPr>
              <a:t>The U.S. was recovering from a recession in 1984</a:t>
            </a:r>
            <a:endParaRPr lang="en-US" sz="1100" kern="1200" dirty="0" smtClean="0">
              <a:solidFill>
                <a:schemeClr val="tx1"/>
              </a:solidFill>
              <a:effectLst/>
              <a:latin typeface="+mn-lt"/>
              <a:ea typeface="+mn-ea"/>
              <a:cs typeface="+mn-cs"/>
            </a:endParaRPr>
          </a:p>
          <a:p>
            <a:pPr marL="1143000" lvl="2" indent="-228600">
              <a:buFont typeface="+mj-lt"/>
              <a:buAutoNum type="alphaLcPeriod"/>
            </a:pPr>
            <a:r>
              <a:rPr lang="en-US" sz="1200" kern="1200" dirty="0" smtClean="0">
                <a:solidFill>
                  <a:schemeClr val="tx1"/>
                </a:solidFill>
                <a:effectLst/>
                <a:latin typeface="+mn-lt"/>
                <a:ea typeface="+mn-ea"/>
                <a:cs typeface="+mn-cs"/>
              </a:rPr>
              <a:t>Military spending went up in this time period</a:t>
            </a:r>
            <a:endParaRPr lang="en-US" sz="1100" kern="1200" dirty="0" smtClean="0">
              <a:solidFill>
                <a:schemeClr val="tx1"/>
              </a:solidFill>
              <a:effectLst/>
              <a:latin typeface="+mn-lt"/>
              <a:ea typeface="+mn-ea"/>
              <a:cs typeface="+mn-cs"/>
            </a:endParaRPr>
          </a:p>
          <a:p>
            <a:pPr marL="1143000" lvl="2" indent="-228600">
              <a:buFont typeface="+mj-lt"/>
              <a:buAutoNum type="alphaLcPeriod"/>
            </a:pPr>
            <a:r>
              <a:rPr lang="en-US" sz="1200" kern="1200" dirty="0" smtClean="0">
                <a:solidFill>
                  <a:schemeClr val="tx1"/>
                </a:solidFill>
                <a:effectLst/>
                <a:latin typeface="+mn-lt"/>
                <a:ea typeface="+mn-ea"/>
                <a:cs typeface="+mn-cs"/>
              </a:rPr>
              <a:t>Uncontrolled and or fraudulent Government Spending, huge national deficit</a:t>
            </a:r>
            <a:endParaRPr lang="en-US" sz="1100" kern="1200" dirty="0" smtClean="0">
              <a:solidFill>
                <a:schemeClr val="tx1"/>
              </a:solidFill>
              <a:effectLst/>
              <a:latin typeface="+mn-lt"/>
              <a:ea typeface="+mn-ea"/>
              <a:cs typeface="+mn-cs"/>
            </a:endParaRPr>
          </a:p>
          <a:p>
            <a:pPr marL="1600200" lvl="3" indent="-228600">
              <a:buFont typeface="Arial" panose="020B0604020202020204" pitchFamily="34" charset="0"/>
              <a:buChar char="•"/>
            </a:pPr>
            <a:r>
              <a:rPr lang="en-US" sz="1200" kern="1200" dirty="0" smtClean="0">
                <a:solidFill>
                  <a:schemeClr val="tx1"/>
                </a:solidFill>
                <a:effectLst/>
                <a:latin typeface="+mn-lt"/>
                <a:ea typeface="+mn-ea"/>
                <a:cs typeface="+mn-cs"/>
              </a:rPr>
              <a:t>Los Angeles Times Article “$37 screws, a $7,622 coffee maker, $640 toilet seats; suppliers to our military just won't be oversold”</a:t>
            </a:r>
            <a:endParaRPr lang="en-US" sz="1100" kern="1200" dirty="0" smtClean="0">
              <a:solidFill>
                <a:schemeClr val="tx1"/>
              </a:solidFill>
              <a:effectLst/>
              <a:latin typeface="+mn-lt"/>
              <a:ea typeface="+mn-ea"/>
              <a:cs typeface="+mn-cs"/>
            </a:endParaRPr>
          </a:p>
          <a:p>
            <a:pPr marL="1143000" lvl="2" indent="-228600">
              <a:buFont typeface="+mj-lt"/>
              <a:buAutoNum type="alphaLcPeriod"/>
            </a:pPr>
            <a:r>
              <a:rPr lang="en-US" sz="1200" kern="1200" dirty="0" smtClean="0">
                <a:solidFill>
                  <a:schemeClr val="tx1"/>
                </a:solidFill>
                <a:effectLst/>
                <a:latin typeface="+mn-lt"/>
                <a:ea typeface="+mn-ea"/>
                <a:cs typeface="+mn-cs"/>
              </a:rPr>
              <a:t>President Reagan (Republication) was running for re‐election</a:t>
            </a:r>
            <a:endParaRPr lang="en-US" sz="1100" kern="1200" dirty="0" smtClean="0">
              <a:solidFill>
                <a:schemeClr val="tx1"/>
              </a:solidFill>
              <a:effectLst/>
              <a:latin typeface="+mn-lt"/>
              <a:ea typeface="+mn-ea"/>
              <a:cs typeface="+mn-cs"/>
            </a:endParaRPr>
          </a:p>
          <a:p>
            <a:pPr marL="1143000" lvl="2" indent="-228600">
              <a:buFont typeface="+mj-lt"/>
              <a:buAutoNum type="alphaLcPeriod"/>
            </a:pPr>
            <a:r>
              <a:rPr lang="en-US" sz="1200" kern="1200" dirty="0" smtClean="0">
                <a:solidFill>
                  <a:schemeClr val="tx1"/>
                </a:solidFill>
                <a:effectLst/>
                <a:latin typeface="+mn-lt"/>
                <a:ea typeface="+mn-ea"/>
                <a:cs typeface="+mn-cs"/>
              </a:rPr>
              <a:t>98th U.S. Congress:</a:t>
            </a:r>
            <a:endParaRPr lang="en-US" sz="1100" kern="1200" dirty="0" smtClean="0">
              <a:solidFill>
                <a:schemeClr val="tx1"/>
              </a:solidFill>
              <a:effectLst/>
              <a:latin typeface="+mn-lt"/>
              <a:ea typeface="+mn-ea"/>
              <a:cs typeface="+mn-cs"/>
            </a:endParaRPr>
          </a:p>
          <a:p>
            <a:pPr marL="1600200" lvl="3" indent="-228600">
              <a:buFont typeface="Arial" panose="020B0604020202020204" pitchFamily="34" charset="0"/>
              <a:buChar char="•"/>
            </a:pPr>
            <a:r>
              <a:rPr lang="en-US" sz="1200" kern="1200" dirty="0" smtClean="0">
                <a:solidFill>
                  <a:schemeClr val="tx1"/>
                </a:solidFill>
                <a:effectLst/>
                <a:latin typeface="+mn-lt"/>
                <a:ea typeface="+mn-ea"/>
                <a:cs typeface="+mn-cs"/>
              </a:rPr>
              <a:t>Republicans controlled Senate, retained control after the 1984 election</a:t>
            </a:r>
            <a:endParaRPr lang="en-US" sz="1100" kern="1200" dirty="0" smtClean="0">
              <a:solidFill>
                <a:schemeClr val="tx1"/>
              </a:solidFill>
              <a:effectLst/>
              <a:latin typeface="+mn-lt"/>
              <a:ea typeface="+mn-ea"/>
              <a:cs typeface="+mn-cs"/>
            </a:endParaRPr>
          </a:p>
          <a:p>
            <a:pPr marL="1600200" lvl="3" indent="-228600">
              <a:buFont typeface="Arial" panose="020B0604020202020204" pitchFamily="34" charset="0"/>
              <a:buChar char="•"/>
            </a:pPr>
            <a:r>
              <a:rPr lang="en-US" sz="1200" kern="1200" dirty="0" smtClean="0">
                <a:solidFill>
                  <a:schemeClr val="tx1"/>
                </a:solidFill>
                <a:effectLst/>
                <a:latin typeface="+mn-lt"/>
                <a:ea typeface="+mn-ea"/>
                <a:cs typeface="+mn-cs"/>
              </a:rPr>
              <a:t>Democrats controlled the House, retained control after the election</a:t>
            </a:r>
            <a:endParaRPr lang="en-US" sz="1100" kern="1200" dirty="0" smtClean="0">
              <a:solidFill>
                <a:schemeClr val="tx1"/>
              </a:solidFill>
              <a:effectLst/>
              <a:latin typeface="+mn-lt"/>
              <a:ea typeface="+mn-ea"/>
              <a:cs typeface="+mn-cs"/>
            </a:endParaRPr>
          </a:p>
          <a:p>
            <a:pPr marL="1143000" lvl="2" indent="-228600">
              <a:buFont typeface="+mj-lt"/>
              <a:buAutoNum type="alphaLcPeriod"/>
            </a:pPr>
            <a:r>
              <a:rPr lang="en-US" sz="1200" kern="1200" dirty="0" smtClean="0">
                <a:solidFill>
                  <a:schemeClr val="tx1"/>
                </a:solidFill>
                <a:effectLst/>
                <a:latin typeface="+mn-lt"/>
                <a:ea typeface="+mn-ea"/>
                <a:cs typeface="+mn-cs"/>
              </a:rPr>
              <a:t>War profiteering worries going back to the foundation of the Government</a:t>
            </a:r>
            <a:endParaRPr lang="en-US" sz="1100" kern="1200" dirty="0" smtClean="0">
              <a:solidFill>
                <a:schemeClr val="tx1"/>
              </a:solidFill>
              <a:effectLst/>
              <a:latin typeface="+mn-lt"/>
              <a:ea typeface="+mn-ea"/>
              <a:cs typeface="+mn-cs"/>
            </a:endParaRPr>
          </a:p>
          <a:p>
            <a:pPr marL="0" indent="0">
              <a:buFont typeface="+mj-lt"/>
              <a:buNone/>
            </a:pPr>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Instructor Note:</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FAR Parts and Subparts changed as a result of the CICA were: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FAR Part 5 – Publicizing Contract Actions;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Subpart 5.2—Synopses of Proposed Contract Actions (solicitation response time)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FAR Part 6 – Competition Requirements;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FAR Subpart 6.001, Full and Open Competition</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FAR Subpart 6.3, Other Than Full and Open Competition</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FAR Part 7 – Acquisition Planning;</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FAR Part 8 – Requires Sources of Supplies or Services;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FAR Part 10 – Market Research;</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FAR Part 11 – Describing Agency Needs;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FAR Part 12 – Acquisition of Commercial Items;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FAR Part 13 – Simplified Acquisition Procedures;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FAR Part 16 Contract Types;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FAR Subpart 16.5 – Indefinite Delivery Contracts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FAR Part 33—Protests, Disputes, and Appeals</a:t>
            </a:r>
            <a:endParaRPr lang="en-US" sz="1200" kern="1200" dirty="0">
              <a:solidFill>
                <a:schemeClr val="tx1"/>
              </a:solidFill>
              <a:effectLst/>
              <a:latin typeface="+mn-lt"/>
              <a:ea typeface="+mn-ea"/>
              <a:cs typeface="+mn-cs"/>
            </a:endParaRPr>
          </a:p>
        </p:txBody>
      </p:sp>
      <p:sp>
        <p:nvSpPr>
          <p:cNvPr id="5" name="Slide Number Placeholder 4"/>
          <p:cNvSpPr>
            <a:spLocks noGrp="1"/>
          </p:cNvSpPr>
          <p:nvPr>
            <p:ph type="sldNum" sz="quarter" idx="11"/>
          </p:nvPr>
        </p:nvSpPr>
        <p:spPr/>
        <p:txBody>
          <a:bodyPr/>
          <a:lstStyle/>
          <a:p>
            <a:fld id="{CD844B44-123A-44B4-A8A0-FDCAEB303E8C}" type="slidenum">
              <a:rPr lang="en-US" smtClean="0"/>
              <a:t>29</a:t>
            </a:fld>
            <a:endParaRPr lang="en-US" dirty="0"/>
          </a:p>
        </p:txBody>
      </p:sp>
    </p:spTree>
    <p:extLst>
      <p:ext uri="{BB962C8B-B14F-4D97-AF65-F5344CB8AC3E}">
        <p14:creationId xmlns:p14="http://schemas.microsoft.com/office/powerpoint/2010/main" val="2535549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3 mins</a:t>
            </a:r>
          </a:p>
          <a:p>
            <a:r>
              <a:rPr lang="en-US" sz="1200" b="1" kern="1200" dirty="0" smtClean="0">
                <a:solidFill>
                  <a:schemeClr val="tx1"/>
                </a:solidFill>
                <a:effectLst/>
                <a:latin typeface="+mn-lt"/>
                <a:ea typeface="+mn-ea"/>
                <a:cs typeface="+mn-cs"/>
              </a:rPr>
              <a:t>Explain </a:t>
            </a:r>
            <a:r>
              <a:rPr lang="en-US" sz="1200" kern="1200" dirty="0" smtClean="0">
                <a:solidFill>
                  <a:schemeClr val="tx1"/>
                </a:solidFill>
                <a:effectLst/>
                <a:latin typeface="+mn-lt"/>
                <a:ea typeface="+mn-ea"/>
                <a:cs typeface="+mn-cs"/>
              </a:rPr>
              <a:t>the classroom safety procedures.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Review emergency evacuation plan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Identify fire escape muster location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Identify restroom locations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Explain </a:t>
            </a:r>
            <a:r>
              <a:rPr lang="en-US" sz="1200" kern="1200" dirty="0" smtClean="0">
                <a:solidFill>
                  <a:schemeClr val="tx1"/>
                </a:solidFill>
                <a:effectLst/>
                <a:latin typeface="+mn-lt"/>
                <a:ea typeface="+mn-ea"/>
                <a:cs typeface="+mn-cs"/>
              </a:rPr>
              <a:t>classroom etiquette.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Cell phone use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Return from breaks on time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Distractions (e‐mail, personal conversations)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844B44-123A-44B4-A8A0-FDCAEB303E8C}" type="slidenum">
              <a:rPr lang="en-US" smtClean="0"/>
              <a:t>3</a:t>
            </a:fld>
            <a:endParaRPr lang="en-US" dirty="0"/>
          </a:p>
        </p:txBody>
      </p:sp>
    </p:spTree>
    <p:extLst>
      <p:ext uri="{BB962C8B-B14F-4D97-AF65-F5344CB8AC3E}">
        <p14:creationId xmlns:p14="http://schemas.microsoft.com/office/powerpoint/2010/main" val="20536315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b="1" dirty="0" smtClean="0"/>
              <a:t>15 </a:t>
            </a:r>
            <a:r>
              <a:rPr lang="en-US" b="1" dirty="0"/>
              <a:t>mins</a:t>
            </a:r>
          </a:p>
          <a:p>
            <a:r>
              <a:rPr lang="en-US" b="1" dirty="0" smtClean="0"/>
              <a:t>Provide </a:t>
            </a:r>
            <a:r>
              <a:rPr lang="en-US" dirty="0"/>
              <a:t>time for the participants to read through the packet materials.</a:t>
            </a:r>
          </a:p>
          <a:p>
            <a:r>
              <a:rPr lang="en-US" dirty="0" smtClean="0"/>
              <a:t> </a:t>
            </a:r>
            <a:endParaRPr lang="en-US" dirty="0"/>
          </a:p>
          <a:p>
            <a:r>
              <a:rPr lang="en-US" dirty="0" smtClean="0"/>
              <a:t>Government Printing Office (GPO) </a:t>
            </a:r>
            <a:r>
              <a:rPr lang="en-US" baseline="0" dirty="0" smtClean="0"/>
              <a:t> -</a:t>
            </a:r>
            <a:r>
              <a:rPr lang="en-US" dirty="0" smtClean="0"/>
              <a:t> </a:t>
            </a:r>
            <a:r>
              <a:rPr lang="en-US" u="sng" dirty="0">
                <a:solidFill>
                  <a:srgbClr val="0000FF"/>
                </a:solidFill>
                <a:ea typeface="Calibri"/>
                <a:cs typeface="Times New Roman"/>
                <a:hlinkClick r:id="rId3"/>
              </a:rPr>
              <a:t>https://www.gpo.gov/fdsys/search/pagedetails.action?collectionCode=CFR&amp;searchPath=Title+41%2FSubtitle+C%2FChapter+102%2FSubchapter+A&amp;granuleId=CFR-2011-title41-vol3-part102-id900-subpartB-subjectgroup-id927&amp;packageId=CFR-2011-title41-vol3&amp;oldPath=Title+41%2FSubtitle+C%2FChapter+102%2FSubchapter+C&amp;fromPageDetails=true&amp;collapse=true&amp;ycord=2152</a:t>
            </a:r>
            <a:endParaRPr lang="en-US" dirty="0">
              <a:ea typeface="Calibri"/>
              <a:cs typeface="Times New Roman"/>
            </a:endParaRPr>
          </a:p>
          <a:p>
            <a:r>
              <a:rPr lang="en-US" dirty="0" smtClean="0"/>
              <a:t>                                                                                           </a:t>
            </a:r>
            <a:endParaRPr lang="en-US" dirty="0"/>
          </a:p>
          <a:p>
            <a:pPr defTabSz="914355">
              <a:defRPr/>
            </a:pPr>
            <a:r>
              <a:rPr lang="en-US" dirty="0">
                <a:solidFill>
                  <a:prstClr val="black"/>
                </a:solidFill>
                <a:latin typeface="PalatinoLinotype,Bold"/>
              </a:rPr>
              <a:t>Deficit Reduction Act 1984 - </a:t>
            </a:r>
            <a:r>
              <a:rPr lang="en-US" dirty="0">
                <a:solidFill>
                  <a:prstClr val="black"/>
                </a:solidFill>
                <a:latin typeface="PalatinoLinotype,Bold"/>
                <a:hlinkClick r:id="rId4"/>
              </a:rPr>
              <a:t>https://www.irs.gov/pub/irs-tege/eotopica85.pdf</a:t>
            </a:r>
            <a:endParaRPr lang="en-US" dirty="0">
              <a:solidFill>
                <a:prstClr val="black"/>
              </a:solidFill>
              <a:latin typeface="PalatinoLinotype,Bold"/>
            </a:endParaRPr>
          </a:p>
          <a:p>
            <a:pPr defTabSz="914355">
              <a:defRPr/>
            </a:pPr>
            <a:endParaRPr lang="en-US" dirty="0"/>
          </a:p>
        </p:txBody>
      </p:sp>
      <p:sp>
        <p:nvSpPr>
          <p:cNvPr id="5" name="Slide Number Placeholder 4"/>
          <p:cNvSpPr>
            <a:spLocks noGrp="1"/>
          </p:cNvSpPr>
          <p:nvPr>
            <p:ph type="sldNum" sz="quarter" idx="11"/>
          </p:nvPr>
        </p:nvSpPr>
        <p:spPr/>
        <p:txBody>
          <a:bodyPr/>
          <a:lstStyle/>
          <a:p>
            <a:fld id="{CD844B44-123A-44B4-A8A0-FDCAEB303E8C}" type="slidenum">
              <a:rPr lang="en-US" smtClean="0"/>
              <a:t>30</a:t>
            </a:fld>
            <a:endParaRPr lang="en-US" dirty="0"/>
          </a:p>
        </p:txBody>
      </p:sp>
    </p:spTree>
    <p:extLst>
      <p:ext uri="{BB962C8B-B14F-4D97-AF65-F5344CB8AC3E}">
        <p14:creationId xmlns:p14="http://schemas.microsoft.com/office/powerpoint/2010/main" val="32910042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3 mins</a:t>
            </a:r>
          </a:p>
          <a:p>
            <a:r>
              <a:rPr lang="en-US" sz="1200" b="1" kern="1200" dirty="0" smtClean="0">
                <a:solidFill>
                  <a:schemeClr val="tx1"/>
                </a:solidFill>
                <a:effectLst/>
                <a:latin typeface="+mn-lt"/>
                <a:ea typeface="+mn-ea"/>
                <a:cs typeface="+mn-cs"/>
              </a:rPr>
              <a:t>Explain </a:t>
            </a:r>
            <a:r>
              <a:rPr lang="en-US" sz="1200" kern="1200" dirty="0" smtClean="0">
                <a:solidFill>
                  <a:schemeClr val="tx1"/>
                </a:solidFill>
                <a:effectLst/>
                <a:latin typeface="+mn-lt"/>
                <a:ea typeface="+mn-ea"/>
                <a:cs typeface="+mn-cs"/>
              </a:rPr>
              <a:t>as we begin our research for any proposed rule, it’s important to understand the background and context of the rule, or in this case the legislation.</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Review </a:t>
            </a:r>
            <a:r>
              <a:rPr lang="en-US" sz="1200" kern="1200" dirty="0" smtClean="0">
                <a:solidFill>
                  <a:schemeClr val="tx1"/>
                </a:solidFill>
                <a:effectLst/>
                <a:latin typeface="+mn-lt"/>
                <a:ea typeface="+mn-ea"/>
                <a:cs typeface="+mn-cs"/>
              </a:rPr>
              <a:t>the significant events from the history of the United States Government leading to the creation and passing of CICA.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Reference Congressional Research Service; Competition in Contracting: An Overview of the Legal Requirements Pages 4‐5</a:t>
            </a:r>
          </a:p>
          <a:p>
            <a:pPr lvl="1"/>
            <a:r>
              <a:rPr lang="en-US" sz="1200" kern="1200" dirty="0" smtClean="0">
                <a:solidFill>
                  <a:schemeClr val="tx1"/>
                </a:solidFill>
                <a:effectLst/>
                <a:latin typeface="+mn-lt"/>
                <a:ea typeface="+mn-ea"/>
                <a:cs typeface="+mn-cs"/>
              </a:rPr>
              <a:t>1809 ‐‐ Congress passes the first law requiring competition in federal procurement (2 Stat. 536 (1809))</a:t>
            </a:r>
          </a:p>
          <a:p>
            <a:pPr lvl="1"/>
            <a:r>
              <a:rPr lang="en-US" sz="1200" kern="1200" dirty="0" smtClean="0">
                <a:solidFill>
                  <a:schemeClr val="tx1"/>
                </a:solidFill>
                <a:effectLst/>
                <a:latin typeface="+mn-lt"/>
                <a:ea typeface="+mn-ea"/>
                <a:cs typeface="+mn-cs"/>
              </a:rPr>
              <a:t>1861 ‐‐ Congress reaffirms commitment to formal advertising (12 Stat. 220 (1861))</a:t>
            </a:r>
          </a:p>
          <a:p>
            <a:pPr lvl="1"/>
            <a:r>
              <a:rPr lang="en-US" sz="1200" kern="1200" dirty="0" smtClean="0">
                <a:solidFill>
                  <a:schemeClr val="tx1"/>
                </a:solidFill>
                <a:effectLst/>
                <a:latin typeface="+mn-lt"/>
                <a:ea typeface="+mn-ea"/>
                <a:cs typeface="+mn-cs"/>
              </a:rPr>
              <a:t>1914 ‐‐ War Industries Board authorizes negotiated procedures</a:t>
            </a:r>
          </a:p>
          <a:p>
            <a:pPr lvl="1"/>
            <a:r>
              <a:rPr lang="en-US" sz="1200" kern="1200" dirty="0" smtClean="0">
                <a:solidFill>
                  <a:schemeClr val="tx1"/>
                </a:solidFill>
                <a:effectLst/>
                <a:latin typeface="+mn-lt"/>
                <a:ea typeface="+mn-ea"/>
                <a:cs typeface="+mn-cs"/>
              </a:rPr>
              <a:t>1941 ‐‐ War Powers Act authorized the government to enter into contracts without regard to competition (55 Stat. 838 (1941))</a:t>
            </a:r>
          </a:p>
          <a:p>
            <a:pPr lvl="1"/>
            <a:r>
              <a:rPr lang="en-US" sz="1200" kern="1200" dirty="0" smtClean="0">
                <a:solidFill>
                  <a:schemeClr val="tx1"/>
                </a:solidFill>
                <a:effectLst/>
                <a:latin typeface="+mn-lt"/>
                <a:ea typeface="+mn-ea"/>
                <a:cs typeface="+mn-cs"/>
              </a:rPr>
              <a:t>1947 ‐‐ Armed Services Procurement Act (ASPA) requires formal advertising and negotiated procedures for limited defense contracts. </a:t>
            </a:r>
          </a:p>
          <a:p>
            <a:pPr lvl="1"/>
            <a:r>
              <a:rPr lang="en-US" sz="1200" kern="1200" dirty="0" smtClean="0">
                <a:solidFill>
                  <a:schemeClr val="tx1"/>
                </a:solidFill>
                <a:effectLst/>
                <a:latin typeface="+mn-lt"/>
                <a:ea typeface="+mn-ea"/>
                <a:cs typeface="+mn-cs"/>
              </a:rPr>
              <a:t>1982 – First CICA introduced</a:t>
            </a:r>
          </a:p>
          <a:p>
            <a:pPr lvl="1"/>
            <a:r>
              <a:rPr lang="en-US" sz="1200" kern="1200" dirty="0" smtClean="0">
                <a:solidFill>
                  <a:schemeClr val="tx1"/>
                </a:solidFill>
                <a:effectLst/>
                <a:latin typeface="+mn-lt"/>
                <a:ea typeface="+mn-ea"/>
                <a:cs typeface="+mn-cs"/>
              </a:rPr>
              <a:t>1984 ‐‐ CICA passed by Congress</a:t>
            </a:r>
          </a:p>
          <a:p>
            <a:pPr lvl="1"/>
            <a:r>
              <a:rPr lang="en-US" sz="1200" kern="1200" dirty="0" smtClean="0">
                <a:solidFill>
                  <a:schemeClr val="tx1"/>
                </a:solidFill>
                <a:effectLst/>
                <a:latin typeface="+mn-lt"/>
                <a:ea typeface="+mn-ea"/>
                <a:cs typeface="+mn-cs"/>
              </a:rPr>
              <a:t>1990 – 2008 ‐‐ Several adjustment to strengthen or relax CICA elements</a:t>
            </a:r>
          </a:p>
          <a:p>
            <a:endParaRPr lang="en-US" dirty="0"/>
          </a:p>
        </p:txBody>
      </p:sp>
      <p:sp>
        <p:nvSpPr>
          <p:cNvPr id="5" name="Slide Number Placeholder 4"/>
          <p:cNvSpPr>
            <a:spLocks noGrp="1"/>
          </p:cNvSpPr>
          <p:nvPr>
            <p:ph type="sldNum" sz="quarter" idx="11"/>
          </p:nvPr>
        </p:nvSpPr>
        <p:spPr/>
        <p:txBody>
          <a:bodyPr/>
          <a:lstStyle/>
          <a:p>
            <a:fld id="{CD844B44-123A-44B4-A8A0-FDCAEB303E8C}" type="slidenum">
              <a:rPr lang="en-US" smtClean="0"/>
              <a:t>31</a:t>
            </a:fld>
            <a:endParaRPr lang="en-US" dirty="0"/>
          </a:p>
        </p:txBody>
      </p:sp>
      <p:grpSp>
        <p:nvGrpSpPr>
          <p:cNvPr id="6" name="Group 5"/>
          <p:cNvGrpSpPr/>
          <p:nvPr/>
        </p:nvGrpSpPr>
        <p:grpSpPr>
          <a:xfrm>
            <a:off x="5460150" y="3696872"/>
            <a:ext cx="986688" cy="458885"/>
            <a:chOff x="-14924" y="0"/>
            <a:chExt cx="1463675" cy="680720"/>
          </a:xfrm>
        </p:grpSpPr>
        <p:sp>
          <p:nvSpPr>
            <p:cNvPr id="7" name="Rounded Rectangle 6"/>
            <p:cNvSpPr/>
            <p:nvPr/>
          </p:nvSpPr>
          <p:spPr>
            <a:xfrm>
              <a:off x="-14924" y="0"/>
              <a:ext cx="1463675" cy="680720"/>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US" dirty="0" smtClean="0">
                  <a:effectLst/>
                  <a:ea typeface="Calibri"/>
                  <a:cs typeface="Times New Roman"/>
                </a:rPr>
                <a:t>2:00</a:t>
              </a:r>
              <a:endParaRPr lang="en-US" dirty="0">
                <a:effectLst/>
                <a:ea typeface="Calibri"/>
                <a:cs typeface="Times New Roman"/>
              </a:endParaRPr>
            </a:p>
          </p:txBody>
        </p:sp>
        <p:pic>
          <p:nvPicPr>
            <p:cNvPr id="8" name="Picture 7" descr="C:\Users\vacoprewij\AppData\Local\Microsoft\Windows\Temporary Internet Files\Content.IE5\MOFZEKW0\stopwatch[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 y="114300"/>
              <a:ext cx="442912" cy="476250"/>
            </a:xfrm>
            <a:prstGeom prst="rect">
              <a:avLst/>
            </a:prstGeom>
            <a:noFill/>
            <a:ln>
              <a:noFill/>
            </a:ln>
          </p:spPr>
        </p:pic>
      </p:grpSp>
    </p:spTree>
    <p:extLst>
      <p:ext uri="{BB962C8B-B14F-4D97-AF65-F5344CB8AC3E}">
        <p14:creationId xmlns:p14="http://schemas.microsoft.com/office/powerpoint/2010/main" val="31013992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5 mins</a:t>
            </a:r>
          </a:p>
          <a:p>
            <a:r>
              <a:rPr lang="en-US" sz="1200" b="1" kern="1200" dirty="0" smtClean="0">
                <a:solidFill>
                  <a:schemeClr val="tx1"/>
                </a:solidFill>
                <a:effectLst/>
                <a:latin typeface="+mn-lt"/>
                <a:ea typeface="+mn-ea"/>
                <a:cs typeface="+mn-cs"/>
              </a:rPr>
              <a:t>Explain </a:t>
            </a:r>
            <a:r>
              <a:rPr lang="en-US" sz="1200" kern="1200" dirty="0" smtClean="0">
                <a:solidFill>
                  <a:schemeClr val="tx1"/>
                </a:solidFill>
                <a:effectLst/>
                <a:latin typeface="+mn-lt"/>
                <a:ea typeface="+mn-ea"/>
                <a:cs typeface="+mn-cs"/>
              </a:rPr>
              <a:t>CICA is a special circumstance, and the participants will probably never experience a situation like this. Congress and new legislation is commonly an initiating event for new rules or changes to existing ones.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Review </a:t>
            </a:r>
            <a:r>
              <a:rPr lang="en-US" sz="1200" kern="1200" dirty="0" smtClean="0">
                <a:solidFill>
                  <a:schemeClr val="tx1"/>
                </a:solidFill>
                <a:effectLst/>
                <a:latin typeface="+mn-lt"/>
                <a:ea typeface="+mn-ea"/>
                <a:cs typeface="+mn-cs"/>
              </a:rPr>
              <a:t>the significant legislative process milestones for CICA: </a:t>
            </a:r>
          </a:p>
          <a:p>
            <a:pPr lvl="1"/>
            <a:r>
              <a:rPr lang="en-US" sz="1200" kern="1200" dirty="0" smtClean="0">
                <a:solidFill>
                  <a:schemeClr val="tx1"/>
                </a:solidFill>
                <a:effectLst/>
                <a:latin typeface="+mn-lt"/>
                <a:ea typeface="+mn-ea"/>
                <a:cs typeface="+mn-cs"/>
              </a:rPr>
              <a:t>THE COMPETITION IN CONTRACTING ACT OF 1984</a:t>
            </a:r>
          </a:p>
          <a:p>
            <a:pPr lvl="1"/>
            <a:r>
              <a:rPr lang="en-US" sz="1200" kern="1200" dirty="0" smtClean="0">
                <a:solidFill>
                  <a:schemeClr val="tx1"/>
                </a:solidFill>
                <a:effectLst/>
                <a:latin typeface="+mn-lt"/>
                <a:ea typeface="+mn-ea"/>
                <a:cs typeface="+mn-cs"/>
              </a:rPr>
              <a:t>By Curtis Lee Coy, June 1986 pp. 54‐55</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July 16, 1984: A master schedule was developed and approved for drafting and issuing the FAR amendments. Congress was notified of this schedule by August 1. One aspect of this plan was that the FAR amendments would occur in a single Federal Acquisition Circular (FAC).</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July 23, 1984: The task group was formed to draft the FAR amendments. The task group consisted of 10 persons, five from the Department of Defense and five from the civilian agencies. The task group reported to the two Councils.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July 24, 1984: A notice was published in the </a:t>
            </a:r>
            <a:r>
              <a:rPr lang="en-US" sz="1200" i="1" kern="1200" dirty="0" smtClean="0">
                <a:solidFill>
                  <a:schemeClr val="tx1"/>
                </a:solidFill>
                <a:effectLst/>
                <a:latin typeface="+mn-lt"/>
                <a:ea typeface="+mn-ea"/>
                <a:cs typeface="+mn-cs"/>
              </a:rPr>
              <a:t>Federal Register</a:t>
            </a:r>
            <a:r>
              <a:rPr lang="en-US" sz="1200" kern="1200" dirty="0" smtClean="0">
                <a:solidFill>
                  <a:schemeClr val="tx1"/>
                </a:solidFill>
                <a:effectLst/>
                <a:latin typeface="+mn-lt"/>
                <a:ea typeface="+mn-ea"/>
                <a:cs typeface="+mn-cs"/>
              </a:rPr>
              <a:t>, asking for comments from any member of the public on the content of the Act itself and for suggestions on how the Councils and their task group should go about implementing the Act in the FAR. The deadline for receipt of such suggestions was August 24, 1984.</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July 24, 1984: By the time of the </a:t>
            </a:r>
            <a:r>
              <a:rPr lang="en-US" sz="1200" i="1" kern="1200" dirty="0" smtClean="0">
                <a:solidFill>
                  <a:schemeClr val="tx1"/>
                </a:solidFill>
                <a:effectLst/>
                <a:latin typeface="+mn-lt"/>
                <a:ea typeface="+mn-ea"/>
                <a:cs typeface="+mn-cs"/>
              </a:rPr>
              <a:t>Federal Register</a:t>
            </a:r>
            <a:r>
              <a:rPr lang="en-US" sz="1200" kern="1200" dirty="0" smtClean="0">
                <a:solidFill>
                  <a:schemeClr val="tx1"/>
                </a:solidFill>
                <a:effectLst/>
                <a:latin typeface="+mn-lt"/>
                <a:ea typeface="+mn-ea"/>
                <a:cs typeface="+mn-cs"/>
              </a:rPr>
              <a:t> notice specific instructions were given to the task group by the chairman of the two Councils. These instructions listed the major policy subjects which their drafting would have to confront. On this date the task group began work, with a request that they report back to the Councils on September 1, 1984, with a draft of all FAR revisions.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September 1, 1984: The task group furnished its draft to the two Councils.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September, 1984: Throughout the month of September the two Councils met to deliberate the positions proposed by their task group. By the end of September the Councils had agreed to a final position.</a:t>
            </a:r>
            <a:endParaRPr lang="en-US" sz="1200" kern="1200" dirty="0">
              <a:solidFill>
                <a:schemeClr val="tx1"/>
              </a:solidFill>
              <a:effectLst/>
              <a:latin typeface="+mn-lt"/>
              <a:ea typeface="+mn-ea"/>
              <a:cs typeface="+mn-cs"/>
            </a:endParaRPr>
          </a:p>
        </p:txBody>
      </p:sp>
      <p:sp>
        <p:nvSpPr>
          <p:cNvPr id="5" name="Slide Number Placeholder 4"/>
          <p:cNvSpPr>
            <a:spLocks noGrp="1"/>
          </p:cNvSpPr>
          <p:nvPr>
            <p:ph type="sldNum" sz="quarter" idx="11"/>
          </p:nvPr>
        </p:nvSpPr>
        <p:spPr/>
        <p:txBody>
          <a:bodyPr/>
          <a:lstStyle/>
          <a:p>
            <a:fld id="{CD844B44-123A-44B4-A8A0-FDCAEB303E8C}" type="slidenum">
              <a:rPr lang="en-US" smtClean="0"/>
              <a:t>32</a:t>
            </a:fld>
            <a:endParaRPr lang="en-US" dirty="0"/>
          </a:p>
        </p:txBody>
      </p:sp>
    </p:spTree>
    <p:extLst>
      <p:ext uri="{BB962C8B-B14F-4D97-AF65-F5344CB8AC3E}">
        <p14:creationId xmlns:p14="http://schemas.microsoft.com/office/powerpoint/2010/main" val="32743803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5 mins</a:t>
            </a:r>
          </a:p>
          <a:p>
            <a:r>
              <a:rPr lang="en-US" sz="1200" b="1" kern="1200" dirty="0" smtClean="0">
                <a:solidFill>
                  <a:schemeClr val="tx1"/>
                </a:solidFill>
                <a:effectLst/>
                <a:latin typeface="+mn-lt"/>
                <a:ea typeface="+mn-ea"/>
                <a:cs typeface="+mn-cs"/>
              </a:rPr>
              <a:t>Review </a:t>
            </a:r>
            <a:r>
              <a:rPr lang="en-US" sz="1200" kern="1200" dirty="0" smtClean="0">
                <a:solidFill>
                  <a:schemeClr val="tx1"/>
                </a:solidFill>
                <a:effectLst/>
                <a:latin typeface="+mn-lt"/>
                <a:ea typeface="+mn-ea"/>
                <a:cs typeface="+mn-cs"/>
              </a:rPr>
              <a:t>the rulemaking process milestones for CICA and why each was significant to the end result.</a:t>
            </a:r>
          </a:p>
          <a:p>
            <a:pPr lvl="1"/>
            <a:r>
              <a:rPr lang="en-US" sz="1200" kern="1200" dirty="0" smtClean="0">
                <a:solidFill>
                  <a:schemeClr val="tx1"/>
                </a:solidFill>
                <a:effectLst/>
                <a:latin typeface="+mn-lt"/>
                <a:ea typeface="+mn-ea"/>
                <a:cs typeface="+mn-cs"/>
              </a:rPr>
              <a:t>THE COMPETITION IN CONTRACTING ACT OF 1984</a:t>
            </a:r>
          </a:p>
          <a:p>
            <a:pPr lvl="1"/>
            <a:r>
              <a:rPr lang="en-US" sz="1200" kern="1200" dirty="0" smtClean="0">
                <a:solidFill>
                  <a:schemeClr val="tx1"/>
                </a:solidFill>
                <a:effectLst/>
                <a:latin typeface="+mn-lt"/>
                <a:ea typeface="+mn-ea"/>
                <a:cs typeface="+mn-cs"/>
              </a:rPr>
              <a:t>By Curtis Lee Coy, June 1986 pp. 54‐55</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October 1, to October 9, 1984: The FAR amendments were published in the Federal Register, with a request for prompt public comment.</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October, 1984: a public meeting was held by CAAC and DARC to receive comments.</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October, 1984: Comments were received from approximately thirty organizations and a few individuals, accumulating to approximately two hundred separate matters. Most of the comments concerned matters of editing and typography. In response to certain comments the Councils were persuaded to place the subject of bid protests in Part 33 of the FAR, rather than leaving it in Part 14 as it had been since the first publication of the FAR.</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Mid‐November, 1984: Although the Councils and the task group had planned upon making the amendments to the FAR in a single Federal Acquisition Circular, it had begun to appear that a single FAC would not be possible because the final rules of the GAO and the General Services Board of Contract Appeals (GSBCA) on bid protests were not available. As a result it was decided to issue two FAC's: 84‐5 and 84‐6. FAC 84‐5 would implement most of the FAR amendments. FAC 84‐6 covered bid protests.</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January 11, 1985: FAC 85‐5 was published in the </a:t>
            </a:r>
            <a:r>
              <a:rPr lang="en-US" sz="1200" i="1" kern="1200" dirty="0" smtClean="0">
                <a:solidFill>
                  <a:schemeClr val="tx1"/>
                </a:solidFill>
                <a:effectLst/>
                <a:latin typeface="+mn-lt"/>
                <a:ea typeface="+mn-ea"/>
                <a:cs typeface="+mn-cs"/>
              </a:rPr>
              <a:t>Federal Register</a:t>
            </a:r>
            <a:r>
              <a:rPr lang="en-US" sz="1200" kern="1200" dirty="0" smtClean="0">
                <a:solidFill>
                  <a:schemeClr val="tx1"/>
                </a:solidFill>
                <a:effectLst/>
                <a:latin typeface="+mn-lt"/>
                <a:ea typeface="+mn-ea"/>
                <a:cs typeface="+mn-cs"/>
              </a:rPr>
              <a:t>. It is effective as published (on April 1, l 985) but nominally it is a temporary regulation, so that there will be an opportunity for public comment for 60 days. The notice stated that it may be amended before becoming effective and if so it will be published in final form in the </a:t>
            </a:r>
            <a:r>
              <a:rPr lang="en-US" sz="1200" i="1" kern="1200" dirty="0" smtClean="0">
                <a:solidFill>
                  <a:schemeClr val="tx1"/>
                </a:solidFill>
                <a:effectLst/>
                <a:latin typeface="+mn-lt"/>
                <a:ea typeface="+mn-ea"/>
                <a:cs typeface="+mn-cs"/>
              </a:rPr>
              <a:t>Federal Register</a:t>
            </a:r>
            <a:r>
              <a:rPr lang="en-US" sz="1200" kern="1200" dirty="0" smtClean="0">
                <a:solidFill>
                  <a:schemeClr val="tx1"/>
                </a:solidFill>
                <a:effectLst/>
                <a:latin typeface="+mn-lt"/>
                <a:ea typeface="+mn-ea"/>
                <a:cs typeface="+mn-cs"/>
              </a:rPr>
              <a:t> at the end or the 60‐day period.</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January 15, 1985: FAC 84‐6 was published in the </a:t>
            </a:r>
            <a:r>
              <a:rPr lang="en-US" sz="1200" i="1" kern="1200" dirty="0" smtClean="0">
                <a:solidFill>
                  <a:schemeClr val="tx1"/>
                </a:solidFill>
                <a:effectLst/>
                <a:latin typeface="+mn-lt"/>
                <a:ea typeface="+mn-ea"/>
                <a:cs typeface="+mn-cs"/>
              </a:rPr>
              <a:t>Federal Register</a:t>
            </a:r>
            <a:r>
              <a:rPr lang="en-US" sz="1200" kern="1200" dirty="0" smtClean="0">
                <a:solidFill>
                  <a:schemeClr val="tx1"/>
                </a:solidFill>
                <a:effectLst/>
                <a:latin typeface="+mn-lt"/>
                <a:ea typeface="+mn-ea"/>
                <a:cs typeface="+mn-cs"/>
              </a:rPr>
              <a:t>.</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April 1, 1985: The Competition in Contracting Act was implemented.</a:t>
            </a:r>
            <a:endParaRPr lang="en-US" sz="1200" kern="1200" dirty="0">
              <a:solidFill>
                <a:schemeClr val="tx1"/>
              </a:solidFill>
              <a:effectLst/>
              <a:latin typeface="+mn-lt"/>
              <a:ea typeface="+mn-ea"/>
              <a:cs typeface="+mn-cs"/>
            </a:endParaRPr>
          </a:p>
        </p:txBody>
      </p:sp>
      <p:sp>
        <p:nvSpPr>
          <p:cNvPr id="5" name="Slide Number Placeholder 4"/>
          <p:cNvSpPr>
            <a:spLocks noGrp="1"/>
          </p:cNvSpPr>
          <p:nvPr>
            <p:ph type="sldNum" sz="quarter" idx="11"/>
          </p:nvPr>
        </p:nvSpPr>
        <p:spPr/>
        <p:txBody>
          <a:bodyPr/>
          <a:lstStyle/>
          <a:p>
            <a:fld id="{CD844B44-123A-44B4-A8A0-FDCAEB303E8C}" type="slidenum">
              <a:rPr lang="en-US" smtClean="0"/>
              <a:t>33</a:t>
            </a:fld>
            <a:endParaRPr lang="en-US" dirty="0"/>
          </a:p>
        </p:txBody>
      </p:sp>
    </p:spTree>
    <p:extLst>
      <p:ext uri="{BB962C8B-B14F-4D97-AF65-F5344CB8AC3E}">
        <p14:creationId xmlns:p14="http://schemas.microsoft.com/office/powerpoint/2010/main" val="32743803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3 mins</a:t>
            </a:r>
          </a:p>
          <a:p>
            <a:r>
              <a:rPr lang="en-US" sz="1200" b="1" kern="1200" dirty="0" smtClean="0">
                <a:solidFill>
                  <a:schemeClr val="tx1"/>
                </a:solidFill>
                <a:effectLst/>
                <a:latin typeface="+mn-lt"/>
                <a:ea typeface="+mn-ea"/>
                <a:cs typeface="+mn-cs"/>
              </a:rPr>
              <a:t>Explain </a:t>
            </a:r>
            <a:r>
              <a:rPr lang="en-US" sz="1200" kern="1200" dirty="0" smtClean="0">
                <a:solidFill>
                  <a:schemeClr val="tx1"/>
                </a:solidFill>
                <a:effectLst/>
                <a:latin typeface="+mn-lt"/>
                <a:ea typeface="+mn-ea"/>
                <a:cs typeface="+mn-cs"/>
              </a:rPr>
              <a:t>a bit of background of CICA, now we have to figure out how would we begin to research and comment on the proposed rule.</a:t>
            </a:r>
          </a:p>
          <a:p>
            <a:r>
              <a:rPr lang="en-US" sz="1200" b="1" kern="1200" dirty="0" smtClean="0">
                <a:solidFill>
                  <a:schemeClr val="tx1"/>
                </a:solidFill>
                <a:effectLst/>
                <a:latin typeface="+mn-lt"/>
                <a:ea typeface="+mn-ea"/>
                <a:cs typeface="+mn-cs"/>
              </a:rPr>
              <a:t>Use </a:t>
            </a:r>
            <a:r>
              <a:rPr lang="en-US" sz="1200" kern="1200" dirty="0" smtClean="0">
                <a:solidFill>
                  <a:schemeClr val="tx1"/>
                </a:solidFill>
                <a:effectLst/>
                <a:latin typeface="+mn-lt"/>
                <a:ea typeface="+mn-ea"/>
                <a:cs typeface="+mn-cs"/>
              </a:rPr>
              <a:t>leading questions to guide participants through identifying potential sources of research.</a:t>
            </a:r>
          </a:p>
          <a:p>
            <a:r>
              <a:rPr lang="en-US" sz="1200" b="1" kern="1200" dirty="0" smtClean="0">
                <a:solidFill>
                  <a:schemeClr val="tx1"/>
                </a:solidFill>
                <a:effectLst/>
                <a:latin typeface="+mn-lt"/>
                <a:ea typeface="+mn-ea"/>
                <a:cs typeface="+mn-cs"/>
              </a:rPr>
              <a:t>Promote </a:t>
            </a:r>
            <a:r>
              <a:rPr lang="en-US" sz="1200" kern="1200" dirty="0" smtClean="0">
                <a:solidFill>
                  <a:schemeClr val="tx1"/>
                </a:solidFill>
                <a:effectLst/>
                <a:latin typeface="+mn-lt"/>
                <a:ea typeface="+mn-ea"/>
                <a:cs typeface="+mn-cs"/>
              </a:rPr>
              <a:t>teaming benefits</a:t>
            </a:r>
          </a:p>
          <a:p>
            <a:pPr lvl="1"/>
            <a:r>
              <a:rPr lang="en-US" sz="1200" kern="1200" dirty="0" smtClean="0">
                <a:solidFill>
                  <a:schemeClr val="tx1"/>
                </a:solidFill>
                <a:effectLst/>
                <a:latin typeface="+mn-lt"/>
                <a:ea typeface="+mn-ea"/>
                <a:cs typeface="+mn-cs"/>
              </a:rPr>
              <a:t>Group knowledge through:</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Differing experiences (Mentor/Protégé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Differing perspectives (Related acquisition fields such as contracting, legal, finance, logistics, etc.)</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Networking, compounded by teaming (Team members expand their network by connecting to those of other team members)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Group learning establishing a common understanding (Commonly referred to as teambuilding)</a:t>
            </a:r>
          </a:p>
          <a:p>
            <a:pPr marL="1085850" lvl="2" indent="-171450">
              <a:buFont typeface="Arial" panose="020B0604020202020204" pitchFamily="34" charset="0"/>
              <a:buChar char="•"/>
            </a:pPr>
            <a:endParaRPr lang="en-US" dirty="0"/>
          </a:p>
        </p:txBody>
      </p:sp>
      <p:sp>
        <p:nvSpPr>
          <p:cNvPr id="5" name="Slide Number Placeholder 4"/>
          <p:cNvSpPr>
            <a:spLocks noGrp="1"/>
          </p:cNvSpPr>
          <p:nvPr>
            <p:ph type="sldNum" sz="quarter" idx="11"/>
          </p:nvPr>
        </p:nvSpPr>
        <p:spPr/>
        <p:txBody>
          <a:bodyPr/>
          <a:lstStyle/>
          <a:p>
            <a:fld id="{CD844B44-123A-44B4-A8A0-FDCAEB303E8C}" type="slidenum">
              <a:rPr lang="en-US" smtClean="0"/>
              <a:t>34</a:t>
            </a:fld>
            <a:endParaRPr lang="en-US" dirty="0"/>
          </a:p>
        </p:txBody>
      </p:sp>
    </p:spTree>
    <p:extLst>
      <p:ext uri="{BB962C8B-B14F-4D97-AF65-F5344CB8AC3E}">
        <p14:creationId xmlns:p14="http://schemas.microsoft.com/office/powerpoint/2010/main" val="23024657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b="1" dirty="0" smtClean="0"/>
              <a:t>5 mins</a:t>
            </a:r>
          </a:p>
          <a:p>
            <a:r>
              <a:rPr lang="en-US" b="1" dirty="0" smtClean="0"/>
              <a:t>Continue </a:t>
            </a:r>
            <a:r>
              <a:rPr lang="en-US" dirty="0" smtClean="0"/>
              <a:t>discussing</a:t>
            </a:r>
            <a:r>
              <a:rPr lang="en-US" baseline="0" dirty="0" smtClean="0"/>
              <a:t> online research sources.</a:t>
            </a:r>
          </a:p>
          <a:p>
            <a:pPr marL="628620" lvl="1" indent="-171441">
              <a:buFont typeface="Arial" panose="020B0604020202020204" pitchFamily="34" charset="0"/>
              <a:buChar char="•"/>
            </a:pPr>
            <a:r>
              <a:rPr lang="en-US" dirty="0" smtClean="0"/>
              <a:t>Regulations.gov </a:t>
            </a:r>
          </a:p>
          <a:p>
            <a:pPr marL="628620" lvl="1" indent="-171441">
              <a:buFont typeface="Arial" panose="020B0604020202020204" pitchFamily="34" charset="0"/>
              <a:buChar char="•"/>
            </a:pPr>
            <a:r>
              <a:rPr lang="en-US" dirty="0" smtClean="0"/>
              <a:t>Deficit Reduction Act of 1984, P.L. 98-369, §§ 2701-2753, 98 Stat. 1175 (1984)</a:t>
            </a:r>
          </a:p>
          <a:p>
            <a:pPr marL="628620" lvl="1" indent="-171441">
              <a:buFont typeface="Arial" panose="020B0604020202020204" pitchFamily="34" charset="0"/>
              <a:buChar char="•"/>
            </a:pPr>
            <a:r>
              <a:rPr lang="en-US" dirty="0" smtClean="0"/>
              <a:t>Competition in Contracting Act (CICA) of 1984</a:t>
            </a:r>
          </a:p>
          <a:p>
            <a:pPr marL="628620" lvl="1" indent="-171441">
              <a:buFont typeface="Arial" panose="020B0604020202020204" pitchFamily="34" charset="0"/>
              <a:buChar char="•"/>
            </a:pPr>
            <a:r>
              <a:rPr lang="en-US" dirty="0" smtClean="0"/>
              <a:t>Competition in Federal Contracting - An Overview of the Legal Requirements - Kate M. Manuel; Congressional Research Service</a:t>
            </a:r>
          </a:p>
          <a:p>
            <a:pPr marL="628620" lvl="1" indent="-171441">
              <a:buFont typeface="Arial" panose="020B0604020202020204" pitchFamily="34" charset="0"/>
              <a:buChar char="•"/>
            </a:pPr>
            <a:r>
              <a:rPr lang="en-US" dirty="0"/>
              <a:t>The Competition In Contracting Act of 1984; By Curtis Lee Coy, June 1986; Naval Post Graduate School Theses</a:t>
            </a:r>
          </a:p>
          <a:p>
            <a:pPr marL="628620" lvl="1" indent="-171441">
              <a:buFont typeface="Arial" panose="020B0604020202020204" pitchFamily="34" charset="0"/>
              <a:buChar char="•"/>
            </a:pPr>
            <a:r>
              <a:rPr lang="en-US" dirty="0">
                <a:solidFill>
                  <a:srgbClr val="374158"/>
                </a:solidFill>
              </a:rPr>
              <a:t>Hill Air Force Base FARSite  http://farsite.hill.af.mil/</a:t>
            </a:r>
          </a:p>
          <a:p>
            <a:pPr defTabSz="914355">
              <a:spcBef>
                <a:spcPct val="20000"/>
              </a:spcBef>
              <a:defRPr/>
            </a:pPr>
            <a:endParaRPr lang="en-US" dirty="0">
              <a:solidFill>
                <a:srgbClr val="374158"/>
              </a:solidFill>
            </a:endParaRPr>
          </a:p>
          <a:p>
            <a:pPr defTabSz="914355">
              <a:spcBef>
                <a:spcPct val="20000"/>
              </a:spcBef>
              <a:defRPr/>
            </a:pPr>
            <a:r>
              <a:rPr lang="en-US" dirty="0">
                <a:solidFill>
                  <a:srgbClr val="374158"/>
                </a:solidFill>
              </a:rPr>
              <a:t>Research will find </a:t>
            </a:r>
          </a:p>
          <a:p>
            <a:pPr marL="628650" lvl="1" indent="-171450" defTabSz="914355">
              <a:spcBef>
                <a:spcPct val="20000"/>
              </a:spcBef>
              <a:buFont typeface="Arial" panose="020B0604020202020204" pitchFamily="34" charset="0"/>
              <a:buChar char="•"/>
              <a:defRPr/>
            </a:pPr>
            <a:r>
              <a:rPr lang="en-US" dirty="0">
                <a:solidFill>
                  <a:srgbClr val="374158"/>
                </a:solidFill>
              </a:rPr>
              <a:t>The CICA text</a:t>
            </a:r>
          </a:p>
          <a:p>
            <a:pPr marL="628650" lvl="1" indent="-171450" defTabSz="914355">
              <a:spcBef>
                <a:spcPct val="20000"/>
              </a:spcBef>
              <a:buFont typeface="Arial" panose="020B0604020202020204" pitchFamily="34" charset="0"/>
              <a:buChar char="•"/>
              <a:defRPr/>
            </a:pPr>
            <a:r>
              <a:rPr lang="en-US" dirty="0">
                <a:solidFill>
                  <a:srgbClr val="374158"/>
                </a:solidFill>
              </a:rPr>
              <a:t>The interim rule</a:t>
            </a:r>
          </a:p>
          <a:p>
            <a:pPr marL="628650" lvl="1" indent="-171450" defTabSz="914355">
              <a:spcBef>
                <a:spcPct val="20000"/>
              </a:spcBef>
              <a:buFont typeface="Arial" panose="020B0604020202020204" pitchFamily="34" charset="0"/>
              <a:buChar char="•"/>
              <a:defRPr/>
            </a:pPr>
            <a:r>
              <a:rPr lang="en-US" dirty="0">
                <a:solidFill>
                  <a:srgbClr val="374158"/>
                </a:solidFill>
              </a:rPr>
              <a:t>The final rule</a:t>
            </a:r>
          </a:p>
          <a:p>
            <a:pPr marL="628650" lvl="1" indent="-171450" defTabSz="914355">
              <a:spcBef>
                <a:spcPct val="20000"/>
              </a:spcBef>
              <a:buFont typeface="Arial" panose="020B0604020202020204" pitchFamily="34" charset="0"/>
              <a:buChar char="•"/>
              <a:defRPr/>
            </a:pPr>
            <a:r>
              <a:rPr lang="en-US" dirty="0">
                <a:solidFill>
                  <a:srgbClr val="374158"/>
                </a:solidFill>
              </a:rPr>
              <a:t>Relative context</a:t>
            </a:r>
          </a:p>
          <a:p>
            <a:pPr marL="1085827" lvl="2" indent="-171450" defTabSz="914355">
              <a:spcBef>
                <a:spcPct val="20000"/>
              </a:spcBef>
              <a:buFont typeface="Arial" panose="020B0604020202020204" pitchFamily="34" charset="0"/>
              <a:buChar char="•"/>
              <a:defRPr/>
            </a:pPr>
            <a:r>
              <a:rPr lang="en-US" dirty="0">
                <a:solidFill>
                  <a:srgbClr val="374158"/>
                </a:solidFill>
              </a:rPr>
              <a:t>Social</a:t>
            </a:r>
          </a:p>
          <a:p>
            <a:pPr marL="1543006" lvl="3" indent="-171450" defTabSz="914355">
              <a:spcBef>
                <a:spcPct val="20000"/>
              </a:spcBef>
              <a:buFont typeface="Arial" panose="020B0604020202020204" pitchFamily="34" charset="0"/>
              <a:buChar char="•"/>
              <a:defRPr/>
            </a:pPr>
            <a:r>
              <a:rPr lang="en-US" dirty="0">
                <a:solidFill>
                  <a:srgbClr val="374158"/>
                </a:solidFill>
              </a:rPr>
              <a:t>Relatively recent Vietnam War (ended 1975)</a:t>
            </a:r>
          </a:p>
          <a:p>
            <a:pPr marL="1543006" lvl="3" indent="-171450" defTabSz="914355">
              <a:spcBef>
                <a:spcPct val="20000"/>
              </a:spcBef>
              <a:buFont typeface="Arial" panose="020B0604020202020204" pitchFamily="34" charset="0"/>
              <a:buChar char="•"/>
              <a:defRPr/>
            </a:pPr>
            <a:r>
              <a:rPr lang="en-US" dirty="0">
                <a:solidFill>
                  <a:srgbClr val="374158"/>
                </a:solidFill>
              </a:rPr>
              <a:t>Granada invasion/war 1983</a:t>
            </a:r>
          </a:p>
          <a:p>
            <a:pPr marL="1543006" lvl="3" indent="-171450" defTabSz="914355">
              <a:spcBef>
                <a:spcPct val="20000"/>
              </a:spcBef>
              <a:buFont typeface="Arial" panose="020B0604020202020204" pitchFamily="34" charset="0"/>
              <a:buChar char="•"/>
              <a:defRPr/>
            </a:pPr>
            <a:r>
              <a:rPr lang="en-US" dirty="0">
                <a:solidFill>
                  <a:srgbClr val="374158"/>
                </a:solidFill>
              </a:rPr>
              <a:t>Relatively recent Watergate scandal (Nixon resigned the presidency on August 9, 1974; Government mistrust)</a:t>
            </a:r>
          </a:p>
          <a:p>
            <a:pPr marL="1543006" lvl="3" indent="-171450" defTabSz="914355">
              <a:spcBef>
                <a:spcPct val="20000"/>
              </a:spcBef>
              <a:buFont typeface="Arial" panose="020B0604020202020204" pitchFamily="34" charset="0"/>
              <a:buChar char="•"/>
              <a:defRPr/>
            </a:pPr>
            <a:r>
              <a:rPr lang="en-US" dirty="0">
                <a:solidFill>
                  <a:srgbClr val="374158"/>
                </a:solidFill>
              </a:rPr>
              <a:t>Recent Government spending scandals (i.e. “Suppliers to Our Military Just Won't Be Oversold”; Jack Smith, LA Times)</a:t>
            </a:r>
          </a:p>
          <a:p>
            <a:pPr marL="1085827" lvl="2" indent="-171450" defTabSz="914355">
              <a:spcBef>
                <a:spcPct val="20000"/>
              </a:spcBef>
              <a:buFont typeface="Arial" panose="020B0604020202020204" pitchFamily="34" charset="0"/>
              <a:buChar char="•"/>
              <a:defRPr/>
            </a:pPr>
            <a:r>
              <a:rPr lang="en-US" dirty="0">
                <a:solidFill>
                  <a:srgbClr val="374158"/>
                </a:solidFill>
              </a:rPr>
              <a:t>Political</a:t>
            </a:r>
          </a:p>
          <a:p>
            <a:pPr marL="1543006" lvl="3" indent="-171450" defTabSz="914355">
              <a:spcBef>
                <a:spcPct val="20000"/>
              </a:spcBef>
              <a:buFont typeface="Arial" panose="020B0604020202020204" pitchFamily="34" charset="0"/>
              <a:buChar char="•"/>
              <a:defRPr/>
            </a:pPr>
            <a:r>
              <a:rPr lang="en-US" dirty="0">
                <a:solidFill>
                  <a:srgbClr val="374158"/>
                </a:solidFill>
              </a:rPr>
              <a:t>President Regan (Republican)</a:t>
            </a:r>
          </a:p>
          <a:p>
            <a:pPr marL="1543006" lvl="3" indent="-171450" defTabSz="914355">
              <a:spcBef>
                <a:spcPct val="20000"/>
              </a:spcBef>
              <a:buFont typeface="Arial" panose="020B0604020202020204" pitchFamily="34" charset="0"/>
              <a:buChar char="•"/>
              <a:defRPr/>
            </a:pPr>
            <a:r>
              <a:rPr lang="en-US" dirty="0">
                <a:solidFill>
                  <a:srgbClr val="374158"/>
                </a:solidFill>
              </a:rPr>
              <a:t>Government spending </a:t>
            </a:r>
          </a:p>
          <a:p>
            <a:pPr marL="1085827" lvl="2" indent="-171450" defTabSz="914355">
              <a:spcBef>
                <a:spcPct val="20000"/>
              </a:spcBef>
              <a:buFont typeface="Arial" panose="020B0604020202020204" pitchFamily="34" charset="0"/>
              <a:buChar char="•"/>
              <a:defRPr/>
            </a:pPr>
            <a:r>
              <a:rPr lang="en-US" dirty="0">
                <a:solidFill>
                  <a:srgbClr val="374158"/>
                </a:solidFill>
              </a:rPr>
              <a:t>Economic</a:t>
            </a:r>
          </a:p>
          <a:p>
            <a:pPr marL="1543006" lvl="3" indent="-171450" defTabSz="914355">
              <a:spcBef>
                <a:spcPct val="20000"/>
              </a:spcBef>
              <a:buFont typeface="Arial" panose="020B0604020202020204" pitchFamily="34" charset="0"/>
              <a:buChar char="•"/>
              <a:defRPr/>
            </a:pPr>
            <a:r>
              <a:rPr lang="en-US" dirty="0">
                <a:solidFill>
                  <a:srgbClr val="374158"/>
                </a:solidFill>
              </a:rPr>
              <a:t>Reaganomics (called for widespread tax cuts, decreased social spending, increased military spending, and the deregulation of domestic markets) </a:t>
            </a:r>
          </a:p>
          <a:p>
            <a:pPr marL="1543006" lvl="3" indent="-171450" defTabSz="914355">
              <a:spcBef>
                <a:spcPct val="20000"/>
              </a:spcBef>
              <a:buFont typeface="Arial" panose="020B0604020202020204" pitchFamily="34" charset="0"/>
              <a:buChar char="•"/>
              <a:defRPr/>
            </a:pPr>
            <a:r>
              <a:rPr lang="en-US" dirty="0">
                <a:solidFill>
                  <a:srgbClr val="374158"/>
                </a:solidFill>
              </a:rPr>
              <a:t>Government deficit</a:t>
            </a:r>
          </a:p>
          <a:p>
            <a:pPr marL="1543006" lvl="3" indent="-171450" defTabSz="914355">
              <a:spcBef>
                <a:spcPct val="20000"/>
              </a:spcBef>
              <a:buFont typeface="Arial" panose="020B0604020202020204" pitchFamily="34" charset="0"/>
              <a:buChar char="•"/>
              <a:defRPr/>
            </a:pPr>
            <a:r>
              <a:rPr lang="en-US" dirty="0">
                <a:solidFill>
                  <a:srgbClr val="374158"/>
                </a:solidFill>
              </a:rPr>
              <a:t>1984 recession recovery		</a:t>
            </a:r>
          </a:p>
        </p:txBody>
      </p:sp>
      <p:sp>
        <p:nvSpPr>
          <p:cNvPr id="5" name="Slide Number Placeholder 4"/>
          <p:cNvSpPr>
            <a:spLocks noGrp="1"/>
          </p:cNvSpPr>
          <p:nvPr>
            <p:ph type="sldNum" sz="quarter" idx="11"/>
          </p:nvPr>
        </p:nvSpPr>
        <p:spPr/>
        <p:txBody>
          <a:bodyPr/>
          <a:lstStyle/>
          <a:p>
            <a:fld id="{CD844B44-123A-44B4-A8A0-FDCAEB303E8C}" type="slidenum">
              <a:rPr lang="en-US" smtClean="0"/>
              <a:t>35</a:t>
            </a:fld>
            <a:endParaRPr lang="en-US" dirty="0"/>
          </a:p>
        </p:txBody>
      </p:sp>
    </p:spTree>
    <p:extLst>
      <p:ext uri="{BB962C8B-B14F-4D97-AF65-F5344CB8AC3E}">
        <p14:creationId xmlns:p14="http://schemas.microsoft.com/office/powerpoint/2010/main" val="23024657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b="1" dirty="0" smtClean="0"/>
              <a:t>5 mins</a:t>
            </a:r>
          </a:p>
          <a:p>
            <a:r>
              <a:rPr lang="en-US" b="1" dirty="0" smtClean="0"/>
              <a:t>Lead</a:t>
            </a:r>
            <a:r>
              <a:rPr lang="en-US" b="1" baseline="0" dirty="0" smtClean="0"/>
              <a:t> </a:t>
            </a:r>
            <a:r>
              <a:rPr lang="en-US" baseline="0" dirty="0" smtClean="0"/>
              <a:t>a discussion identifying stakeholders for CICA.</a:t>
            </a:r>
          </a:p>
          <a:p>
            <a:endParaRPr lang="en-US" dirty="0" smtClean="0"/>
          </a:p>
          <a:p>
            <a:r>
              <a:rPr lang="en-US" b="1" dirty="0" smtClean="0"/>
              <a:t>Display</a:t>
            </a:r>
            <a:r>
              <a:rPr lang="en-US" dirty="0" smtClean="0"/>
              <a:t> slide as</a:t>
            </a:r>
            <a:r>
              <a:rPr lang="en-US" baseline="0" dirty="0" smtClean="0"/>
              <a:t> discussion slows.</a:t>
            </a:r>
          </a:p>
          <a:p>
            <a:endParaRPr lang="en-US" dirty="0" smtClean="0"/>
          </a:p>
          <a:p>
            <a:pPr lvl="1"/>
            <a:r>
              <a:rPr lang="en-US" b="1" i="1" dirty="0" smtClean="0"/>
              <a:t>Instructor</a:t>
            </a:r>
            <a:r>
              <a:rPr lang="en-US" b="1" i="1" baseline="0" dirty="0" smtClean="0"/>
              <a:t> </a:t>
            </a:r>
            <a:r>
              <a:rPr lang="en-US" b="1" i="1" dirty="0" smtClean="0"/>
              <a:t>Note:  </a:t>
            </a:r>
            <a:r>
              <a:rPr lang="en-US" sz="1200" kern="1200" dirty="0" smtClean="0">
                <a:solidFill>
                  <a:schemeClr val="tx1"/>
                </a:solidFill>
                <a:effectLst/>
                <a:latin typeface="+mn-lt"/>
                <a:ea typeface="+mn-ea"/>
                <a:cs typeface="+mn-cs"/>
              </a:rPr>
              <a:t>Most rule research, on current rules, can be accomplished by reviewing the </a:t>
            </a:r>
            <a:r>
              <a:rPr lang="en-US" sz="1200" i="1" kern="1200" dirty="0" smtClean="0">
                <a:solidFill>
                  <a:schemeClr val="tx1"/>
                </a:solidFill>
                <a:effectLst/>
                <a:latin typeface="+mn-lt"/>
                <a:ea typeface="+mn-ea"/>
                <a:cs typeface="+mn-cs"/>
              </a:rPr>
              <a:t>Federal Register</a:t>
            </a:r>
            <a:r>
              <a:rPr lang="en-US" sz="1200" kern="1200" dirty="0" smtClean="0">
                <a:solidFill>
                  <a:schemeClr val="tx1"/>
                </a:solidFill>
                <a:effectLst/>
                <a:latin typeface="+mn-lt"/>
                <a:ea typeface="+mn-ea"/>
                <a:cs typeface="+mn-cs"/>
              </a:rPr>
              <a:t> and the publication of the proposed rule, interim rule, and the final rule. The comparison of the two will reveal the trade‐offs and compromises. The final rule will include the responses to the comments. The comments and responses will help to identify the stakeholders and their issues. In the case of CICA, the </a:t>
            </a:r>
            <a:r>
              <a:rPr lang="en-US" sz="1200" i="1" kern="1200" dirty="0" smtClean="0">
                <a:solidFill>
                  <a:schemeClr val="tx1"/>
                </a:solidFill>
                <a:effectLst/>
                <a:latin typeface="+mn-lt"/>
                <a:ea typeface="+mn-ea"/>
                <a:cs typeface="+mn-cs"/>
              </a:rPr>
              <a:t>Federal Register</a:t>
            </a:r>
            <a:r>
              <a:rPr lang="en-US" sz="1200" kern="1200" dirty="0" smtClean="0">
                <a:solidFill>
                  <a:schemeClr val="tx1"/>
                </a:solidFill>
                <a:effectLst/>
                <a:latin typeface="+mn-lt"/>
                <a:ea typeface="+mn-ea"/>
                <a:cs typeface="+mn-cs"/>
              </a:rPr>
              <a:t> was not in its current form and does not hold that information. Due to the age of the Act (more than 20 years old) the documents holding the comments and their responses could not be recovered for the development of this course. The process of using the current </a:t>
            </a:r>
            <a:r>
              <a:rPr lang="en-US" sz="1200" i="1" kern="1200" dirty="0" smtClean="0">
                <a:solidFill>
                  <a:schemeClr val="tx1"/>
                </a:solidFill>
                <a:effectLst/>
                <a:latin typeface="+mn-lt"/>
                <a:ea typeface="+mn-ea"/>
                <a:cs typeface="+mn-cs"/>
              </a:rPr>
              <a:t>Federal Register </a:t>
            </a:r>
            <a:r>
              <a:rPr lang="en-US" sz="1200" kern="1200" dirty="0" smtClean="0">
                <a:solidFill>
                  <a:schemeClr val="tx1"/>
                </a:solidFill>
                <a:effectLst/>
                <a:latin typeface="+mn-lt"/>
                <a:ea typeface="+mn-ea"/>
                <a:cs typeface="+mn-cs"/>
              </a:rPr>
              <a:t>for research will be covered in the second case study of this course.</a:t>
            </a:r>
            <a:endParaRPr lang="en-US" dirty="0"/>
          </a:p>
        </p:txBody>
      </p:sp>
      <p:sp>
        <p:nvSpPr>
          <p:cNvPr id="5" name="Slide Number Placeholder 4"/>
          <p:cNvSpPr>
            <a:spLocks noGrp="1"/>
          </p:cNvSpPr>
          <p:nvPr>
            <p:ph type="sldNum" sz="quarter" idx="11"/>
          </p:nvPr>
        </p:nvSpPr>
        <p:spPr/>
        <p:txBody>
          <a:bodyPr/>
          <a:lstStyle/>
          <a:p>
            <a:fld id="{CD844B44-123A-44B4-A8A0-FDCAEB303E8C}" type="slidenum">
              <a:rPr lang="en-US" smtClean="0"/>
              <a:t>36</a:t>
            </a:fld>
            <a:endParaRPr lang="en-US" dirty="0"/>
          </a:p>
        </p:txBody>
      </p:sp>
    </p:spTree>
    <p:extLst>
      <p:ext uri="{BB962C8B-B14F-4D97-AF65-F5344CB8AC3E}">
        <p14:creationId xmlns:p14="http://schemas.microsoft.com/office/powerpoint/2010/main" val="36014875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pPr>
              <a:lnSpc>
                <a:spcPct val="115000"/>
              </a:lnSpc>
            </a:pPr>
            <a:r>
              <a:rPr lang="en-US" b="1" dirty="0" smtClean="0">
                <a:ea typeface="Calibri"/>
                <a:cs typeface="Times New Roman"/>
              </a:rPr>
              <a:t>10 mins</a:t>
            </a:r>
          </a:p>
          <a:p>
            <a:pPr>
              <a:lnSpc>
                <a:spcPct val="115000"/>
              </a:lnSpc>
            </a:pPr>
            <a:endParaRPr lang="en-US" b="1" dirty="0" smtClean="0">
              <a:ea typeface="Calibri"/>
              <a:cs typeface="Times New Roman"/>
            </a:endParaRPr>
          </a:p>
          <a:p>
            <a:pPr>
              <a:lnSpc>
                <a:spcPct val="115000"/>
              </a:lnSpc>
            </a:pPr>
            <a:r>
              <a:rPr lang="en-US" b="1" dirty="0" smtClean="0">
                <a:ea typeface="Calibri"/>
                <a:cs typeface="Times New Roman"/>
              </a:rPr>
              <a:t>Discuss </a:t>
            </a:r>
            <a:r>
              <a:rPr lang="en-US" dirty="0" smtClean="0">
                <a:ea typeface="Calibri"/>
                <a:cs typeface="Times New Roman"/>
              </a:rPr>
              <a:t>the challenges of CICA.</a:t>
            </a:r>
          </a:p>
          <a:p>
            <a:pPr>
              <a:lnSpc>
                <a:spcPct val="115000"/>
              </a:lnSpc>
            </a:pPr>
            <a:endParaRPr lang="en-US" dirty="0" smtClean="0">
              <a:ea typeface="Calibri"/>
              <a:cs typeface="Times New Roman"/>
            </a:endParaRPr>
          </a:p>
          <a:p>
            <a:pPr>
              <a:lnSpc>
                <a:spcPct val="115000"/>
              </a:lnSpc>
            </a:pPr>
            <a:r>
              <a:rPr lang="en-US" b="1" dirty="0" smtClean="0">
                <a:ea typeface="Calibri"/>
                <a:cs typeface="Times New Roman"/>
              </a:rPr>
              <a:t>Display</a:t>
            </a:r>
            <a:r>
              <a:rPr lang="en-US" baseline="0" dirty="0" smtClean="0">
                <a:ea typeface="Calibri"/>
                <a:cs typeface="Times New Roman"/>
              </a:rPr>
              <a:t> slide text.</a:t>
            </a:r>
            <a:endParaRPr lang="en-US" dirty="0" smtClean="0">
              <a:ea typeface="Calibri"/>
              <a:cs typeface="Times New Roman"/>
            </a:endParaRPr>
          </a:p>
          <a:p>
            <a:pPr marL="800084" lvl="1" indent="-342884">
              <a:lnSpc>
                <a:spcPct val="115000"/>
              </a:lnSpc>
              <a:buFont typeface="+mj-lt"/>
              <a:buAutoNum type="arabicPeriod"/>
            </a:pPr>
            <a:r>
              <a:rPr lang="en-US" dirty="0" smtClean="0">
                <a:ea typeface="Calibri"/>
                <a:cs typeface="Times New Roman"/>
              </a:rPr>
              <a:t>Executive and Judicial Branch division of powers</a:t>
            </a:r>
          </a:p>
          <a:p>
            <a:pPr marL="800084" lvl="1" indent="-342884">
              <a:lnSpc>
                <a:spcPct val="115000"/>
              </a:lnSpc>
              <a:buFont typeface="+mj-lt"/>
              <a:buAutoNum type="arabicPeriod"/>
            </a:pPr>
            <a:r>
              <a:rPr lang="en-US" dirty="0" smtClean="0">
                <a:ea typeface="Calibri"/>
                <a:cs typeface="Times New Roman"/>
              </a:rPr>
              <a:t>Transparency slows the process</a:t>
            </a:r>
          </a:p>
          <a:p>
            <a:pPr marL="1200114" lvl="2" indent="-285736">
              <a:lnSpc>
                <a:spcPct val="115000"/>
              </a:lnSpc>
              <a:buFont typeface="+mj-lt"/>
              <a:buAutoNum type="alphaLcPeriod"/>
            </a:pPr>
            <a:r>
              <a:rPr lang="en-US" dirty="0" smtClean="0">
                <a:ea typeface="Calibri"/>
                <a:cs typeface="Times New Roman"/>
              </a:rPr>
              <a:t>Taxpayers want to know funds are spent wisely</a:t>
            </a:r>
          </a:p>
          <a:p>
            <a:pPr marL="1200114" lvl="2" indent="-285736">
              <a:lnSpc>
                <a:spcPct val="115000"/>
              </a:lnSpc>
              <a:buFont typeface="+mj-lt"/>
              <a:buAutoNum type="alphaLcPeriod"/>
            </a:pPr>
            <a:r>
              <a:rPr lang="en-US" dirty="0" smtClean="0">
                <a:ea typeface="Calibri"/>
                <a:cs typeface="Times New Roman"/>
              </a:rPr>
              <a:t>Congress feels obligated to the taxpayer to oversee and regulate the acquisition process</a:t>
            </a:r>
          </a:p>
          <a:p>
            <a:pPr marL="1200114" lvl="2" indent="-285736">
              <a:lnSpc>
                <a:spcPct val="115000"/>
              </a:lnSpc>
              <a:buFont typeface="+mj-lt"/>
              <a:buAutoNum type="alphaLcPeriod"/>
            </a:pPr>
            <a:r>
              <a:rPr lang="en-US" dirty="0" smtClean="0">
                <a:ea typeface="Calibri"/>
                <a:cs typeface="Times New Roman"/>
              </a:rPr>
              <a:t>Agencies feel the congressional oversight is limiting productivity and in some cases, common sense</a:t>
            </a:r>
          </a:p>
          <a:p>
            <a:pPr marL="800084" lvl="1" indent="-342884">
              <a:lnSpc>
                <a:spcPct val="115000"/>
              </a:lnSpc>
              <a:buFont typeface="+mj-lt"/>
              <a:buAutoNum type="arabicPeriod"/>
            </a:pPr>
            <a:r>
              <a:rPr lang="en-US" dirty="0" smtClean="0">
                <a:ea typeface="Calibri"/>
                <a:cs typeface="Times New Roman"/>
              </a:rPr>
              <a:t>Cooperative monopoly between</a:t>
            </a:r>
            <a:r>
              <a:rPr lang="en-US" baseline="0" dirty="0" smtClean="0">
                <a:ea typeface="Calibri"/>
                <a:cs typeface="Times New Roman"/>
              </a:rPr>
              <a:t> </a:t>
            </a:r>
            <a:r>
              <a:rPr lang="en-US" dirty="0" smtClean="0">
                <a:ea typeface="Calibri"/>
                <a:cs typeface="Times New Roman"/>
              </a:rPr>
              <a:t>Department</a:t>
            </a:r>
            <a:r>
              <a:rPr lang="en-US" baseline="0" dirty="0" smtClean="0">
                <a:ea typeface="Calibri"/>
                <a:cs typeface="Times New Roman"/>
              </a:rPr>
              <a:t> of Defense</a:t>
            </a:r>
            <a:r>
              <a:rPr lang="en-US" dirty="0" smtClean="0">
                <a:ea typeface="Calibri"/>
                <a:cs typeface="Times New Roman"/>
              </a:rPr>
              <a:t> and industry (listed as “Bilateral</a:t>
            </a:r>
            <a:r>
              <a:rPr lang="en-US" baseline="0" dirty="0" smtClean="0">
                <a:ea typeface="Calibri"/>
                <a:cs typeface="Times New Roman"/>
              </a:rPr>
              <a:t> Monopoly” in the resource thesis</a:t>
            </a:r>
            <a:r>
              <a:rPr lang="en-US" dirty="0" smtClean="0">
                <a:ea typeface="Calibri"/>
                <a:cs typeface="Times New Roman"/>
              </a:rPr>
              <a:t>)</a:t>
            </a:r>
          </a:p>
          <a:p>
            <a:pPr marL="1200114" lvl="2" indent="-285736">
              <a:lnSpc>
                <a:spcPct val="115000"/>
              </a:lnSpc>
              <a:buFont typeface="+mj-lt"/>
              <a:buAutoNum type="alphaLcPeriod"/>
            </a:pPr>
            <a:r>
              <a:rPr lang="en-US" dirty="0" smtClean="0">
                <a:ea typeface="Calibri"/>
                <a:cs typeface="Times New Roman"/>
              </a:rPr>
              <a:t>In systems acquisition, like shipbuilding, competition sometimes needs to be developed when there is only one industry competitor</a:t>
            </a:r>
          </a:p>
          <a:p>
            <a:pPr marL="1200114" lvl="2" indent="-285736">
              <a:lnSpc>
                <a:spcPct val="115000"/>
              </a:lnSpc>
              <a:buFont typeface="+mj-lt"/>
              <a:buAutoNum type="alphaLcPeriod"/>
            </a:pPr>
            <a:r>
              <a:rPr lang="en-US" dirty="0" smtClean="0">
                <a:ea typeface="Calibri"/>
                <a:cs typeface="Times New Roman"/>
              </a:rPr>
              <a:t>Industry develops systems in an proprietary manner to eliminate competition </a:t>
            </a:r>
          </a:p>
          <a:p>
            <a:pPr marL="800084" lvl="1" indent="-342884">
              <a:lnSpc>
                <a:spcPct val="115000"/>
              </a:lnSpc>
              <a:buFont typeface="+mj-lt"/>
              <a:buAutoNum type="arabicPeriod"/>
            </a:pPr>
            <a:r>
              <a:rPr lang="en-US" dirty="0" smtClean="0">
                <a:solidFill>
                  <a:prstClr val="black"/>
                </a:solidFill>
                <a:ea typeface="Calibri"/>
                <a:cs typeface="Times New Roman"/>
              </a:rPr>
              <a:t>Implementation</a:t>
            </a:r>
          </a:p>
          <a:p>
            <a:pPr marL="1200114" lvl="2" indent="-285736">
              <a:lnSpc>
                <a:spcPct val="115000"/>
              </a:lnSpc>
              <a:buFont typeface="+mj-lt"/>
              <a:buAutoNum type="alphaLcPeriod"/>
            </a:pPr>
            <a:r>
              <a:rPr lang="en-US" dirty="0" smtClean="0">
                <a:solidFill>
                  <a:prstClr val="black"/>
                </a:solidFill>
                <a:ea typeface="Calibri"/>
                <a:cs typeface="Times New Roman"/>
              </a:rPr>
              <a:t>Acquisition community training (training the acquisition</a:t>
            </a:r>
            <a:r>
              <a:rPr lang="en-US" baseline="0" dirty="0" smtClean="0">
                <a:solidFill>
                  <a:prstClr val="black"/>
                </a:solidFill>
                <a:ea typeface="Calibri"/>
                <a:cs typeface="Times New Roman"/>
              </a:rPr>
              <a:t> workforce to incorporate competition into established processes)</a:t>
            </a:r>
            <a:endParaRPr lang="en-US" dirty="0" smtClean="0">
              <a:solidFill>
                <a:prstClr val="black"/>
              </a:solidFill>
              <a:ea typeface="Calibri"/>
              <a:cs typeface="Times New Roman"/>
            </a:endParaRPr>
          </a:p>
          <a:p>
            <a:pPr marL="1200114" lvl="2" indent="-285736">
              <a:lnSpc>
                <a:spcPct val="115000"/>
              </a:lnSpc>
              <a:buFont typeface="+mj-lt"/>
              <a:buAutoNum type="alphaLcPeriod"/>
            </a:pPr>
            <a:r>
              <a:rPr lang="en-US" dirty="0" smtClean="0">
                <a:solidFill>
                  <a:prstClr val="black"/>
                </a:solidFill>
                <a:ea typeface="Calibri"/>
                <a:cs typeface="Times New Roman"/>
              </a:rPr>
              <a:t>Increased protest potential </a:t>
            </a:r>
          </a:p>
          <a:p>
            <a:pPr marL="1657292" lvl="3" indent="-285736">
              <a:lnSpc>
                <a:spcPct val="115000"/>
              </a:lnSpc>
              <a:buFont typeface="+mj-lt"/>
              <a:buAutoNum type="alphaLcPeriod"/>
            </a:pPr>
            <a:r>
              <a:rPr lang="en-US" dirty="0" smtClean="0">
                <a:solidFill>
                  <a:prstClr val="black"/>
                </a:solidFill>
                <a:ea typeface="Calibri"/>
                <a:cs typeface="Times New Roman"/>
              </a:rPr>
              <a:t>Identified the two timings for protest, Pre-Award and Post Award</a:t>
            </a:r>
          </a:p>
          <a:p>
            <a:pPr marL="1657292" lvl="3" indent="-285736">
              <a:lnSpc>
                <a:spcPct val="115000"/>
              </a:lnSpc>
              <a:buFont typeface="+mj-lt"/>
              <a:buAutoNum type="alphaLcPeriod"/>
            </a:pPr>
            <a:r>
              <a:rPr lang="en-US" dirty="0" smtClean="0">
                <a:solidFill>
                  <a:prstClr val="black"/>
                </a:solidFill>
                <a:ea typeface="Calibri"/>
                <a:cs typeface="Times New Roman"/>
              </a:rPr>
              <a:t>The idea being</a:t>
            </a:r>
            <a:r>
              <a:rPr lang="en-US" baseline="0" dirty="0" smtClean="0">
                <a:solidFill>
                  <a:prstClr val="black"/>
                </a:solidFill>
                <a:ea typeface="Calibri"/>
                <a:cs typeface="Times New Roman"/>
              </a:rPr>
              <a:t> more transparency opens for more protest potential</a:t>
            </a:r>
            <a:endParaRPr lang="en-US" dirty="0" smtClean="0">
              <a:solidFill>
                <a:prstClr val="black"/>
              </a:solidFill>
              <a:ea typeface="Calibri"/>
              <a:cs typeface="Times New Roman"/>
            </a:endParaRPr>
          </a:p>
          <a:p>
            <a:pPr marL="1200114" lvl="2" indent="-285736">
              <a:lnSpc>
                <a:spcPct val="115000"/>
              </a:lnSpc>
              <a:buFont typeface="+mj-lt"/>
              <a:buAutoNum type="alphaLcPeriod"/>
            </a:pPr>
            <a:r>
              <a:rPr lang="en-US" dirty="0" smtClean="0">
                <a:solidFill>
                  <a:prstClr val="black"/>
                </a:solidFill>
                <a:ea typeface="Calibri"/>
                <a:cs typeface="Times New Roman"/>
              </a:rPr>
              <a:t>Increased PALT  (procurement action lead time)</a:t>
            </a:r>
          </a:p>
          <a:p>
            <a:pPr marL="1200114" lvl="2" indent="-285736">
              <a:lnSpc>
                <a:spcPct val="115000"/>
              </a:lnSpc>
              <a:buFont typeface="+mj-lt"/>
              <a:buAutoNum type="alphaLcPeriod"/>
            </a:pPr>
            <a:r>
              <a:rPr lang="en-US" dirty="0" smtClean="0">
                <a:solidFill>
                  <a:prstClr val="black"/>
                </a:solidFill>
                <a:ea typeface="Calibri"/>
                <a:cs typeface="Times New Roman"/>
              </a:rPr>
              <a:t>More detailed requirements </a:t>
            </a:r>
          </a:p>
          <a:p>
            <a:pPr marL="800084" lvl="1" indent="-342884">
              <a:lnSpc>
                <a:spcPct val="115000"/>
              </a:lnSpc>
              <a:buFont typeface="+mj-lt"/>
              <a:buAutoNum type="arabicPeriod"/>
            </a:pPr>
            <a:r>
              <a:rPr lang="en-US" dirty="0" smtClean="0">
                <a:solidFill>
                  <a:prstClr val="black"/>
                </a:solidFill>
                <a:ea typeface="Calibri"/>
                <a:cs typeface="Times New Roman"/>
              </a:rPr>
              <a:t>Buy-in</a:t>
            </a:r>
          </a:p>
          <a:p>
            <a:pPr marL="1200114" lvl="2" indent="-285736">
              <a:lnSpc>
                <a:spcPct val="115000"/>
              </a:lnSpc>
              <a:buFont typeface="+mj-lt"/>
              <a:buAutoNum type="alphaLcPeriod"/>
            </a:pPr>
            <a:r>
              <a:rPr lang="en-US" dirty="0" smtClean="0">
                <a:solidFill>
                  <a:prstClr val="black"/>
                </a:solidFill>
                <a:ea typeface="Calibri"/>
                <a:cs typeface="Times New Roman"/>
              </a:rPr>
              <a:t>Contractors leverage low bids with costly modifications</a:t>
            </a:r>
          </a:p>
          <a:p>
            <a:pPr marL="1200114" lvl="2" indent="-285736">
              <a:lnSpc>
                <a:spcPct val="115000"/>
              </a:lnSpc>
              <a:buFont typeface="+mj-lt"/>
              <a:buAutoNum type="alphaLcPeriod"/>
            </a:pPr>
            <a:r>
              <a:rPr lang="en-US" dirty="0" smtClean="0">
                <a:solidFill>
                  <a:prstClr val="black"/>
                </a:solidFill>
                <a:ea typeface="Calibri"/>
                <a:cs typeface="Times New Roman"/>
              </a:rPr>
              <a:t>Contractors win with low bids and mitigate losses by</a:t>
            </a:r>
            <a:r>
              <a:rPr lang="en-US" baseline="0" dirty="0" smtClean="0">
                <a:solidFill>
                  <a:prstClr val="black"/>
                </a:solidFill>
                <a:ea typeface="Calibri"/>
                <a:cs typeface="Times New Roman"/>
              </a:rPr>
              <a:t> passing cost to </a:t>
            </a:r>
            <a:r>
              <a:rPr lang="en-US" dirty="0" smtClean="0">
                <a:solidFill>
                  <a:prstClr val="black"/>
                </a:solidFill>
                <a:ea typeface="Calibri"/>
                <a:cs typeface="Times New Roman"/>
              </a:rPr>
              <a:t>non-Government contracts</a:t>
            </a:r>
          </a:p>
          <a:p>
            <a:pPr marL="800084" lvl="1" indent="-342884">
              <a:lnSpc>
                <a:spcPct val="115000"/>
              </a:lnSpc>
              <a:buFont typeface="+mj-lt"/>
              <a:buAutoNum type="arabicPeriod"/>
            </a:pPr>
            <a:r>
              <a:rPr lang="en-US" dirty="0" smtClean="0">
                <a:solidFill>
                  <a:prstClr val="black"/>
                </a:solidFill>
                <a:ea typeface="Calibri"/>
                <a:cs typeface="Times New Roman"/>
              </a:rPr>
              <a:t>Competitive Range</a:t>
            </a:r>
          </a:p>
          <a:p>
            <a:pPr marL="1200114" lvl="2" indent="-285736">
              <a:lnSpc>
                <a:spcPct val="115000"/>
              </a:lnSpc>
              <a:buFont typeface="+mj-lt"/>
              <a:buAutoNum type="alphaLcPeriod"/>
            </a:pPr>
            <a:r>
              <a:rPr lang="en-US" dirty="0" smtClean="0">
                <a:solidFill>
                  <a:prstClr val="black"/>
                </a:solidFill>
                <a:ea typeface="Calibri"/>
                <a:cs typeface="Times New Roman"/>
              </a:rPr>
              <a:t>Opens potential for protest that delay contract performance</a:t>
            </a:r>
          </a:p>
          <a:p>
            <a:pPr marL="1200114" lvl="2" indent="-285736">
              <a:lnSpc>
                <a:spcPct val="115000"/>
              </a:lnSpc>
              <a:buFont typeface="+mj-lt"/>
              <a:buAutoNum type="alphaLcPeriod"/>
            </a:pPr>
            <a:r>
              <a:rPr lang="en-US" dirty="0" smtClean="0">
                <a:solidFill>
                  <a:prstClr val="black"/>
                </a:solidFill>
                <a:ea typeface="Calibri"/>
                <a:cs typeface="Times New Roman"/>
              </a:rPr>
              <a:t>Determinations made more difficult with CICA</a:t>
            </a:r>
          </a:p>
          <a:p>
            <a:pPr marL="800084" lvl="1" indent="-342884">
              <a:lnSpc>
                <a:spcPct val="115000"/>
              </a:lnSpc>
              <a:buFont typeface="+mj-lt"/>
              <a:buAutoNum type="arabicPeriod"/>
            </a:pPr>
            <a:r>
              <a:rPr lang="en-US" dirty="0" smtClean="0">
                <a:solidFill>
                  <a:prstClr val="black"/>
                </a:solidFill>
                <a:ea typeface="Calibri"/>
                <a:cs typeface="Times New Roman"/>
              </a:rPr>
              <a:t>Technical data packages; The cost to the contractor</a:t>
            </a:r>
          </a:p>
          <a:p>
            <a:pPr marL="1200114" lvl="2" indent="-285736">
              <a:lnSpc>
                <a:spcPct val="115000"/>
              </a:lnSpc>
              <a:buFont typeface="+mj-lt"/>
              <a:buAutoNum type="alphaLcPeriod"/>
            </a:pPr>
            <a:r>
              <a:rPr lang="en-US" dirty="0" smtClean="0">
                <a:solidFill>
                  <a:prstClr val="black"/>
                </a:solidFill>
                <a:ea typeface="Calibri"/>
                <a:cs typeface="Times New Roman"/>
              </a:rPr>
              <a:t>Maintaining data </a:t>
            </a:r>
          </a:p>
          <a:p>
            <a:pPr marL="1200114" lvl="2" indent="-285736">
              <a:lnSpc>
                <a:spcPct val="115000"/>
              </a:lnSpc>
              <a:buFont typeface="+mj-lt"/>
              <a:buAutoNum type="alphaLcPeriod"/>
            </a:pPr>
            <a:r>
              <a:rPr lang="en-US" dirty="0" smtClean="0">
                <a:solidFill>
                  <a:prstClr val="black"/>
                </a:solidFill>
                <a:ea typeface="Calibri"/>
                <a:cs typeface="Times New Roman"/>
              </a:rPr>
              <a:t>Restructuring the data on Government demands</a:t>
            </a:r>
          </a:p>
          <a:p>
            <a:pPr marL="1200114" lvl="2" indent="-285736">
              <a:lnSpc>
                <a:spcPct val="115000"/>
              </a:lnSpc>
              <a:buFont typeface="+mj-lt"/>
              <a:buAutoNum type="alphaLcPeriod"/>
            </a:pPr>
            <a:r>
              <a:rPr lang="en-US" dirty="0" smtClean="0">
                <a:solidFill>
                  <a:prstClr val="black"/>
                </a:solidFill>
                <a:ea typeface="Calibri"/>
                <a:cs typeface="Times New Roman"/>
              </a:rPr>
              <a:t>Mostly a spare part supplier or small business problem</a:t>
            </a:r>
          </a:p>
          <a:p>
            <a:pPr marL="800084" lvl="1" indent="-342884">
              <a:lnSpc>
                <a:spcPct val="115000"/>
              </a:lnSpc>
              <a:buFont typeface="+mj-lt"/>
              <a:buAutoNum type="arabicPeriod"/>
            </a:pPr>
            <a:r>
              <a:rPr lang="en-US" dirty="0" smtClean="0">
                <a:solidFill>
                  <a:prstClr val="black"/>
                </a:solidFill>
                <a:ea typeface="Calibri"/>
                <a:cs typeface="Times New Roman"/>
              </a:rPr>
              <a:t>Life-Cycle management</a:t>
            </a:r>
          </a:p>
          <a:p>
            <a:pPr marL="1200114" lvl="2" indent="-285736">
              <a:lnSpc>
                <a:spcPct val="115000"/>
              </a:lnSpc>
              <a:buFont typeface="+mj-lt"/>
              <a:buAutoNum type="alphaLcPeriod"/>
            </a:pPr>
            <a:r>
              <a:rPr lang="en-US" dirty="0" smtClean="0">
                <a:solidFill>
                  <a:prstClr val="black"/>
                </a:solidFill>
                <a:ea typeface="Calibri"/>
                <a:cs typeface="Times New Roman"/>
              </a:rPr>
              <a:t>Requiring acquisition planning</a:t>
            </a:r>
          </a:p>
          <a:p>
            <a:pPr marL="800084" lvl="1" indent="-342884">
              <a:lnSpc>
                <a:spcPct val="115000"/>
              </a:lnSpc>
              <a:buFont typeface="+mj-lt"/>
              <a:buAutoNum type="arabicPeriod"/>
            </a:pPr>
            <a:r>
              <a:rPr lang="en-US" dirty="0" smtClean="0">
                <a:solidFill>
                  <a:prstClr val="black"/>
                </a:solidFill>
                <a:ea typeface="Calibri"/>
                <a:cs typeface="Times New Roman"/>
              </a:rPr>
              <a:t>Procurement action lead time (PALT)</a:t>
            </a:r>
          </a:p>
          <a:p>
            <a:pPr marL="1200114" lvl="2" indent="-285736">
              <a:lnSpc>
                <a:spcPct val="115000"/>
              </a:lnSpc>
              <a:buFont typeface="+mj-lt"/>
              <a:buAutoNum type="alphaLcPeriod"/>
            </a:pPr>
            <a:r>
              <a:rPr lang="en-US" dirty="0" smtClean="0">
                <a:solidFill>
                  <a:prstClr val="black"/>
                </a:solidFill>
                <a:ea typeface="Calibri"/>
                <a:cs typeface="Times New Roman"/>
              </a:rPr>
              <a:t>Competition extends procurement times and delays delivery of product and or services</a:t>
            </a:r>
          </a:p>
          <a:p>
            <a:pPr marL="800084" lvl="1" indent="-342884">
              <a:lnSpc>
                <a:spcPct val="115000"/>
              </a:lnSpc>
              <a:buFont typeface="+mj-lt"/>
              <a:buAutoNum type="arabicPeriod"/>
            </a:pPr>
            <a:r>
              <a:rPr lang="en-US" dirty="0" smtClean="0">
                <a:solidFill>
                  <a:prstClr val="black"/>
                </a:solidFill>
                <a:ea typeface="Calibri"/>
                <a:cs typeface="Times New Roman"/>
              </a:rPr>
              <a:t>Professional acquisition workforce</a:t>
            </a:r>
          </a:p>
          <a:p>
            <a:pPr marL="1200114" lvl="2" indent="-285736">
              <a:lnSpc>
                <a:spcPct val="115000"/>
              </a:lnSpc>
              <a:buFont typeface="+mj-lt"/>
              <a:buAutoNum type="alphaLcPeriod"/>
            </a:pPr>
            <a:r>
              <a:rPr lang="en-US" dirty="0" smtClean="0">
                <a:solidFill>
                  <a:prstClr val="black"/>
                </a:solidFill>
                <a:ea typeface="Calibri"/>
                <a:cs typeface="Times New Roman"/>
              </a:rPr>
              <a:t>Training</a:t>
            </a:r>
          </a:p>
          <a:p>
            <a:pPr marL="1200114" lvl="2" indent="-285736">
              <a:lnSpc>
                <a:spcPct val="115000"/>
              </a:lnSpc>
              <a:buFont typeface="+mj-lt"/>
              <a:buAutoNum type="alphaLcPeriod"/>
            </a:pPr>
            <a:r>
              <a:rPr lang="en-US" dirty="0" smtClean="0">
                <a:solidFill>
                  <a:prstClr val="black"/>
                </a:solidFill>
                <a:ea typeface="Calibri"/>
                <a:cs typeface="Times New Roman"/>
              </a:rPr>
              <a:t>Increase workload for each procurement</a:t>
            </a:r>
          </a:p>
          <a:p>
            <a:pPr marL="1200114" lvl="2" indent="-285736">
              <a:lnSpc>
                <a:spcPct val="115000"/>
              </a:lnSpc>
              <a:buFont typeface="+mj-lt"/>
              <a:buAutoNum type="alphaLcPeriod"/>
            </a:pPr>
            <a:r>
              <a:rPr lang="en-US" dirty="0" smtClean="0">
                <a:solidFill>
                  <a:prstClr val="black"/>
                </a:solidFill>
                <a:ea typeface="Calibri"/>
                <a:cs typeface="Times New Roman"/>
              </a:rPr>
              <a:t>Decreased contracting staff productivity</a:t>
            </a:r>
          </a:p>
          <a:p>
            <a:pPr marL="800084" lvl="1" indent="-342884">
              <a:lnSpc>
                <a:spcPct val="115000"/>
              </a:lnSpc>
              <a:buFont typeface="+mj-lt"/>
              <a:buAutoNum type="arabicPeriod"/>
            </a:pPr>
            <a:r>
              <a:rPr lang="en-US" dirty="0" smtClean="0">
                <a:solidFill>
                  <a:prstClr val="black"/>
                </a:solidFill>
                <a:ea typeface="Calibri"/>
                <a:cs typeface="Times New Roman"/>
              </a:rPr>
              <a:t>Competition for competition’s sake</a:t>
            </a:r>
          </a:p>
          <a:p>
            <a:pPr marL="1200114" lvl="2" indent="-285736">
              <a:lnSpc>
                <a:spcPct val="115000"/>
              </a:lnSpc>
              <a:buFont typeface="+mj-lt"/>
              <a:buAutoNum type="alphaLcPeriod"/>
            </a:pPr>
            <a:r>
              <a:rPr lang="en-US" dirty="0" smtClean="0">
                <a:solidFill>
                  <a:prstClr val="black"/>
                </a:solidFill>
                <a:ea typeface="Calibri"/>
                <a:cs typeface="Times New Roman"/>
              </a:rPr>
              <a:t>Letter of the law or good business practice</a:t>
            </a:r>
          </a:p>
          <a:p>
            <a:pPr marL="800084" lvl="1" indent="-342884">
              <a:lnSpc>
                <a:spcPct val="115000"/>
              </a:lnSpc>
              <a:buFont typeface="+mj-lt"/>
              <a:buAutoNum type="arabicPeriod"/>
            </a:pPr>
            <a:r>
              <a:rPr lang="en-US" dirty="0" smtClean="0">
                <a:solidFill>
                  <a:prstClr val="black"/>
                </a:solidFill>
                <a:ea typeface="Calibri"/>
                <a:cs typeface="Times New Roman"/>
              </a:rPr>
              <a:t>Bid Protest</a:t>
            </a:r>
          </a:p>
          <a:p>
            <a:pPr marL="1200114" lvl="2" indent="-285736">
              <a:lnSpc>
                <a:spcPct val="115000"/>
              </a:lnSpc>
              <a:buFont typeface="+mj-lt"/>
              <a:buAutoNum type="alphaLcPeriod"/>
            </a:pPr>
            <a:r>
              <a:rPr lang="en-US" dirty="0" smtClean="0">
                <a:solidFill>
                  <a:prstClr val="black"/>
                </a:solidFill>
                <a:ea typeface="Calibri"/>
                <a:cs typeface="Times New Roman"/>
              </a:rPr>
              <a:t>Procurement blackmail (proven largely unfounded)</a:t>
            </a:r>
          </a:p>
          <a:p>
            <a:pPr marL="800084" lvl="1" indent="-342884">
              <a:lnSpc>
                <a:spcPct val="115000"/>
              </a:lnSpc>
              <a:buFont typeface="+mj-lt"/>
              <a:buAutoNum type="arabicPeriod"/>
            </a:pPr>
            <a:r>
              <a:rPr lang="en-US" dirty="0" smtClean="0">
                <a:solidFill>
                  <a:prstClr val="black"/>
                </a:solidFill>
                <a:ea typeface="Calibri"/>
                <a:cs typeface="Times New Roman"/>
              </a:rPr>
              <a:t>Legislative management </a:t>
            </a:r>
          </a:p>
          <a:p>
            <a:pPr marL="1200114" lvl="2" indent="-285736">
              <a:lnSpc>
                <a:spcPct val="115000"/>
              </a:lnSpc>
              <a:buFont typeface="+mj-lt"/>
              <a:buAutoNum type="alphaLcPeriod"/>
            </a:pPr>
            <a:r>
              <a:rPr lang="en-US" dirty="0" smtClean="0">
                <a:solidFill>
                  <a:prstClr val="black"/>
                </a:solidFill>
                <a:ea typeface="Calibri"/>
                <a:cs typeface="Times New Roman"/>
              </a:rPr>
              <a:t>Antagonistic relationship between Agencies and Congressional staffs</a:t>
            </a:r>
          </a:p>
          <a:p>
            <a:pPr marL="1200114" lvl="2" indent="-285736">
              <a:lnSpc>
                <a:spcPct val="115000"/>
              </a:lnSpc>
              <a:buFont typeface="+mj-lt"/>
              <a:buAutoNum type="alphaLcPeriod"/>
            </a:pPr>
            <a:r>
              <a:rPr lang="en-US" dirty="0" smtClean="0">
                <a:solidFill>
                  <a:prstClr val="black"/>
                </a:solidFill>
                <a:ea typeface="Calibri"/>
                <a:cs typeface="Times New Roman"/>
              </a:rPr>
              <a:t>Congressional staff are unaware of acquisition complexities</a:t>
            </a:r>
          </a:p>
          <a:p>
            <a:pPr marL="1200114" lvl="2" indent="-285736">
              <a:lnSpc>
                <a:spcPct val="115000"/>
              </a:lnSpc>
              <a:buFont typeface="+mj-lt"/>
              <a:buAutoNum type="alphaLcPeriod"/>
            </a:pPr>
            <a:r>
              <a:rPr lang="en-US" dirty="0" smtClean="0">
                <a:solidFill>
                  <a:prstClr val="black"/>
                </a:solidFill>
                <a:ea typeface="Calibri"/>
                <a:cs typeface="Times New Roman"/>
              </a:rPr>
              <a:t>Agency staff are unyielding with information requested by Congress</a:t>
            </a:r>
          </a:p>
          <a:p>
            <a:pPr marL="800084" lvl="1" indent="-342884">
              <a:lnSpc>
                <a:spcPct val="115000"/>
              </a:lnSpc>
              <a:buFont typeface="+mj-lt"/>
              <a:buAutoNum type="arabicPeriod"/>
            </a:pPr>
            <a:r>
              <a:rPr lang="en-US" dirty="0" smtClean="0">
                <a:solidFill>
                  <a:prstClr val="black"/>
                </a:solidFill>
                <a:ea typeface="Calibri"/>
                <a:cs typeface="Times New Roman"/>
              </a:rPr>
              <a:t>Conflicting Congressional mandates (not from thesis)</a:t>
            </a:r>
          </a:p>
          <a:p>
            <a:pPr marL="1200114" lvl="2" indent="-285736">
              <a:lnSpc>
                <a:spcPct val="115000"/>
              </a:lnSpc>
              <a:buFont typeface="+mj-lt"/>
              <a:buAutoNum type="alphaLcPeriod"/>
            </a:pPr>
            <a:r>
              <a:rPr lang="en-US" dirty="0" smtClean="0">
                <a:solidFill>
                  <a:prstClr val="black"/>
                </a:solidFill>
                <a:ea typeface="Calibri"/>
                <a:cs typeface="Times New Roman"/>
              </a:rPr>
              <a:t>Mandatory competition</a:t>
            </a:r>
          </a:p>
          <a:p>
            <a:pPr marL="1200114" lvl="2" indent="-285736">
              <a:lnSpc>
                <a:spcPct val="115000"/>
              </a:lnSpc>
              <a:buFont typeface="+mj-lt"/>
              <a:buAutoNum type="alphaLcPeriod"/>
            </a:pPr>
            <a:r>
              <a:rPr lang="en-US" dirty="0" smtClean="0">
                <a:solidFill>
                  <a:prstClr val="black"/>
                </a:solidFill>
                <a:ea typeface="Calibri"/>
                <a:cs typeface="Times New Roman"/>
              </a:rPr>
              <a:t>Small business preferences</a:t>
            </a:r>
          </a:p>
          <a:p>
            <a:pPr marL="1200114" lvl="2" indent="-285736">
              <a:lnSpc>
                <a:spcPct val="115000"/>
              </a:lnSpc>
              <a:buFont typeface="+mj-lt"/>
              <a:buAutoNum type="alphaLcPeriod"/>
            </a:pPr>
            <a:r>
              <a:rPr lang="en-US" dirty="0" smtClean="0">
                <a:solidFill>
                  <a:prstClr val="black"/>
                </a:solidFill>
                <a:ea typeface="Calibri"/>
                <a:cs typeface="Times New Roman"/>
              </a:rPr>
              <a:t>Special interest</a:t>
            </a:r>
          </a:p>
          <a:p>
            <a:pPr marL="1600144" lvl="3" indent="-228589">
              <a:lnSpc>
                <a:spcPct val="115000"/>
              </a:lnSpc>
              <a:buFont typeface="+mj-lt"/>
              <a:buAutoNum type="romanLcPeriod"/>
            </a:pPr>
            <a:r>
              <a:rPr lang="en-US" dirty="0" smtClean="0">
                <a:solidFill>
                  <a:prstClr val="black"/>
                </a:solidFill>
                <a:ea typeface="Calibri"/>
                <a:cs typeface="Times New Roman"/>
              </a:rPr>
              <a:t>Buy American</a:t>
            </a:r>
          </a:p>
          <a:p>
            <a:pPr marL="1600144" lvl="3" indent="-228589">
              <a:lnSpc>
                <a:spcPct val="115000"/>
              </a:lnSpc>
              <a:buFont typeface="+mj-lt"/>
              <a:buAutoNum type="romanLcPeriod"/>
            </a:pPr>
            <a:r>
              <a:rPr lang="en-US" dirty="0" smtClean="0">
                <a:solidFill>
                  <a:prstClr val="black"/>
                </a:solidFill>
                <a:ea typeface="Calibri"/>
                <a:cs typeface="Times New Roman"/>
              </a:rPr>
              <a:t>Green procurement</a:t>
            </a:r>
          </a:p>
          <a:p>
            <a:pPr marL="1600144" lvl="3" indent="-228589">
              <a:lnSpc>
                <a:spcPct val="115000"/>
              </a:lnSpc>
              <a:spcAft>
                <a:spcPts val="1000"/>
              </a:spcAft>
              <a:buFont typeface="+mj-lt"/>
              <a:buAutoNum type="romanLcPeriod"/>
            </a:pPr>
            <a:r>
              <a:rPr lang="en-US" dirty="0" smtClean="0">
                <a:solidFill>
                  <a:prstClr val="black"/>
                </a:solidFill>
                <a:ea typeface="Calibri"/>
                <a:cs typeface="Times New Roman"/>
              </a:rPr>
              <a:t>Contractor income tax debit</a:t>
            </a:r>
          </a:p>
        </p:txBody>
      </p:sp>
      <p:sp>
        <p:nvSpPr>
          <p:cNvPr id="5" name="Slide Number Placeholder 4"/>
          <p:cNvSpPr>
            <a:spLocks noGrp="1"/>
          </p:cNvSpPr>
          <p:nvPr>
            <p:ph type="sldNum" sz="quarter" idx="11"/>
          </p:nvPr>
        </p:nvSpPr>
        <p:spPr/>
        <p:txBody>
          <a:bodyPr/>
          <a:lstStyle/>
          <a:p>
            <a:fld id="{CD844B44-123A-44B4-A8A0-FDCAEB303E8C}" type="slidenum">
              <a:rPr lang="en-US" smtClean="0"/>
              <a:t>37</a:t>
            </a:fld>
            <a:endParaRPr lang="en-US" dirty="0"/>
          </a:p>
        </p:txBody>
      </p:sp>
      <p:grpSp>
        <p:nvGrpSpPr>
          <p:cNvPr id="6" name="Group 5"/>
          <p:cNvGrpSpPr/>
          <p:nvPr/>
        </p:nvGrpSpPr>
        <p:grpSpPr>
          <a:xfrm>
            <a:off x="5460150" y="3696872"/>
            <a:ext cx="986688" cy="458885"/>
            <a:chOff x="-14924" y="0"/>
            <a:chExt cx="1463675" cy="680720"/>
          </a:xfrm>
        </p:grpSpPr>
        <p:sp>
          <p:nvSpPr>
            <p:cNvPr id="7" name="Rounded Rectangle 6"/>
            <p:cNvSpPr/>
            <p:nvPr/>
          </p:nvSpPr>
          <p:spPr>
            <a:xfrm>
              <a:off x="-14924" y="0"/>
              <a:ext cx="1463675" cy="680720"/>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US" dirty="0" smtClean="0">
                  <a:effectLst/>
                  <a:ea typeface="Calibri"/>
                  <a:cs typeface="Times New Roman"/>
                </a:rPr>
                <a:t>2:30</a:t>
              </a:r>
              <a:endParaRPr lang="en-US" dirty="0">
                <a:effectLst/>
                <a:ea typeface="Calibri"/>
                <a:cs typeface="Times New Roman"/>
              </a:endParaRPr>
            </a:p>
          </p:txBody>
        </p:sp>
        <p:pic>
          <p:nvPicPr>
            <p:cNvPr id="8" name="Picture 7" descr="C:\Users\vacoprewij\AppData\Local\Microsoft\Windows\Temporary Internet Files\Content.IE5\MOFZEKW0\stopwatch[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 y="114300"/>
              <a:ext cx="442912" cy="476250"/>
            </a:xfrm>
            <a:prstGeom prst="rect">
              <a:avLst/>
            </a:prstGeom>
            <a:noFill/>
            <a:ln>
              <a:noFill/>
            </a:ln>
          </p:spPr>
        </p:pic>
      </p:grpSp>
    </p:spTree>
    <p:extLst>
      <p:ext uri="{BB962C8B-B14F-4D97-AF65-F5344CB8AC3E}">
        <p14:creationId xmlns:p14="http://schemas.microsoft.com/office/powerpoint/2010/main" val="12031609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pPr defTabSz="914355">
              <a:defRPr/>
            </a:pPr>
            <a:r>
              <a:rPr lang="en-US" b="1" dirty="0">
                <a:solidFill>
                  <a:prstClr val="black"/>
                </a:solidFill>
                <a:latin typeface="PalatinoLinotype,Bold"/>
              </a:rPr>
              <a:t>10 mins</a:t>
            </a:r>
          </a:p>
          <a:p>
            <a:pPr defTabSz="914355">
              <a:defRPr/>
            </a:pPr>
            <a:r>
              <a:rPr lang="en-US" b="1" dirty="0" smtClean="0">
                <a:solidFill>
                  <a:prstClr val="black"/>
                </a:solidFill>
                <a:latin typeface="PalatinoLinotype,Bold"/>
              </a:rPr>
              <a:t>Explain</a:t>
            </a:r>
            <a:r>
              <a:rPr lang="en-US" b="1" dirty="0">
                <a:solidFill>
                  <a:prstClr val="black"/>
                </a:solidFill>
                <a:latin typeface="PalatinoLinotype,Bold"/>
              </a:rPr>
              <a:t>:</a:t>
            </a:r>
          </a:p>
          <a:p>
            <a:pPr defTabSz="914355">
              <a:defRPr/>
            </a:pPr>
            <a:r>
              <a:rPr lang="en-US" dirty="0">
                <a:solidFill>
                  <a:prstClr val="black"/>
                </a:solidFill>
                <a:latin typeface="PalatinoLinotype,Bold"/>
              </a:rPr>
              <a:t>Competition in Federal Contracting: An Overview of the Legal Requirements </a:t>
            </a:r>
            <a:r>
              <a:rPr lang="en-US" dirty="0">
                <a:solidFill>
                  <a:prstClr val="black"/>
                </a:solidFill>
                <a:hlinkClick r:id="rId3"/>
              </a:rPr>
              <a:t>http://www.fas.org/sgp/crs/misc/R40516.pdf</a:t>
            </a:r>
            <a:endParaRPr lang="en-US" dirty="0">
              <a:solidFill>
                <a:prstClr val="black"/>
              </a:solidFill>
            </a:endParaRPr>
          </a:p>
          <a:p>
            <a:endParaRPr lang="en-US" dirty="0" smtClean="0"/>
          </a:p>
          <a:p>
            <a:pPr defTabSz="914355">
              <a:defRPr/>
            </a:pPr>
            <a:r>
              <a:rPr lang="en-US" dirty="0" smtClean="0">
                <a:ea typeface="Calibri"/>
                <a:cs typeface="Times New Roman"/>
              </a:rPr>
              <a:t>Most compromises revolved around the fact that Congress did not trust the agencies to fully execute the intent of the law. The answer to most of these issues was dollar threshold for exclusions. Some other procedural mechanisms were:</a:t>
            </a:r>
          </a:p>
          <a:p>
            <a:pPr marL="457178" lvl="1">
              <a:lnSpc>
                <a:spcPct val="115000"/>
              </a:lnSpc>
            </a:pPr>
            <a:r>
              <a:rPr lang="en-US" dirty="0" smtClean="0">
                <a:ea typeface="Calibri"/>
                <a:cs typeface="Times New Roman"/>
              </a:rPr>
              <a:t>Legislative Trade-offs /</a:t>
            </a:r>
            <a:r>
              <a:rPr lang="en-US" baseline="0" dirty="0" smtClean="0">
                <a:ea typeface="Calibri"/>
                <a:cs typeface="Times New Roman"/>
              </a:rPr>
              <a:t> Compromises</a:t>
            </a:r>
          </a:p>
          <a:p>
            <a:pPr marL="1200092" lvl="2" indent="-285736" defTabSz="914355">
              <a:lnSpc>
                <a:spcPct val="115000"/>
              </a:lnSpc>
              <a:buFont typeface="Arial" panose="020B0604020202020204" pitchFamily="34" charset="0"/>
              <a:buChar char="•"/>
              <a:defRPr/>
            </a:pPr>
            <a:r>
              <a:rPr lang="en-US" dirty="0">
                <a:solidFill>
                  <a:prstClr val="black"/>
                </a:solidFill>
                <a:ea typeface="Calibri"/>
                <a:cs typeface="Times New Roman"/>
              </a:rPr>
              <a:t>Requires COs to document Justifications and Approvals (J&amp;As)</a:t>
            </a:r>
          </a:p>
          <a:p>
            <a:pPr marL="1200092" lvl="2" indent="-285736" defTabSz="914355">
              <a:lnSpc>
                <a:spcPct val="115000"/>
              </a:lnSpc>
              <a:buFont typeface="Arial" panose="020B0604020202020204" pitchFamily="34" charset="0"/>
              <a:buChar char="•"/>
              <a:defRPr/>
            </a:pPr>
            <a:r>
              <a:rPr lang="en-US" dirty="0">
                <a:solidFill>
                  <a:prstClr val="black"/>
                </a:solidFill>
                <a:ea typeface="Calibri"/>
                <a:cs typeface="Times New Roman"/>
              </a:rPr>
              <a:t>Established the simplified procedures to address diminishing returns issue</a:t>
            </a:r>
          </a:p>
          <a:p>
            <a:pPr marL="1200092" lvl="2" indent="-285736" defTabSz="914355">
              <a:lnSpc>
                <a:spcPct val="115000"/>
              </a:lnSpc>
              <a:spcAft>
                <a:spcPts val="1000"/>
              </a:spcAft>
              <a:buFont typeface="Arial" panose="020B0604020202020204" pitchFamily="34" charset="0"/>
              <a:buChar char="•"/>
              <a:defRPr/>
            </a:pPr>
            <a:r>
              <a:rPr lang="en-US" dirty="0">
                <a:solidFill>
                  <a:prstClr val="black"/>
                </a:solidFill>
                <a:ea typeface="Calibri"/>
                <a:cs typeface="Times New Roman"/>
              </a:rPr>
              <a:t>Allowing the head of an agency to determine if an exception is to the benefit of the government.</a:t>
            </a:r>
          </a:p>
          <a:p>
            <a:pPr marL="457178" lvl="1">
              <a:lnSpc>
                <a:spcPct val="115000"/>
              </a:lnSpc>
            </a:pPr>
            <a:r>
              <a:rPr lang="en-US" dirty="0" smtClean="0">
                <a:ea typeface="Calibri"/>
                <a:cs typeface="Times New Roman"/>
              </a:rPr>
              <a:t>Rulemaking Trade-offs / Compromises</a:t>
            </a:r>
          </a:p>
          <a:p>
            <a:pPr marL="1200092" lvl="2" indent="-285736">
              <a:lnSpc>
                <a:spcPct val="115000"/>
              </a:lnSpc>
              <a:buFont typeface="Arial" panose="020B0604020202020204" pitchFamily="34" charset="0"/>
              <a:buChar char="•"/>
            </a:pPr>
            <a:r>
              <a:rPr lang="en-US" dirty="0" smtClean="0">
                <a:ea typeface="Calibri"/>
                <a:cs typeface="Times New Roman"/>
              </a:rPr>
              <a:t>Full and open competition was used rather than maximum competition.</a:t>
            </a:r>
          </a:p>
          <a:p>
            <a:pPr marL="1200092" lvl="2" indent="-285736">
              <a:lnSpc>
                <a:spcPct val="115000"/>
              </a:lnSpc>
              <a:buFont typeface="Arial" panose="020B0604020202020204" pitchFamily="34" charset="0"/>
              <a:buChar char="•"/>
            </a:pPr>
            <a:r>
              <a:rPr lang="en-US" dirty="0" smtClean="0">
                <a:ea typeface="Calibri"/>
                <a:cs typeface="Times New Roman"/>
              </a:rPr>
              <a:t>Full and open competition after exclusion of sources was detailed</a:t>
            </a:r>
          </a:p>
          <a:p>
            <a:pPr marL="1200092" lvl="2" indent="-285736">
              <a:lnSpc>
                <a:spcPct val="115000"/>
              </a:lnSpc>
              <a:buFont typeface="Arial" panose="020B0604020202020204" pitchFamily="34" charset="0"/>
              <a:buChar char="•"/>
            </a:pPr>
            <a:r>
              <a:rPr lang="en-US" dirty="0" smtClean="0">
                <a:ea typeface="Calibri"/>
                <a:cs typeface="Times New Roman"/>
              </a:rPr>
              <a:t>Provides for set asides for small business concerns were detailed</a:t>
            </a:r>
          </a:p>
          <a:p>
            <a:pPr marL="1200092" lvl="2" indent="-285736">
              <a:lnSpc>
                <a:spcPct val="115000"/>
              </a:lnSpc>
              <a:buFont typeface="Arial" panose="020B0604020202020204" pitchFamily="34" charset="0"/>
              <a:buChar char="•"/>
            </a:pPr>
            <a:r>
              <a:rPr lang="en-US" dirty="0" smtClean="0">
                <a:ea typeface="Calibri"/>
                <a:cs typeface="Times New Roman"/>
              </a:rPr>
              <a:t>Provides for set asides for disasters and emergencies under the Stafford Act</a:t>
            </a:r>
          </a:p>
          <a:p>
            <a:pPr defTabSz="914355">
              <a:defRPr/>
            </a:pPr>
            <a:endParaRPr lang="en-US" dirty="0" smtClean="0">
              <a:ea typeface="Calibri"/>
              <a:cs typeface="Times New Roman"/>
            </a:endParaRPr>
          </a:p>
          <a:p>
            <a:endParaRPr lang="en-US" dirty="0"/>
          </a:p>
        </p:txBody>
      </p:sp>
      <p:sp>
        <p:nvSpPr>
          <p:cNvPr id="5" name="Slide Number Placeholder 4"/>
          <p:cNvSpPr>
            <a:spLocks noGrp="1"/>
          </p:cNvSpPr>
          <p:nvPr>
            <p:ph type="sldNum" sz="quarter" idx="11"/>
          </p:nvPr>
        </p:nvSpPr>
        <p:spPr/>
        <p:txBody>
          <a:bodyPr/>
          <a:lstStyle/>
          <a:p>
            <a:fld id="{CD844B44-123A-44B4-A8A0-FDCAEB303E8C}" type="slidenum">
              <a:rPr lang="en-US" smtClean="0"/>
              <a:t>38</a:t>
            </a:fld>
            <a:endParaRPr lang="en-US" dirty="0"/>
          </a:p>
        </p:txBody>
      </p:sp>
    </p:spTree>
    <p:extLst>
      <p:ext uri="{BB962C8B-B14F-4D97-AF65-F5344CB8AC3E}">
        <p14:creationId xmlns:p14="http://schemas.microsoft.com/office/powerpoint/2010/main" val="6527142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b="1" dirty="0"/>
              <a:t>1 min</a:t>
            </a:r>
          </a:p>
          <a:p>
            <a:endParaRPr lang="en-US" b="1" dirty="0"/>
          </a:p>
          <a:p>
            <a:r>
              <a:rPr lang="en-US" b="1" dirty="0"/>
              <a:t>Introduce </a:t>
            </a:r>
            <a:r>
              <a:rPr lang="en-US" dirty="0"/>
              <a:t>the module with an overview discussing the tools and resources to support the students during the rulemaking process, walk through the rulemaking process from our role, and conclude the module discussing specific resources we have available. So let’s get started with the purpose behind the tools and resources available to the students for researching proposed rules and rule changes.</a:t>
            </a:r>
          </a:p>
          <a:p>
            <a:endParaRPr lang="en-US" b="1" dirty="0"/>
          </a:p>
          <a:p>
            <a:r>
              <a:rPr lang="en-US" sz="1100" b="1" dirty="0"/>
              <a:t>Distribute:</a:t>
            </a:r>
            <a:endParaRPr lang="en-US" sz="1100" dirty="0"/>
          </a:p>
          <a:p>
            <a:pPr marL="601492" lvl="1" indent="-164043">
              <a:buFont typeface="Arial" panose="020B0604020202020204" pitchFamily="34" charset="0"/>
              <a:buChar char="•"/>
            </a:pPr>
            <a:r>
              <a:rPr lang="en-US" sz="1100" i="1" dirty="0"/>
              <a:t>Federal Rulemaking Research Tool</a:t>
            </a:r>
            <a:r>
              <a:rPr lang="en-US" sz="1100" dirty="0"/>
              <a:t> </a:t>
            </a:r>
          </a:p>
          <a:p>
            <a:pPr marL="601492" lvl="1" indent="-164043">
              <a:buFont typeface="Arial" panose="020B0604020202020204" pitchFamily="34" charset="0"/>
              <a:buChar char="•"/>
            </a:pPr>
            <a:r>
              <a:rPr lang="en-US" sz="1100" i="1" dirty="0"/>
              <a:t>Federal Rulemaking Resource List</a:t>
            </a:r>
            <a:r>
              <a:rPr lang="en-US" sz="1100" dirty="0"/>
              <a:t> </a:t>
            </a:r>
          </a:p>
          <a:p>
            <a:pPr marL="601492" lvl="1" indent="-164043">
              <a:buFont typeface="Arial" panose="020B0604020202020204" pitchFamily="34" charset="0"/>
              <a:buChar char="•"/>
            </a:pPr>
            <a:endParaRPr lang="en-US" sz="1100" dirty="0"/>
          </a:p>
          <a:p>
            <a:r>
              <a:rPr lang="en-US" sz="1100" b="1" i="1" dirty="0"/>
              <a:t>Instructor Note:</a:t>
            </a:r>
            <a:r>
              <a:rPr lang="en-US" sz="1100" dirty="0"/>
              <a:t> </a:t>
            </a:r>
            <a:r>
              <a:rPr lang="en-US" sz="1200" kern="1200" dirty="0" smtClean="0">
                <a:solidFill>
                  <a:schemeClr val="tx1"/>
                </a:solidFill>
                <a:effectLst/>
                <a:latin typeface="+mn-lt"/>
                <a:ea typeface="+mn-ea"/>
                <a:cs typeface="+mn-cs"/>
              </a:rPr>
              <a:t>The </a:t>
            </a:r>
            <a:r>
              <a:rPr lang="en-US" sz="1200" i="1" kern="1200" dirty="0" smtClean="0">
                <a:solidFill>
                  <a:schemeClr val="tx1"/>
                </a:solidFill>
                <a:effectLst/>
                <a:latin typeface="+mn-lt"/>
                <a:ea typeface="+mn-ea"/>
                <a:cs typeface="+mn-cs"/>
              </a:rPr>
              <a:t>Federal Rulemaking Resource List</a:t>
            </a:r>
            <a:r>
              <a:rPr lang="en-US" sz="1200" kern="1200" dirty="0" smtClean="0">
                <a:solidFill>
                  <a:schemeClr val="tx1"/>
                </a:solidFill>
                <a:effectLst/>
                <a:latin typeface="+mn-lt"/>
                <a:ea typeface="+mn-ea"/>
                <a:cs typeface="+mn-cs"/>
              </a:rPr>
              <a:t> contains the following preamble:- This resources list is to assist the acquisition workforce with the support of acquisition related rulemaking and the preparation of comments during the process. Some of the resources may require membership that is not available to all acquisition workforce members. The teaming of diverse groups of the acquisition career fields may be an effective counter to the membership barrier. Also, agency and or organizations may recognize the benefit of funding the membership for active participants in the federal rulemaking </a:t>
            </a:r>
            <a:r>
              <a:rPr lang="en-US" sz="1200" kern="1200" dirty="0" err="1" smtClean="0">
                <a:solidFill>
                  <a:schemeClr val="tx1"/>
                </a:solidFill>
                <a:effectLst/>
                <a:latin typeface="+mn-lt"/>
                <a:ea typeface="+mn-ea"/>
                <a:cs typeface="+mn-cs"/>
              </a:rPr>
              <a:t>process.v</a:t>
            </a:r>
            <a:r>
              <a:rPr lang="en-US" sz="1100" dirty="0"/>
              <a:t/>
            </a:r>
            <a:br>
              <a:rPr lang="en-US" sz="1100" dirty="0"/>
            </a:br>
            <a:endParaRPr lang="en-US" sz="1100" dirty="0"/>
          </a:p>
        </p:txBody>
      </p:sp>
      <p:sp>
        <p:nvSpPr>
          <p:cNvPr id="5" name="Slide Number Placeholder 4"/>
          <p:cNvSpPr>
            <a:spLocks noGrp="1"/>
          </p:cNvSpPr>
          <p:nvPr>
            <p:ph type="sldNum" sz="quarter" idx="11"/>
          </p:nvPr>
        </p:nvSpPr>
        <p:spPr/>
        <p:txBody>
          <a:bodyPr/>
          <a:lstStyle/>
          <a:p>
            <a:fld id="{CD844B44-123A-44B4-A8A0-FDCAEB303E8C}" type="slidenum">
              <a:rPr lang="en-US" smtClean="0"/>
              <a:t>39</a:t>
            </a:fld>
            <a:endParaRPr lang="en-US" dirty="0"/>
          </a:p>
        </p:txBody>
      </p:sp>
    </p:spTree>
    <p:extLst>
      <p:ext uri="{BB962C8B-B14F-4D97-AF65-F5344CB8AC3E}">
        <p14:creationId xmlns:p14="http://schemas.microsoft.com/office/powerpoint/2010/main" val="2175514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2 mins.</a:t>
            </a:r>
          </a:p>
          <a:p>
            <a:r>
              <a:rPr lang="en-US" sz="1200" b="1" kern="1200" dirty="0" smtClean="0">
                <a:solidFill>
                  <a:schemeClr val="tx1"/>
                </a:solidFill>
                <a:effectLst/>
                <a:latin typeface="+mn-lt"/>
                <a:ea typeface="+mn-ea"/>
                <a:cs typeface="+mn-cs"/>
              </a:rPr>
              <a:t>Review </a:t>
            </a:r>
            <a:r>
              <a:rPr lang="en-US" sz="1200" kern="1200" dirty="0" smtClean="0">
                <a:solidFill>
                  <a:schemeClr val="tx1"/>
                </a:solidFill>
                <a:effectLst/>
                <a:latin typeface="+mn-lt"/>
                <a:ea typeface="+mn-ea"/>
                <a:cs typeface="+mn-cs"/>
              </a:rPr>
              <a:t>the course description:</a:t>
            </a:r>
          </a:p>
          <a:p>
            <a:r>
              <a:rPr lang="en-US" sz="1200" i="1" kern="1200" dirty="0" smtClean="0">
                <a:solidFill>
                  <a:schemeClr val="tx1"/>
                </a:solidFill>
                <a:effectLst/>
                <a:latin typeface="+mn-lt"/>
                <a:ea typeface="+mn-ea"/>
                <a:cs typeface="+mn-cs"/>
              </a:rPr>
              <a:t>The purpose of this course is to provide participants with the knowledge, skills and tools to be more involved in the federal rulemaking process. This involvement is intended to increase the knowledge of the Federal Acquisition Regulation (FAR), lead to more consensuses between acquisition team members, and improve the federal acquisition team effectiveness.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Explain</a:t>
            </a:r>
            <a:r>
              <a:rPr lang="en-US" sz="1200" kern="1200" dirty="0" smtClean="0">
                <a:solidFill>
                  <a:schemeClr val="tx1"/>
                </a:solidFill>
                <a:effectLst/>
                <a:latin typeface="+mn-lt"/>
                <a:ea typeface="+mn-ea"/>
                <a:cs typeface="+mn-cs"/>
              </a:rPr>
              <a:t> that successful completion of the course is worth 8 Continuous Learning Points (CLP). </a:t>
            </a:r>
          </a:p>
          <a:p>
            <a:r>
              <a:rPr lang="en-US" sz="1200" b="1" kern="1200" dirty="0" smtClean="0">
                <a:solidFill>
                  <a:schemeClr val="tx1"/>
                </a:solidFill>
                <a:effectLst/>
                <a:latin typeface="+mn-lt"/>
                <a:ea typeface="+mn-ea"/>
                <a:cs typeface="+mn-cs"/>
              </a:rPr>
              <a:t>Explain</a:t>
            </a:r>
            <a:r>
              <a:rPr lang="en-US" sz="1200" kern="1200" dirty="0" smtClean="0">
                <a:solidFill>
                  <a:schemeClr val="tx1"/>
                </a:solidFill>
                <a:effectLst/>
                <a:latin typeface="+mn-lt"/>
                <a:ea typeface="+mn-ea"/>
                <a:cs typeface="+mn-cs"/>
              </a:rPr>
              <a:t> how the students will need to report their course completion and receive their certificate. </a:t>
            </a:r>
          </a:p>
          <a:p>
            <a:r>
              <a:rPr lang="en-US" sz="1200" b="1" kern="1200" dirty="0" smtClean="0">
                <a:solidFill>
                  <a:schemeClr val="tx1"/>
                </a:solidFill>
                <a:effectLst/>
                <a:latin typeface="+mn-lt"/>
                <a:ea typeface="+mn-ea"/>
                <a:cs typeface="+mn-cs"/>
              </a:rPr>
              <a:t>Preview </a:t>
            </a:r>
            <a:r>
              <a:rPr lang="en-US" sz="1200" kern="1200" dirty="0" smtClean="0">
                <a:solidFill>
                  <a:schemeClr val="tx1"/>
                </a:solidFill>
                <a:effectLst/>
                <a:latin typeface="+mn-lt"/>
                <a:ea typeface="+mn-ea"/>
                <a:cs typeface="+mn-cs"/>
              </a:rPr>
              <a:t>the course agenda. Reminding students this is an overview of the class and short “mind” breaks may be added as needed</a:t>
            </a:r>
            <a:r>
              <a:rPr lang="en-US" sz="1200" kern="1200" dirty="0" smtClean="0">
                <a:solidFill>
                  <a:schemeClr val="tx1"/>
                </a:solidFill>
                <a:effectLst/>
                <a:latin typeface="+mn-lt"/>
                <a:ea typeface="+mn-ea"/>
                <a:cs typeface="+mn-cs"/>
              </a:rPr>
              <a:t>. Point out that as</a:t>
            </a:r>
            <a:r>
              <a:rPr lang="en-US" sz="1200" kern="1200" baseline="0" dirty="0" smtClean="0">
                <a:solidFill>
                  <a:schemeClr val="tx1"/>
                </a:solidFill>
                <a:effectLst/>
                <a:latin typeface="+mn-lt"/>
                <a:ea typeface="+mn-ea"/>
                <a:cs typeface="+mn-cs"/>
              </a:rPr>
              <a:t> we progress through the course, we will explore how the federal rulemaking process was used to implement CICA. Then we will explore in small groups how to apply the federal rulemaking process to rules and proposed rules during the Case Study Two activity.</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844B44-123A-44B4-A8A0-FDCAEB303E8C}" type="slidenum">
              <a:rPr lang="en-US" smtClean="0"/>
              <a:t>4</a:t>
            </a:fld>
            <a:endParaRPr lang="en-US" dirty="0"/>
          </a:p>
        </p:txBody>
      </p:sp>
    </p:spTree>
    <p:extLst>
      <p:ext uri="{BB962C8B-B14F-4D97-AF65-F5344CB8AC3E}">
        <p14:creationId xmlns:p14="http://schemas.microsoft.com/office/powerpoint/2010/main" val="20536315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b="1" dirty="0"/>
              <a:t>1 min</a:t>
            </a:r>
          </a:p>
          <a:p>
            <a:r>
              <a:rPr lang="en-US" b="1" dirty="0" smtClean="0"/>
              <a:t>Introduce </a:t>
            </a:r>
            <a:r>
              <a:rPr lang="en-US" dirty="0"/>
              <a:t>tools and resources and their purpose in reference to the students’ role in the nine steps of the federal rulemaking process.</a:t>
            </a:r>
          </a:p>
        </p:txBody>
      </p:sp>
      <p:sp>
        <p:nvSpPr>
          <p:cNvPr id="4" name="Slide Number Placeholder 3"/>
          <p:cNvSpPr>
            <a:spLocks noGrp="1"/>
          </p:cNvSpPr>
          <p:nvPr>
            <p:ph type="sldNum" sz="quarter" idx="10"/>
          </p:nvPr>
        </p:nvSpPr>
        <p:spPr/>
        <p:txBody>
          <a:bodyPr/>
          <a:lstStyle/>
          <a:p>
            <a:fld id="{CD844B44-123A-44B4-A8A0-FDCAEB303E8C}" type="slidenum">
              <a:rPr lang="en-US" smtClean="0"/>
              <a:t>40</a:t>
            </a:fld>
            <a:endParaRPr lang="en-US" dirty="0"/>
          </a:p>
        </p:txBody>
      </p:sp>
    </p:spTree>
    <p:extLst>
      <p:ext uri="{BB962C8B-B14F-4D97-AF65-F5344CB8AC3E}">
        <p14:creationId xmlns:p14="http://schemas.microsoft.com/office/powerpoint/2010/main" val="20536315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dirty="0" smtClean="0"/>
              <a:t>2 min</a:t>
            </a:r>
          </a:p>
          <a:p>
            <a:r>
              <a:rPr lang="en-US" sz="1100" b="1" dirty="0" smtClean="0"/>
              <a:t>Explain</a:t>
            </a:r>
            <a:r>
              <a:rPr lang="en-US" sz="1100" dirty="0" smtClean="0"/>
              <a:t> </a:t>
            </a:r>
            <a:r>
              <a:rPr lang="en-US" sz="1100" dirty="0"/>
              <a:t>the purpose of the </a:t>
            </a:r>
            <a:r>
              <a:rPr lang="en-US" sz="1100" i="1" dirty="0"/>
              <a:t>Federal Rulemaking Research Tool</a:t>
            </a:r>
            <a:r>
              <a:rPr lang="en-US" sz="1100" dirty="0"/>
              <a:t> is to provide some global questions to guide the research. This is not a comprehensive list of questions, and over time you may find more value in some questions that you choose to use more frequently. You will also add to this list based upon your experience.</a:t>
            </a:r>
          </a:p>
          <a:p>
            <a:endParaRPr lang="en-US" sz="1100" dirty="0"/>
          </a:p>
          <a:p>
            <a:r>
              <a:rPr lang="en-US" sz="1100" b="1" dirty="0"/>
              <a:t>Reinforce</a:t>
            </a:r>
            <a:r>
              <a:rPr lang="en-US" sz="1100" dirty="0"/>
              <a:t> this is a tool to help the participants get started in their next federal rulemaking research project. The participants will use part of this list to guide their group work later in the course.</a:t>
            </a:r>
          </a:p>
          <a:p>
            <a:endParaRPr lang="en-US" sz="1100" dirty="0"/>
          </a:p>
          <a:p>
            <a:r>
              <a:rPr lang="en-US" sz="1100" b="1" dirty="0"/>
              <a:t>Provide</a:t>
            </a:r>
            <a:r>
              <a:rPr lang="en-US" sz="1100" dirty="0"/>
              <a:t> examples from the CICA case study how the tool will support their research.</a:t>
            </a:r>
          </a:p>
          <a:p>
            <a:endParaRPr lang="en-US" sz="1100" dirty="0"/>
          </a:p>
          <a:p>
            <a:r>
              <a:rPr lang="en-US" sz="1100" b="1" i="1" dirty="0"/>
              <a:t>Instructor Note: </a:t>
            </a:r>
            <a:r>
              <a:rPr lang="en-US" sz="1100" dirty="0"/>
              <a:t>It is important for participants to understand </a:t>
            </a:r>
            <a:r>
              <a:rPr lang="en-US" sz="1100" b="1" i="1" u="sng" dirty="0"/>
              <a:t>when</a:t>
            </a:r>
            <a:r>
              <a:rPr lang="en-US" sz="1100" dirty="0"/>
              <a:t> to use this tool.</a:t>
            </a:r>
          </a:p>
          <a:p>
            <a:r>
              <a:rPr lang="en-US" sz="1100" dirty="0"/>
              <a:t/>
            </a:r>
            <a:br>
              <a:rPr lang="en-US" sz="1100" dirty="0"/>
            </a:br>
            <a:endParaRPr lang="en-US" sz="1100" dirty="0"/>
          </a:p>
        </p:txBody>
      </p:sp>
      <p:sp>
        <p:nvSpPr>
          <p:cNvPr id="4" name="Slide Number Placeholder 3"/>
          <p:cNvSpPr>
            <a:spLocks noGrp="1"/>
          </p:cNvSpPr>
          <p:nvPr>
            <p:ph type="sldNum" sz="quarter" idx="10"/>
          </p:nvPr>
        </p:nvSpPr>
        <p:spPr/>
        <p:txBody>
          <a:bodyPr/>
          <a:lstStyle/>
          <a:p>
            <a:fld id="{CD844B44-123A-44B4-A8A0-FDCAEB303E8C}" type="slidenum">
              <a:rPr lang="en-US" smtClean="0"/>
              <a:t>41</a:t>
            </a:fld>
            <a:endParaRPr lang="en-US" dirty="0"/>
          </a:p>
        </p:txBody>
      </p:sp>
    </p:spTree>
    <p:extLst>
      <p:ext uri="{BB962C8B-B14F-4D97-AF65-F5344CB8AC3E}">
        <p14:creationId xmlns:p14="http://schemas.microsoft.com/office/powerpoint/2010/main" val="20536315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2 min</a:t>
            </a:r>
          </a:p>
          <a:p>
            <a:r>
              <a:rPr lang="en-US" sz="1200" b="1" kern="1200" dirty="0" smtClean="0">
                <a:solidFill>
                  <a:schemeClr val="tx1"/>
                </a:solidFill>
                <a:effectLst/>
                <a:latin typeface="+mn-lt"/>
                <a:ea typeface="+mn-ea"/>
                <a:cs typeface="+mn-cs"/>
              </a:rPr>
              <a:t>Explain</a:t>
            </a:r>
            <a:r>
              <a:rPr lang="en-US" sz="1200" kern="1200" dirty="0" smtClean="0">
                <a:solidFill>
                  <a:schemeClr val="tx1"/>
                </a:solidFill>
                <a:effectLst/>
                <a:latin typeface="+mn-lt"/>
                <a:ea typeface="+mn-ea"/>
                <a:cs typeface="+mn-cs"/>
              </a:rPr>
              <a:t> the purpose of the </a:t>
            </a:r>
            <a:r>
              <a:rPr lang="en-US" sz="1200" i="1" kern="1200" dirty="0" smtClean="0">
                <a:solidFill>
                  <a:schemeClr val="tx1"/>
                </a:solidFill>
                <a:effectLst/>
                <a:latin typeface="+mn-lt"/>
                <a:ea typeface="+mn-ea"/>
                <a:cs typeface="+mn-cs"/>
              </a:rPr>
              <a:t>Federal Rulemaking Resources List</a:t>
            </a:r>
            <a:r>
              <a:rPr lang="en-US" sz="1200" kern="1200" dirty="0" smtClean="0">
                <a:solidFill>
                  <a:schemeClr val="tx1"/>
                </a:solidFill>
                <a:effectLst/>
                <a:latin typeface="+mn-lt"/>
                <a:ea typeface="+mn-ea"/>
                <a:cs typeface="+mn-cs"/>
              </a:rPr>
              <a:t> is to provide an initial list of online resources to aid in research and fact-finding. This is not a comprehensive list, and should not be considered authoritative, but rather a good starting point. </a:t>
            </a:r>
          </a:p>
          <a:p>
            <a:r>
              <a:rPr lang="en-US" sz="1200" b="1" kern="1200" dirty="0" smtClean="0">
                <a:solidFill>
                  <a:schemeClr val="tx1"/>
                </a:solidFill>
                <a:effectLst/>
                <a:latin typeface="+mn-lt"/>
                <a:ea typeface="+mn-ea"/>
                <a:cs typeface="+mn-cs"/>
              </a:rPr>
              <a:t>Emphasize </a:t>
            </a:r>
            <a:r>
              <a:rPr lang="en-US" sz="1200" kern="1200" dirty="0" smtClean="0">
                <a:solidFill>
                  <a:schemeClr val="tx1"/>
                </a:solidFill>
                <a:effectLst/>
                <a:latin typeface="+mn-lt"/>
                <a:ea typeface="+mn-ea"/>
                <a:cs typeface="+mn-cs"/>
              </a:rPr>
              <a:t>participants will want to add to the list as they conduct their own research.</a:t>
            </a:r>
          </a:p>
          <a:p>
            <a:r>
              <a:rPr lang="en-US" sz="1200" b="1" kern="1200" dirty="0" smtClean="0">
                <a:solidFill>
                  <a:schemeClr val="tx1"/>
                </a:solidFill>
                <a:effectLst/>
                <a:latin typeface="+mn-lt"/>
                <a:ea typeface="+mn-ea"/>
                <a:cs typeface="+mn-cs"/>
              </a:rPr>
              <a:t>Highlight </a:t>
            </a:r>
            <a:r>
              <a:rPr lang="en-US" sz="1200" kern="1200" dirty="0" smtClean="0">
                <a:solidFill>
                  <a:schemeClr val="tx1"/>
                </a:solidFill>
                <a:effectLst/>
                <a:latin typeface="+mn-lt"/>
                <a:ea typeface="+mn-ea"/>
                <a:cs typeface="+mn-cs"/>
              </a:rPr>
              <a:t>the organization of the </a:t>
            </a:r>
            <a:r>
              <a:rPr lang="en-US" sz="1200" i="1" kern="1200" dirty="0" smtClean="0">
                <a:solidFill>
                  <a:schemeClr val="tx1"/>
                </a:solidFill>
                <a:effectLst/>
                <a:latin typeface="+mn-lt"/>
                <a:ea typeface="+mn-ea"/>
                <a:cs typeface="+mn-cs"/>
              </a:rPr>
              <a:t>Federal Rulemaking Resources List</a:t>
            </a:r>
            <a:r>
              <a:rPr lang="en-US" sz="1200" kern="1200" dirty="0" smtClean="0">
                <a:solidFill>
                  <a:schemeClr val="tx1"/>
                </a:solidFill>
                <a:effectLst/>
                <a:latin typeface="+mn-lt"/>
                <a:ea typeface="+mn-ea"/>
                <a:cs typeface="+mn-cs"/>
              </a:rPr>
              <a:t>. Preview the categories: Rulemaking Links, Congressional Links, Rule/Change Proposals and Comments, Review of Historical Context, and Overview of the Federal Procurement Process and Resources.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Instructor Note:  </a:t>
            </a:r>
            <a:r>
              <a:rPr lang="en-US" sz="1200" kern="1200" dirty="0" smtClean="0">
                <a:solidFill>
                  <a:schemeClr val="tx1"/>
                </a:solidFill>
                <a:effectLst/>
                <a:latin typeface="+mn-lt"/>
                <a:ea typeface="+mn-ea"/>
                <a:cs typeface="+mn-cs"/>
              </a:rPr>
              <a:t>Only provide an overview of the tool, do not discuss individual links on the tool at this time.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844B44-123A-44B4-A8A0-FDCAEB303E8C}" type="slidenum">
              <a:rPr lang="en-US" smtClean="0"/>
              <a:t>42</a:t>
            </a:fld>
            <a:endParaRPr lang="en-US" dirty="0"/>
          </a:p>
        </p:txBody>
      </p:sp>
    </p:spTree>
    <p:extLst>
      <p:ext uri="{BB962C8B-B14F-4D97-AF65-F5344CB8AC3E}">
        <p14:creationId xmlns:p14="http://schemas.microsoft.com/office/powerpoint/2010/main" val="20536315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1 mins</a:t>
            </a:r>
          </a:p>
          <a:p>
            <a:r>
              <a:rPr lang="en-US" sz="1200" b="1" kern="1200" dirty="0" smtClean="0">
                <a:solidFill>
                  <a:schemeClr val="tx1"/>
                </a:solidFill>
                <a:effectLst/>
                <a:latin typeface="+mn-lt"/>
                <a:ea typeface="+mn-ea"/>
                <a:cs typeface="+mn-cs"/>
              </a:rPr>
              <a:t>Frame</a:t>
            </a:r>
            <a:r>
              <a:rPr lang="en-US" sz="1200" kern="1200" dirty="0" smtClean="0">
                <a:solidFill>
                  <a:schemeClr val="tx1"/>
                </a:solidFill>
                <a:effectLst/>
                <a:latin typeface="+mn-lt"/>
                <a:ea typeface="+mn-ea"/>
                <a:cs typeface="+mn-cs"/>
              </a:rPr>
              <a:t> this discussion by having the students focus on their specific role in the federal rulemaking process. Explain that we will go through each of the nine steps keeping our research tool and resource list close by. Remind participants to use their </a:t>
            </a:r>
            <a:r>
              <a:rPr lang="en-US" sz="1200" i="1" kern="1200" dirty="0" smtClean="0">
                <a:solidFill>
                  <a:schemeClr val="tx1"/>
                </a:solidFill>
                <a:effectLst/>
                <a:latin typeface="+mn-lt"/>
                <a:ea typeface="+mn-ea"/>
                <a:cs typeface="+mn-cs"/>
              </a:rPr>
              <a:t>Participant Workbook</a:t>
            </a:r>
            <a:r>
              <a:rPr lang="en-US" sz="1200" kern="1200" dirty="0" smtClean="0">
                <a:solidFill>
                  <a:schemeClr val="tx1"/>
                </a:solidFill>
                <a:effectLst/>
                <a:latin typeface="+mn-lt"/>
                <a:ea typeface="+mn-ea"/>
                <a:cs typeface="+mn-cs"/>
              </a:rPr>
              <a:t> to make any notes. </a:t>
            </a:r>
            <a:r>
              <a:rPr lang="en-US" sz="1200" b="1" kern="1200" dirty="0" smtClean="0">
                <a:solidFill>
                  <a:schemeClr val="tx1"/>
                </a:solidFill>
                <a:effectLst/>
                <a:latin typeface="+mn-lt"/>
                <a:ea typeface="+mn-ea"/>
                <a:cs typeface="+mn-cs"/>
              </a:rPr>
              <a:t>Remind </a:t>
            </a:r>
            <a:r>
              <a:rPr lang="en-US" sz="1200" kern="1200" dirty="0" smtClean="0">
                <a:solidFill>
                  <a:schemeClr val="tx1"/>
                </a:solidFill>
                <a:effectLst/>
                <a:latin typeface="+mn-lt"/>
                <a:ea typeface="+mn-ea"/>
                <a:cs typeface="+mn-cs"/>
              </a:rPr>
              <a:t>the students that step one is the initiating event.</a:t>
            </a:r>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Launch </a:t>
            </a:r>
            <a:r>
              <a:rPr lang="en-US" sz="1200" kern="1200" dirty="0" smtClean="0">
                <a:solidFill>
                  <a:schemeClr val="tx1"/>
                </a:solidFill>
                <a:effectLst/>
                <a:latin typeface="+mn-lt"/>
                <a:ea typeface="+mn-ea"/>
                <a:cs typeface="+mn-cs"/>
              </a:rPr>
              <a:t>the Federal Register (http://www.federalregister.gov)</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smtClean="0">
                <a:solidFill>
                  <a:schemeClr val="tx1"/>
                </a:solidFill>
                <a:effectLst/>
                <a:latin typeface="+mn-lt"/>
                <a:ea typeface="+mn-ea"/>
                <a:cs typeface="+mn-cs"/>
              </a:rPr>
              <a:t>Show </a:t>
            </a:r>
            <a:r>
              <a:rPr lang="en-US" sz="1200" kern="1200" dirty="0" smtClean="0">
                <a:solidFill>
                  <a:schemeClr val="tx1"/>
                </a:solidFill>
                <a:effectLst/>
                <a:latin typeface="+mn-lt"/>
                <a:ea typeface="+mn-ea"/>
                <a:cs typeface="+mn-cs"/>
              </a:rPr>
              <a:t>how to locate draft rules</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smtClean="0">
                <a:solidFill>
                  <a:schemeClr val="tx1"/>
                </a:solidFill>
                <a:effectLst/>
                <a:latin typeface="+mn-lt"/>
                <a:ea typeface="+mn-ea"/>
                <a:cs typeface="+mn-cs"/>
              </a:rPr>
              <a:t>Show </a:t>
            </a:r>
            <a:r>
              <a:rPr lang="en-US" sz="1200" kern="1200" dirty="0" smtClean="0">
                <a:solidFill>
                  <a:schemeClr val="tx1"/>
                </a:solidFill>
                <a:effectLst/>
                <a:latin typeface="+mn-lt"/>
                <a:ea typeface="+mn-ea"/>
                <a:cs typeface="+mn-cs"/>
              </a:rPr>
              <a:t>how to sign up for alerts</a:t>
            </a:r>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Remind</a:t>
            </a:r>
            <a:r>
              <a:rPr lang="en-US" sz="1200" kern="1200" dirty="0" smtClean="0">
                <a:solidFill>
                  <a:schemeClr val="tx1"/>
                </a:solidFill>
                <a:effectLst/>
                <a:latin typeface="+mn-lt"/>
                <a:ea typeface="+mn-ea"/>
                <a:cs typeface="+mn-cs"/>
              </a:rPr>
              <a:t> participants while publication in the </a:t>
            </a:r>
            <a:r>
              <a:rPr lang="en-US" sz="1200" i="1" kern="1200" dirty="0" smtClean="0">
                <a:solidFill>
                  <a:schemeClr val="tx1"/>
                </a:solidFill>
                <a:effectLst/>
                <a:latin typeface="+mn-lt"/>
                <a:ea typeface="+mn-ea"/>
                <a:cs typeface="+mn-cs"/>
              </a:rPr>
              <a:t>Federal Register</a:t>
            </a:r>
            <a:r>
              <a:rPr lang="en-US" sz="1200" kern="1200" dirty="0" smtClean="0">
                <a:solidFill>
                  <a:schemeClr val="tx1"/>
                </a:solidFill>
                <a:effectLst/>
                <a:latin typeface="+mn-lt"/>
                <a:ea typeface="+mn-ea"/>
                <a:cs typeface="+mn-cs"/>
              </a:rPr>
              <a:t> is the official stimuli, the legislative process often signals rules to come. So it is important to keep a watchful eye for those signals to not be caught off guard.</a:t>
            </a:r>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Outline </a:t>
            </a:r>
            <a:r>
              <a:rPr lang="en-US" sz="1200" kern="1200" dirty="0" smtClean="0">
                <a:solidFill>
                  <a:schemeClr val="tx1"/>
                </a:solidFill>
                <a:effectLst/>
                <a:latin typeface="+mn-lt"/>
                <a:ea typeface="+mn-ea"/>
                <a:cs typeface="+mn-cs"/>
              </a:rPr>
              <a:t>the participants’ roles in step one. Regardless of work role, the student may have the opportunity to:</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Identify an error in rule or text</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Identify inconsistency or incomplete coverage</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Identify industry or technical changes</a:t>
            </a:r>
            <a:endParaRPr lang="en-US" sz="11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Instructor Note: </a:t>
            </a:r>
            <a:r>
              <a:rPr lang="en-US" sz="1200" kern="1200" dirty="0" smtClean="0">
                <a:solidFill>
                  <a:schemeClr val="tx1"/>
                </a:solidFill>
                <a:effectLst/>
                <a:latin typeface="+mn-lt"/>
                <a:ea typeface="+mn-ea"/>
                <a:cs typeface="+mn-cs"/>
              </a:rPr>
              <a:t>If time allows, invite a participant to navigate the workstation during this discussion.</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D844B44-123A-44B4-A8A0-FDCAEB303E8C}" type="slidenum">
              <a:rPr lang="en-US" smtClean="0"/>
              <a:t>43</a:t>
            </a:fld>
            <a:endParaRPr lang="en-US" dirty="0"/>
          </a:p>
        </p:txBody>
      </p:sp>
    </p:spTree>
    <p:extLst>
      <p:ext uri="{BB962C8B-B14F-4D97-AF65-F5344CB8AC3E}">
        <p14:creationId xmlns:p14="http://schemas.microsoft.com/office/powerpoint/2010/main" val="20536315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1 min</a:t>
            </a:r>
          </a:p>
          <a:p>
            <a:r>
              <a:rPr lang="en-US" sz="1200" b="1" kern="1200" dirty="0" smtClean="0">
                <a:solidFill>
                  <a:schemeClr val="tx1"/>
                </a:solidFill>
                <a:effectLst/>
                <a:latin typeface="+mn-lt"/>
                <a:ea typeface="+mn-ea"/>
                <a:cs typeface="+mn-cs"/>
              </a:rPr>
              <a:t>Remind </a:t>
            </a:r>
            <a:r>
              <a:rPr lang="en-US" sz="1200" kern="1200" dirty="0" smtClean="0">
                <a:solidFill>
                  <a:schemeClr val="tx1"/>
                </a:solidFill>
                <a:effectLst/>
                <a:latin typeface="+mn-lt"/>
                <a:ea typeface="+mn-ea"/>
                <a:cs typeface="+mn-cs"/>
              </a:rPr>
              <a:t>the students that step two is determining whether a rule is needed.</a:t>
            </a:r>
          </a:p>
          <a:p>
            <a:r>
              <a:rPr lang="en-US" sz="1200" b="1" kern="1200" dirty="0" smtClean="0">
                <a:solidFill>
                  <a:schemeClr val="tx1"/>
                </a:solidFill>
                <a:effectLst/>
                <a:latin typeface="+mn-lt"/>
                <a:ea typeface="+mn-ea"/>
                <a:cs typeface="+mn-cs"/>
              </a:rPr>
              <a:t>Explain </a:t>
            </a:r>
            <a:r>
              <a:rPr lang="en-US" sz="1200" kern="1200" dirty="0" smtClean="0">
                <a:solidFill>
                  <a:schemeClr val="tx1"/>
                </a:solidFill>
                <a:effectLst/>
                <a:latin typeface="+mn-lt"/>
                <a:ea typeface="+mn-ea"/>
                <a:cs typeface="+mn-cs"/>
              </a:rPr>
              <a:t>that the students are very unlikely to have an active role in this step of the federal rulemaking process. This may change the more involved they become in the federal rulemaking process.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However, COs, CORs, and PMs are involved with the implementation and compliance of the rules on a daily basis, and this insight makes them the best to know when something is not working. Avoid complaining, become involved, and suggest a rule change.</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CD844B44-123A-44B4-A8A0-FDCAEB303E8C}" type="slidenum">
              <a:rPr lang="en-US" smtClean="0"/>
              <a:t>44</a:t>
            </a:fld>
            <a:endParaRPr lang="en-US" dirty="0"/>
          </a:p>
        </p:txBody>
      </p:sp>
    </p:spTree>
    <p:extLst>
      <p:ext uri="{BB962C8B-B14F-4D97-AF65-F5344CB8AC3E}">
        <p14:creationId xmlns:p14="http://schemas.microsoft.com/office/powerpoint/2010/main" val="20536315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b="1" dirty="0"/>
              <a:t>3 mins</a:t>
            </a:r>
          </a:p>
          <a:p>
            <a:endParaRPr lang="en-US" b="1" dirty="0"/>
          </a:p>
          <a:p>
            <a:r>
              <a:rPr lang="en-US" b="1" dirty="0"/>
              <a:t>Remind </a:t>
            </a:r>
            <a:r>
              <a:rPr lang="en-US" dirty="0"/>
              <a:t>the students that step three is preparation of proposed rule.</a:t>
            </a:r>
          </a:p>
          <a:p>
            <a:endParaRPr lang="en-US" b="1" dirty="0"/>
          </a:p>
          <a:p>
            <a:r>
              <a:rPr lang="en-US" b="1" dirty="0"/>
              <a:t>Outline </a:t>
            </a:r>
            <a:r>
              <a:rPr lang="en-US" dirty="0"/>
              <a:t>the students’ roles in step three. Regardless of work role, the student may have the opportunity to:</a:t>
            </a:r>
          </a:p>
          <a:p>
            <a:pPr marL="628641" lvl="1" indent="-171441">
              <a:buFont typeface="Arial" panose="020B0604020202020204" pitchFamily="34" charset="0"/>
              <a:buChar char="•"/>
            </a:pPr>
            <a:r>
              <a:rPr lang="en-US" dirty="0"/>
              <a:t>Serve as a subject matter expert</a:t>
            </a:r>
          </a:p>
          <a:p>
            <a:pPr marL="628641" lvl="1" indent="-171441">
              <a:buFont typeface="Arial" panose="020B0604020202020204" pitchFamily="34" charset="0"/>
              <a:buChar char="•"/>
            </a:pPr>
            <a:r>
              <a:rPr lang="en-US" dirty="0"/>
              <a:t>Identify niche market variants</a:t>
            </a:r>
          </a:p>
          <a:p>
            <a:pPr marL="628641" lvl="1" indent="-171441">
              <a:buFont typeface="Arial" panose="020B0604020202020204" pitchFamily="34" charset="0"/>
              <a:buChar char="•"/>
            </a:pPr>
            <a:r>
              <a:rPr lang="en-US" dirty="0"/>
              <a:t>Identify Contracting Product Line interest (construction, services, Simplified Acquisition Procedures (SAP), research, etc.)</a:t>
            </a:r>
          </a:p>
          <a:p>
            <a:pPr marL="171441" indent="-171441">
              <a:buFont typeface="Arial" panose="020B0604020202020204" pitchFamily="34" charset="0"/>
              <a:buChar char="•"/>
            </a:pPr>
            <a:endParaRPr lang="en-US" dirty="0"/>
          </a:p>
          <a:p>
            <a:r>
              <a:rPr lang="en-US" b="1" dirty="0"/>
              <a:t>Discuss</a:t>
            </a:r>
            <a:r>
              <a:rPr lang="en-US" dirty="0"/>
              <a:t> research strategies for the proposed rule</a:t>
            </a:r>
          </a:p>
          <a:p>
            <a:pPr marL="628641" lvl="1" indent="-171441">
              <a:buFont typeface="Arial" panose="020B0604020202020204" pitchFamily="34" charset="0"/>
              <a:buChar char="•"/>
            </a:pPr>
            <a:r>
              <a:rPr lang="en-US" dirty="0"/>
              <a:t>Where to begin?</a:t>
            </a:r>
          </a:p>
          <a:p>
            <a:pPr marL="628641" lvl="1" indent="-171441">
              <a:buFont typeface="Arial" panose="020B0604020202020204" pitchFamily="34" charset="0"/>
              <a:buChar char="•"/>
            </a:pPr>
            <a:r>
              <a:rPr lang="en-US" dirty="0"/>
              <a:t>How to identify resources?</a:t>
            </a:r>
          </a:p>
          <a:p>
            <a:pPr marL="628641" lvl="1" indent="-171441">
              <a:buFont typeface="Arial" panose="020B0604020202020204" pitchFamily="34" charset="0"/>
              <a:buChar char="•"/>
            </a:pPr>
            <a:r>
              <a:rPr lang="en-US" dirty="0"/>
              <a:t>What is the research plan?</a:t>
            </a:r>
          </a:p>
        </p:txBody>
      </p:sp>
      <p:sp>
        <p:nvSpPr>
          <p:cNvPr id="4" name="Slide Number Placeholder 3"/>
          <p:cNvSpPr>
            <a:spLocks noGrp="1"/>
          </p:cNvSpPr>
          <p:nvPr>
            <p:ph type="sldNum" sz="quarter" idx="10"/>
          </p:nvPr>
        </p:nvSpPr>
        <p:spPr/>
        <p:txBody>
          <a:bodyPr/>
          <a:lstStyle/>
          <a:p>
            <a:fld id="{CD844B44-123A-44B4-A8A0-FDCAEB303E8C}" type="slidenum">
              <a:rPr lang="en-US" smtClean="0"/>
              <a:t>45</a:t>
            </a:fld>
            <a:endParaRPr lang="en-US" dirty="0"/>
          </a:p>
        </p:txBody>
      </p:sp>
    </p:spTree>
    <p:extLst>
      <p:ext uri="{BB962C8B-B14F-4D97-AF65-F5344CB8AC3E}">
        <p14:creationId xmlns:p14="http://schemas.microsoft.com/office/powerpoint/2010/main" val="20536315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b="1" dirty="0"/>
              <a:t>1 min</a:t>
            </a:r>
          </a:p>
          <a:p>
            <a:endParaRPr lang="en-US" b="1" dirty="0"/>
          </a:p>
          <a:p>
            <a:r>
              <a:rPr lang="en-US" b="1" dirty="0"/>
              <a:t>Remind </a:t>
            </a:r>
            <a:r>
              <a:rPr lang="en-US" dirty="0"/>
              <a:t>students that step four is Office of Management and Budget review.</a:t>
            </a:r>
          </a:p>
          <a:p>
            <a:endParaRPr lang="en-US" b="1" dirty="0"/>
          </a:p>
          <a:p>
            <a:r>
              <a:rPr lang="en-US" b="1" dirty="0"/>
              <a:t>Explain </a:t>
            </a:r>
            <a:r>
              <a:rPr lang="en-US" dirty="0"/>
              <a:t>that the students are </a:t>
            </a:r>
            <a:r>
              <a:rPr lang="en-US" dirty="0" smtClean="0"/>
              <a:t>very unlikely </a:t>
            </a:r>
            <a:r>
              <a:rPr lang="en-US" dirty="0"/>
              <a:t>to have an active role in this step of the federal rulemaking process.</a:t>
            </a:r>
          </a:p>
        </p:txBody>
      </p:sp>
      <p:sp>
        <p:nvSpPr>
          <p:cNvPr id="4" name="Slide Number Placeholder 3"/>
          <p:cNvSpPr>
            <a:spLocks noGrp="1"/>
          </p:cNvSpPr>
          <p:nvPr>
            <p:ph type="sldNum" sz="quarter" idx="10"/>
          </p:nvPr>
        </p:nvSpPr>
        <p:spPr/>
        <p:txBody>
          <a:bodyPr/>
          <a:lstStyle/>
          <a:p>
            <a:fld id="{CD844B44-123A-44B4-A8A0-FDCAEB303E8C}" type="slidenum">
              <a:rPr lang="en-US" smtClean="0"/>
              <a:t>46</a:t>
            </a:fld>
            <a:endParaRPr lang="en-US" dirty="0"/>
          </a:p>
        </p:txBody>
      </p:sp>
    </p:spTree>
    <p:extLst>
      <p:ext uri="{BB962C8B-B14F-4D97-AF65-F5344CB8AC3E}">
        <p14:creationId xmlns:p14="http://schemas.microsoft.com/office/powerpoint/2010/main" val="20536315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b="1" dirty="0"/>
              <a:t>1 min</a:t>
            </a:r>
          </a:p>
          <a:p>
            <a:r>
              <a:rPr lang="en-US" b="1" dirty="0" smtClean="0"/>
              <a:t>Remind </a:t>
            </a:r>
            <a:r>
              <a:rPr lang="en-US" dirty="0"/>
              <a:t>students that step five is accomplished by the joint effort of the OFPP Administrator, DoD, NASA, and GSA. </a:t>
            </a:r>
            <a:r>
              <a:rPr lang="en-US" sz="1100" dirty="0"/>
              <a:t>The proposed rule/rule change is published in the </a:t>
            </a:r>
            <a:r>
              <a:rPr lang="en-US" sz="1100" i="1" dirty="0"/>
              <a:t>Federal Register</a:t>
            </a:r>
            <a:r>
              <a:rPr lang="en-US" sz="1100" dirty="0"/>
              <a:t>.</a:t>
            </a:r>
            <a:endParaRPr lang="en-US" dirty="0"/>
          </a:p>
          <a:p>
            <a:endParaRPr lang="en-US" b="1" dirty="0"/>
          </a:p>
          <a:p>
            <a:r>
              <a:rPr lang="en-US" b="1" dirty="0"/>
              <a:t>Explain </a:t>
            </a:r>
            <a:r>
              <a:rPr lang="en-US" dirty="0"/>
              <a:t>that the students are very unlikely to have an active role in this step of the federal rulemaking process.</a:t>
            </a:r>
          </a:p>
        </p:txBody>
      </p:sp>
      <p:sp>
        <p:nvSpPr>
          <p:cNvPr id="4" name="Slide Number Placeholder 3"/>
          <p:cNvSpPr>
            <a:spLocks noGrp="1"/>
          </p:cNvSpPr>
          <p:nvPr>
            <p:ph type="sldNum" sz="quarter" idx="10"/>
          </p:nvPr>
        </p:nvSpPr>
        <p:spPr/>
        <p:txBody>
          <a:bodyPr/>
          <a:lstStyle/>
          <a:p>
            <a:fld id="{CD844B44-123A-44B4-A8A0-FDCAEB303E8C}" type="slidenum">
              <a:rPr lang="en-US" smtClean="0"/>
              <a:t>47</a:t>
            </a:fld>
            <a:endParaRPr lang="en-US" dirty="0"/>
          </a:p>
        </p:txBody>
      </p:sp>
    </p:spTree>
    <p:extLst>
      <p:ext uri="{BB962C8B-B14F-4D97-AF65-F5344CB8AC3E}">
        <p14:creationId xmlns:p14="http://schemas.microsoft.com/office/powerpoint/2010/main" val="20536315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3 mins</a:t>
            </a:r>
          </a:p>
          <a:p>
            <a:r>
              <a:rPr lang="en-US" sz="1200" b="1" kern="1200" dirty="0" smtClean="0">
                <a:solidFill>
                  <a:schemeClr val="tx1"/>
                </a:solidFill>
                <a:effectLst/>
                <a:latin typeface="+mn-lt"/>
                <a:ea typeface="+mn-ea"/>
                <a:cs typeface="+mn-cs"/>
              </a:rPr>
              <a:t>Remind </a:t>
            </a:r>
            <a:r>
              <a:rPr lang="en-US" sz="1200" kern="1200" dirty="0" smtClean="0">
                <a:solidFill>
                  <a:schemeClr val="tx1"/>
                </a:solidFill>
                <a:effectLst/>
                <a:latin typeface="+mn-lt"/>
                <a:ea typeface="+mn-ea"/>
                <a:cs typeface="+mn-cs"/>
              </a:rPr>
              <a:t>the students that step six is call for public comments, and we are all “public” and can comment.</a:t>
            </a:r>
          </a:p>
          <a:p>
            <a:r>
              <a:rPr lang="en-US" b="1" dirty="0" smtClean="0"/>
              <a:t>Explain </a:t>
            </a:r>
            <a:r>
              <a:rPr lang="en-US" dirty="0"/>
              <a:t>the students’ role in step five. Regardless of work role, the student may have the opportunity to:</a:t>
            </a:r>
          </a:p>
          <a:p>
            <a:pPr marL="608890" lvl="1" indent="-171441">
              <a:buFont typeface="Arial" panose="020B0604020202020204" pitchFamily="34" charset="0"/>
              <a:buChar char="•"/>
            </a:pPr>
            <a:r>
              <a:rPr lang="en-US" dirty="0"/>
              <a:t>Review proposed rule </a:t>
            </a:r>
          </a:p>
          <a:p>
            <a:pPr marL="608890" lvl="1" indent="-171441">
              <a:buFont typeface="Arial" panose="020B0604020202020204" pitchFamily="34" charset="0"/>
              <a:buChar char="•"/>
            </a:pPr>
            <a:r>
              <a:rPr lang="en-US" dirty="0"/>
              <a:t>Submit comment during the public comment request </a:t>
            </a:r>
            <a:r>
              <a:rPr lang="en-US" dirty="0" smtClean="0"/>
              <a:t>period</a:t>
            </a:r>
            <a:endParaRPr lang="en-US" dirty="0"/>
          </a:p>
          <a:p>
            <a:r>
              <a:rPr lang="en-US" b="1" dirty="0"/>
              <a:t>Show</a:t>
            </a:r>
            <a:r>
              <a:rPr lang="en-US" dirty="0"/>
              <a:t> where to submit comments on a proposed rule</a:t>
            </a:r>
          </a:p>
          <a:p>
            <a:pPr marL="608890" lvl="1" indent="-171441">
              <a:buFont typeface="Arial" panose="020B0604020202020204" pitchFamily="34" charset="0"/>
              <a:buChar char="•"/>
            </a:pPr>
            <a:r>
              <a:rPr lang="en-US" dirty="0"/>
              <a:t>Launch Federal Register</a:t>
            </a:r>
          </a:p>
          <a:p>
            <a:pPr marL="608890" lvl="1" indent="-171441">
              <a:buFont typeface="Arial" panose="020B0604020202020204" pitchFamily="34" charset="0"/>
              <a:buChar char="•"/>
            </a:pPr>
            <a:r>
              <a:rPr lang="en-US" dirty="0"/>
              <a:t>Navigate to a proposed rule</a:t>
            </a:r>
          </a:p>
          <a:p>
            <a:pPr marL="608890" lvl="1" indent="-171441">
              <a:buFont typeface="Arial" panose="020B0604020202020204" pitchFamily="34" charset="0"/>
              <a:buChar char="•"/>
            </a:pPr>
            <a:r>
              <a:rPr lang="en-US" dirty="0"/>
              <a:t>Select “How to Comment”</a:t>
            </a:r>
          </a:p>
        </p:txBody>
      </p:sp>
      <p:sp>
        <p:nvSpPr>
          <p:cNvPr id="4" name="Slide Number Placeholder 3"/>
          <p:cNvSpPr>
            <a:spLocks noGrp="1"/>
          </p:cNvSpPr>
          <p:nvPr>
            <p:ph type="sldNum" sz="quarter" idx="10"/>
          </p:nvPr>
        </p:nvSpPr>
        <p:spPr/>
        <p:txBody>
          <a:bodyPr/>
          <a:lstStyle/>
          <a:p>
            <a:fld id="{CD844B44-123A-44B4-A8A0-FDCAEB303E8C}" type="slidenum">
              <a:rPr lang="en-US" smtClean="0"/>
              <a:t>48</a:t>
            </a:fld>
            <a:endParaRPr lang="en-US" dirty="0"/>
          </a:p>
        </p:txBody>
      </p:sp>
      <p:grpSp>
        <p:nvGrpSpPr>
          <p:cNvPr id="6" name="Group 5"/>
          <p:cNvGrpSpPr/>
          <p:nvPr/>
        </p:nvGrpSpPr>
        <p:grpSpPr>
          <a:xfrm>
            <a:off x="5460150" y="3696872"/>
            <a:ext cx="986688" cy="458885"/>
            <a:chOff x="-14924" y="0"/>
            <a:chExt cx="1463675" cy="680720"/>
          </a:xfrm>
        </p:grpSpPr>
        <p:sp>
          <p:nvSpPr>
            <p:cNvPr id="7" name="Rounded Rectangle 6"/>
            <p:cNvSpPr/>
            <p:nvPr/>
          </p:nvSpPr>
          <p:spPr>
            <a:xfrm>
              <a:off x="-14924" y="0"/>
              <a:ext cx="1463675" cy="680720"/>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US" dirty="0" smtClean="0">
                  <a:effectLst/>
                  <a:ea typeface="Calibri"/>
                  <a:cs typeface="Times New Roman"/>
                </a:rPr>
                <a:t>3:00</a:t>
              </a:r>
              <a:endParaRPr lang="en-US" dirty="0">
                <a:effectLst/>
                <a:ea typeface="Calibri"/>
                <a:cs typeface="Times New Roman"/>
              </a:endParaRPr>
            </a:p>
          </p:txBody>
        </p:sp>
        <p:pic>
          <p:nvPicPr>
            <p:cNvPr id="8" name="Picture 7" descr="C:\Users\vacoprewij\AppData\Local\Microsoft\Windows\Temporary Internet Files\Content.IE5\MOFZEKW0\stopwatch[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 y="114300"/>
              <a:ext cx="442912" cy="476250"/>
            </a:xfrm>
            <a:prstGeom prst="rect">
              <a:avLst/>
            </a:prstGeom>
            <a:noFill/>
            <a:ln>
              <a:noFill/>
            </a:ln>
          </p:spPr>
        </p:pic>
      </p:grpSp>
    </p:spTree>
    <p:extLst>
      <p:ext uri="{BB962C8B-B14F-4D97-AF65-F5344CB8AC3E}">
        <p14:creationId xmlns:p14="http://schemas.microsoft.com/office/powerpoint/2010/main" val="20536315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1 min</a:t>
            </a:r>
          </a:p>
          <a:p>
            <a:r>
              <a:rPr lang="en-US" sz="1200" b="1" kern="1200" dirty="0" smtClean="0">
                <a:solidFill>
                  <a:schemeClr val="tx1"/>
                </a:solidFill>
                <a:effectLst/>
                <a:latin typeface="+mn-lt"/>
                <a:ea typeface="+mn-ea"/>
                <a:cs typeface="+mn-cs"/>
              </a:rPr>
              <a:t>Remind </a:t>
            </a:r>
            <a:r>
              <a:rPr lang="en-US" sz="1200" kern="1200" dirty="0" smtClean="0">
                <a:solidFill>
                  <a:schemeClr val="tx1"/>
                </a:solidFill>
                <a:effectLst/>
                <a:latin typeface="+mn-lt"/>
                <a:ea typeface="+mn-ea"/>
                <a:cs typeface="+mn-cs"/>
              </a:rPr>
              <a:t>the students that step seven is preparation of final rule, interim rule, or direct final rule.</a:t>
            </a:r>
          </a:p>
          <a:p>
            <a:r>
              <a:rPr lang="en-US" sz="1200" b="1" kern="1200" dirty="0" smtClean="0">
                <a:solidFill>
                  <a:schemeClr val="tx1"/>
                </a:solidFill>
                <a:effectLst/>
                <a:latin typeface="+mn-lt"/>
                <a:ea typeface="+mn-ea"/>
                <a:cs typeface="+mn-cs"/>
              </a:rPr>
              <a:t>Explain </a:t>
            </a:r>
            <a:r>
              <a:rPr lang="en-US" sz="1200" kern="1200" dirty="0" smtClean="0">
                <a:solidFill>
                  <a:schemeClr val="tx1"/>
                </a:solidFill>
                <a:effectLst/>
                <a:latin typeface="+mn-lt"/>
                <a:ea typeface="+mn-ea"/>
                <a:cs typeface="+mn-cs"/>
              </a:rPr>
              <a:t>that the students are very unlikely to have an active role in this step of the federal rulemaking process. This may change as they become more involved in the rulemaking process, such as serving as a member on the FAR committee or an agency sponsor team.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844B44-123A-44B4-A8A0-FDCAEB303E8C}" type="slidenum">
              <a:rPr lang="en-US" smtClean="0"/>
              <a:t>49</a:t>
            </a:fld>
            <a:endParaRPr lang="en-US" dirty="0"/>
          </a:p>
        </p:txBody>
      </p:sp>
    </p:spTree>
    <p:extLst>
      <p:ext uri="{BB962C8B-B14F-4D97-AF65-F5344CB8AC3E}">
        <p14:creationId xmlns:p14="http://schemas.microsoft.com/office/powerpoint/2010/main" val="2053631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20 mins</a:t>
            </a: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each student to introduce themselves:</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Say</a:t>
            </a:r>
            <a:r>
              <a:rPr lang="en-US" sz="1200" kern="1200" dirty="0" smtClean="0">
                <a:solidFill>
                  <a:schemeClr val="tx1"/>
                </a:solidFill>
                <a:effectLst/>
                <a:latin typeface="+mn-lt"/>
                <a:ea typeface="+mn-ea"/>
                <a:cs typeface="+mn-cs"/>
              </a:rPr>
              <a:t> their </a:t>
            </a:r>
            <a:r>
              <a:rPr lang="en-US" sz="1200" b="1" kern="1200" dirty="0" smtClean="0">
                <a:solidFill>
                  <a:schemeClr val="tx1"/>
                </a:solidFill>
                <a:effectLst/>
                <a:latin typeface="+mn-lt"/>
                <a:ea typeface="+mn-ea"/>
                <a:cs typeface="+mn-cs"/>
              </a:rPr>
              <a:t>name, job title, organization or agency</a:t>
            </a:r>
            <a:r>
              <a:rPr lang="en-US"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Answer</a:t>
            </a:r>
            <a:r>
              <a:rPr lang="en-US" sz="1200" kern="1200" dirty="0" smtClean="0">
                <a:solidFill>
                  <a:schemeClr val="tx1"/>
                </a:solidFill>
                <a:effectLst/>
                <a:latin typeface="+mn-lt"/>
                <a:ea typeface="+mn-ea"/>
                <a:cs typeface="+mn-cs"/>
              </a:rPr>
              <a:t> the question:</a:t>
            </a:r>
          </a:p>
          <a:p>
            <a:pPr lvl="1"/>
            <a:r>
              <a:rPr lang="en-US" sz="1200" b="1" kern="1200" dirty="0" smtClean="0">
                <a:solidFill>
                  <a:schemeClr val="tx1"/>
                </a:solidFill>
                <a:effectLst/>
                <a:latin typeface="+mn-lt"/>
                <a:ea typeface="+mn-ea"/>
                <a:cs typeface="+mn-cs"/>
              </a:rPr>
              <a:t>Contracting Professional ‐‐ </a:t>
            </a:r>
            <a:r>
              <a:rPr lang="en-US" sz="1200" kern="1200" dirty="0" smtClean="0">
                <a:solidFill>
                  <a:schemeClr val="tx1"/>
                </a:solidFill>
                <a:effectLst/>
                <a:latin typeface="+mn-lt"/>
                <a:ea typeface="+mn-ea"/>
                <a:cs typeface="+mn-cs"/>
              </a:rPr>
              <a:t>“When a customer asks, ‘Why do we have to compete an acquisition when Vendor X is the clear choice?’, how do you answer?” or</a:t>
            </a:r>
          </a:p>
          <a:p>
            <a:pPr lvl="1"/>
            <a:r>
              <a:rPr lang="en-US" sz="1200" b="1" kern="1200" dirty="0" smtClean="0">
                <a:solidFill>
                  <a:schemeClr val="tx1"/>
                </a:solidFill>
                <a:effectLst/>
                <a:latin typeface="+mn-lt"/>
                <a:ea typeface="+mn-ea"/>
                <a:cs typeface="+mn-cs"/>
              </a:rPr>
              <a:t>Non‐Contracting Professional ‐‐ </a:t>
            </a:r>
            <a:r>
              <a:rPr lang="en-US" sz="1200" kern="1200" dirty="0" smtClean="0">
                <a:solidFill>
                  <a:schemeClr val="tx1"/>
                </a:solidFill>
                <a:effectLst/>
                <a:latin typeface="+mn-lt"/>
                <a:ea typeface="+mn-ea"/>
                <a:cs typeface="+mn-cs"/>
              </a:rPr>
              <a:t>“What kinds of answers have you received when you ask questions like this?”</a:t>
            </a:r>
          </a:p>
          <a:p>
            <a:endParaRPr lang="en-US" dirty="0"/>
          </a:p>
        </p:txBody>
      </p:sp>
      <p:sp>
        <p:nvSpPr>
          <p:cNvPr id="4" name="Slide Number Placeholder 3"/>
          <p:cNvSpPr>
            <a:spLocks noGrp="1"/>
          </p:cNvSpPr>
          <p:nvPr>
            <p:ph type="sldNum" sz="quarter" idx="10"/>
          </p:nvPr>
        </p:nvSpPr>
        <p:spPr/>
        <p:txBody>
          <a:bodyPr/>
          <a:lstStyle/>
          <a:p>
            <a:fld id="{CD844B44-123A-44B4-A8A0-FDCAEB303E8C}" type="slidenum">
              <a:rPr lang="en-US" smtClean="0"/>
              <a:t>5</a:t>
            </a:fld>
            <a:endParaRPr lang="en-US" dirty="0"/>
          </a:p>
        </p:txBody>
      </p:sp>
    </p:spTree>
    <p:extLst>
      <p:ext uri="{BB962C8B-B14F-4D97-AF65-F5344CB8AC3E}">
        <p14:creationId xmlns:p14="http://schemas.microsoft.com/office/powerpoint/2010/main" val="20536315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1 min</a:t>
            </a:r>
          </a:p>
          <a:p>
            <a:r>
              <a:rPr lang="en-US" sz="1200" b="1" kern="1200" dirty="0" smtClean="0">
                <a:solidFill>
                  <a:schemeClr val="tx1"/>
                </a:solidFill>
                <a:effectLst/>
                <a:latin typeface="+mn-lt"/>
                <a:ea typeface="+mn-ea"/>
                <a:cs typeface="+mn-cs"/>
              </a:rPr>
              <a:t>Remind </a:t>
            </a:r>
            <a:r>
              <a:rPr lang="en-US" sz="1200" kern="1200" dirty="0" smtClean="0">
                <a:solidFill>
                  <a:schemeClr val="tx1"/>
                </a:solidFill>
                <a:effectLst/>
                <a:latin typeface="+mn-lt"/>
                <a:ea typeface="+mn-ea"/>
                <a:cs typeface="+mn-cs"/>
              </a:rPr>
              <a:t>the students that step eight is OMB review of the final rule.</a:t>
            </a:r>
          </a:p>
          <a:p>
            <a:r>
              <a:rPr lang="en-US" sz="1200" b="1" kern="1200" dirty="0" smtClean="0">
                <a:solidFill>
                  <a:schemeClr val="tx1"/>
                </a:solidFill>
                <a:effectLst/>
                <a:latin typeface="+mn-lt"/>
                <a:ea typeface="+mn-ea"/>
                <a:cs typeface="+mn-cs"/>
              </a:rPr>
              <a:t>Explain </a:t>
            </a:r>
            <a:r>
              <a:rPr lang="en-US" sz="1200" kern="1200" dirty="0" smtClean="0">
                <a:solidFill>
                  <a:schemeClr val="tx1"/>
                </a:solidFill>
                <a:effectLst/>
                <a:latin typeface="+mn-lt"/>
                <a:ea typeface="+mn-ea"/>
                <a:cs typeface="+mn-cs"/>
              </a:rPr>
              <a:t>that the students are very unlikely to have an active role in this step of the federal rulemaking process.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844B44-123A-44B4-A8A0-FDCAEB303E8C}" type="slidenum">
              <a:rPr lang="en-US" smtClean="0"/>
              <a:t>50</a:t>
            </a:fld>
            <a:endParaRPr lang="en-US" dirty="0"/>
          </a:p>
        </p:txBody>
      </p:sp>
    </p:spTree>
    <p:extLst>
      <p:ext uri="{BB962C8B-B14F-4D97-AF65-F5344CB8AC3E}">
        <p14:creationId xmlns:p14="http://schemas.microsoft.com/office/powerpoint/2010/main" val="20536315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5 mins</a:t>
            </a:r>
          </a:p>
          <a:p>
            <a:r>
              <a:rPr lang="en-US" sz="1200" b="1" kern="1200" dirty="0" smtClean="0">
                <a:solidFill>
                  <a:schemeClr val="tx1"/>
                </a:solidFill>
                <a:effectLst/>
                <a:latin typeface="+mn-lt"/>
                <a:ea typeface="+mn-ea"/>
                <a:cs typeface="+mn-cs"/>
              </a:rPr>
              <a:t>Remind </a:t>
            </a:r>
            <a:r>
              <a:rPr lang="en-US" sz="1200" kern="1200" dirty="0" smtClean="0">
                <a:solidFill>
                  <a:schemeClr val="tx1"/>
                </a:solidFill>
                <a:effectLst/>
                <a:latin typeface="+mn-lt"/>
                <a:ea typeface="+mn-ea"/>
                <a:cs typeface="+mn-cs"/>
              </a:rPr>
              <a:t>the students that step nine is publication of the final rule.</a:t>
            </a:r>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Explain </a:t>
            </a:r>
            <a:r>
              <a:rPr lang="en-US" sz="1200" kern="1200" dirty="0" smtClean="0">
                <a:solidFill>
                  <a:schemeClr val="tx1"/>
                </a:solidFill>
                <a:effectLst/>
                <a:latin typeface="+mn-lt"/>
                <a:ea typeface="+mn-ea"/>
                <a:cs typeface="+mn-cs"/>
              </a:rPr>
              <a:t>the students’ role in step nine. Regardless of work role, the student may have the opportunity to:</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Review final rule text</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Research discussion and background</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Research comment response</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Look for Federal Acquisition Circular (FAC) for incorporation into the acquisition process</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Launch </a:t>
            </a:r>
            <a:r>
              <a:rPr lang="en-US" sz="1200" kern="1200" dirty="0" smtClean="0">
                <a:solidFill>
                  <a:schemeClr val="tx1"/>
                </a:solidFill>
                <a:effectLst/>
                <a:latin typeface="+mn-lt"/>
                <a:ea typeface="+mn-ea"/>
                <a:cs typeface="+mn-cs"/>
              </a:rPr>
              <a:t>the Federal Register</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Review how to locate published rules</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Review how to locate comments from FederalRegulations.gov</a:t>
            </a:r>
            <a:endParaRPr lang="en-US" sz="1100" kern="1200" dirty="0" smtClean="0">
              <a:solidFill>
                <a:schemeClr val="tx1"/>
              </a:solidFill>
              <a:effectLst/>
              <a:latin typeface="+mn-lt"/>
              <a:ea typeface="+mn-ea"/>
              <a:cs typeface="+mn-cs"/>
            </a:endParaRPr>
          </a:p>
          <a:p>
            <a:pPr marL="0" indent="0">
              <a:buFont typeface="Arial" panose="020B0604020202020204" pitchFamily="34" charset="0"/>
              <a:buNone/>
            </a:pPr>
            <a:r>
              <a:rPr lang="en-US" sz="1200" kern="1200" dirty="0" smtClean="0">
                <a:solidFill>
                  <a:schemeClr val="tx1"/>
                </a:solidFill>
                <a:effectLst/>
                <a:latin typeface="+mn-lt"/>
                <a:ea typeface="+mn-ea"/>
                <a:cs typeface="+mn-cs"/>
              </a:rPr>
              <a:t> </a:t>
            </a:r>
          </a:p>
          <a:p>
            <a:pPr marL="0" indent="0">
              <a:buFont typeface="Arial" panose="020B0604020202020204" pitchFamily="34" charset="0"/>
              <a:buNone/>
            </a:pPr>
            <a:r>
              <a:rPr lang="en-US" sz="1200" b="1" kern="1200" dirty="0" smtClean="0">
                <a:solidFill>
                  <a:schemeClr val="tx1"/>
                </a:solidFill>
                <a:effectLst/>
                <a:latin typeface="+mn-lt"/>
                <a:ea typeface="+mn-ea"/>
                <a:cs typeface="+mn-cs"/>
              </a:rPr>
              <a:t>Launch </a:t>
            </a:r>
            <a:r>
              <a:rPr lang="en-US" sz="1200" kern="1200" dirty="0" smtClean="0">
                <a:solidFill>
                  <a:schemeClr val="tx1"/>
                </a:solidFill>
                <a:effectLst/>
                <a:latin typeface="+mn-lt"/>
                <a:ea typeface="+mn-ea"/>
                <a:cs typeface="+mn-cs"/>
              </a:rPr>
              <a:t>the Federal Acquisition Circulars website</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Review how to locate CFR/FAR updates</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CD844B44-123A-44B4-A8A0-FDCAEB303E8C}" type="slidenum">
              <a:rPr lang="en-US" smtClean="0"/>
              <a:t>51</a:t>
            </a:fld>
            <a:endParaRPr lang="en-US" dirty="0"/>
          </a:p>
        </p:txBody>
      </p:sp>
    </p:spTree>
    <p:extLst>
      <p:ext uri="{BB962C8B-B14F-4D97-AF65-F5344CB8AC3E}">
        <p14:creationId xmlns:p14="http://schemas.microsoft.com/office/powerpoint/2010/main" val="20536315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5 mins</a:t>
            </a:r>
          </a:p>
          <a:p>
            <a:r>
              <a:rPr lang="en-US" sz="1200" b="1" kern="1200" dirty="0" smtClean="0">
                <a:solidFill>
                  <a:schemeClr val="tx1"/>
                </a:solidFill>
                <a:effectLst/>
                <a:latin typeface="+mn-lt"/>
                <a:ea typeface="+mn-ea"/>
                <a:cs typeface="+mn-cs"/>
              </a:rPr>
              <a:t>Explain </a:t>
            </a:r>
            <a:r>
              <a:rPr lang="en-US" sz="1200" kern="1200" dirty="0" smtClean="0">
                <a:solidFill>
                  <a:schemeClr val="tx1"/>
                </a:solidFill>
                <a:effectLst/>
                <a:latin typeface="+mn-lt"/>
                <a:ea typeface="+mn-ea"/>
                <a:cs typeface="+mn-cs"/>
              </a:rPr>
              <a:t>as we worked through the rulemaking process exploring our role or potential role in each step, we referenced the </a:t>
            </a:r>
            <a:r>
              <a:rPr lang="en-US" sz="1200" i="1" kern="1200" dirty="0" smtClean="0">
                <a:solidFill>
                  <a:schemeClr val="tx1"/>
                </a:solidFill>
                <a:effectLst/>
                <a:latin typeface="+mn-lt"/>
                <a:ea typeface="+mn-ea"/>
                <a:cs typeface="+mn-cs"/>
              </a:rPr>
              <a:t>Federal Rulemaking Resources List</a:t>
            </a:r>
            <a:r>
              <a:rPr lang="en-US" sz="1200" kern="1200" dirty="0" smtClean="0">
                <a:solidFill>
                  <a:schemeClr val="tx1"/>
                </a:solidFill>
                <a:effectLst/>
                <a:latin typeface="+mn-lt"/>
                <a:ea typeface="+mn-ea"/>
                <a:cs typeface="+mn-cs"/>
              </a:rPr>
              <a:t> several times. Let’s just quickly review the list to see what other resources will be valuable during our group work or when we use these resources in our work.</a:t>
            </a:r>
          </a:p>
          <a:p>
            <a:r>
              <a:rPr lang="en-US" sz="1200" b="1" kern="1200" dirty="0" smtClean="0">
                <a:solidFill>
                  <a:schemeClr val="tx1"/>
                </a:solidFill>
                <a:effectLst/>
                <a:latin typeface="+mn-lt"/>
                <a:ea typeface="+mn-ea"/>
                <a:cs typeface="+mn-cs"/>
              </a:rPr>
              <a:t>Review </a:t>
            </a:r>
            <a:r>
              <a:rPr lang="en-US" sz="1200" kern="1200" dirty="0" smtClean="0">
                <a:solidFill>
                  <a:schemeClr val="tx1"/>
                </a:solidFill>
                <a:effectLst/>
                <a:latin typeface="+mn-lt"/>
                <a:ea typeface="+mn-ea"/>
                <a:cs typeface="+mn-cs"/>
              </a:rPr>
              <a:t>the list of resources provided in the </a:t>
            </a:r>
            <a:r>
              <a:rPr lang="en-US" sz="1200" i="1" kern="1200" dirty="0" smtClean="0">
                <a:solidFill>
                  <a:schemeClr val="tx1"/>
                </a:solidFill>
                <a:effectLst/>
                <a:latin typeface="+mn-lt"/>
                <a:ea typeface="+mn-ea"/>
                <a:cs typeface="+mn-cs"/>
              </a:rPr>
              <a:t>Federal Rulemaking </a:t>
            </a:r>
            <a:r>
              <a:rPr lang="en-US" sz="1200" i="1" kern="1200" dirty="0" err="1" smtClean="0">
                <a:solidFill>
                  <a:schemeClr val="tx1"/>
                </a:solidFill>
                <a:effectLst/>
                <a:latin typeface="+mn-lt"/>
                <a:ea typeface="+mn-ea"/>
                <a:cs typeface="+mn-cs"/>
              </a:rPr>
              <a:t>Resourcse</a:t>
            </a:r>
            <a:r>
              <a:rPr lang="en-US" sz="1200" i="1" kern="1200" dirty="0" smtClean="0">
                <a:solidFill>
                  <a:schemeClr val="tx1"/>
                </a:solidFill>
                <a:effectLst/>
                <a:latin typeface="+mn-lt"/>
                <a:ea typeface="+mn-ea"/>
                <a:cs typeface="+mn-cs"/>
              </a:rPr>
              <a:t> List</a:t>
            </a:r>
            <a:r>
              <a:rPr lang="en-US" sz="1200" kern="1200" dirty="0" smtClean="0">
                <a:solidFill>
                  <a:schemeClr val="tx1"/>
                </a:solidFill>
                <a:effectLst/>
                <a:latin typeface="+mn-lt"/>
                <a:ea typeface="+mn-ea"/>
                <a:cs typeface="+mn-cs"/>
              </a:rPr>
              <a:t> handout.</a:t>
            </a:r>
          </a:p>
          <a:p>
            <a:endParaRPr lang="en-US" b="1" dirty="0"/>
          </a:p>
          <a:p>
            <a:r>
              <a:rPr lang="en-US" b="1" dirty="0"/>
              <a:t>Navigate </a:t>
            </a:r>
            <a:r>
              <a:rPr lang="en-US" dirty="0"/>
              <a:t>to the following sites:</a:t>
            </a:r>
          </a:p>
          <a:p>
            <a:pPr marL="228589" indent="-228589">
              <a:buFont typeface="+mj-lt"/>
              <a:buAutoNum type="arabicPeriod"/>
            </a:pPr>
            <a:r>
              <a:rPr lang="en-US" dirty="0"/>
              <a:t>Acquisition Rules:</a:t>
            </a:r>
          </a:p>
          <a:p>
            <a:pPr marL="628620" lvl="1" indent="-171441">
              <a:buFont typeface="Arial" panose="020B0604020202020204" pitchFamily="34" charset="0"/>
              <a:buChar char="•"/>
            </a:pPr>
            <a:r>
              <a:rPr lang="en-US" dirty="0"/>
              <a:t>FAR Sites</a:t>
            </a:r>
          </a:p>
          <a:p>
            <a:pPr marL="628620" lvl="1" indent="-171441">
              <a:buFont typeface="Arial" panose="020B0604020202020204" pitchFamily="34" charset="0"/>
              <a:buChar char="•"/>
            </a:pPr>
            <a:r>
              <a:rPr lang="en-US" dirty="0"/>
              <a:t>Federal Register</a:t>
            </a:r>
          </a:p>
          <a:p>
            <a:pPr marL="1085798" lvl="2" indent="-171441">
              <a:buFont typeface="Arial" panose="020B0604020202020204" pitchFamily="34" charset="0"/>
              <a:buChar char="•"/>
            </a:pPr>
            <a:r>
              <a:rPr lang="en-US" dirty="0"/>
              <a:t>Current</a:t>
            </a:r>
          </a:p>
          <a:p>
            <a:pPr marL="1085798" lvl="2" indent="-171441">
              <a:buFont typeface="Arial" panose="020B0604020202020204" pitchFamily="34" charset="0"/>
              <a:buChar char="•"/>
            </a:pPr>
            <a:r>
              <a:rPr lang="en-US" dirty="0"/>
              <a:t>Historic</a:t>
            </a:r>
          </a:p>
          <a:p>
            <a:pPr marL="628620" lvl="1" indent="-171441">
              <a:buFont typeface="Arial" panose="020B0604020202020204" pitchFamily="34" charset="0"/>
              <a:buChar char="•"/>
            </a:pPr>
            <a:r>
              <a:rPr lang="en-US" dirty="0"/>
              <a:t>Agency FAR Notices</a:t>
            </a:r>
          </a:p>
          <a:p>
            <a:pPr marL="628620" lvl="1" indent="-171441">
              <a:buFont typeface="Arial" panose="020B0604020202020204" pitchFamily="34" charset="0"/>
              <a:buChar char="•"/>
            </a:pPr>
            <a:r>
              <a:rPr lang="en-US" dirty="0"/>
              <a:t>Agency Policy</a:t>
            </a:r>
          </a:p>
          <a:p>
            <a:pPr marL="628620" lvl="1" indent="-171441">
              <a:buFont typeface="Arial" panose="020B0604020202020204" pitchFamily="34" charset="0"/>
              <a:buChar char="•"/>
            </a:pPr>
            <a:r>
              <a:rPr lang="en-US" dirty="0"/>
              <a:t>Other Resources</a:t>
            </a:r>
          </a:p>
          <a:p>
            <a:pPr marL="1085798" lvl="2" indent="-171441">
              <a:buFont typeface="Arial" panose="020B0604020202020204" pitchFamily="34" charset="0"/>
              <a:buChar char="•"/>
            </a:pPr>
            <a:r>
              <a:rPr lang="en-US" dirty="0"/>
              <a:t>Legal Databases</a:t>
            </a:r>
          </a:p>
          <a:p>
            <a:pPr marL="1085798" lvl="2" indent="-171441">
              <a:buFont typeface="Arial" panose="020B0604020202020204" pitchFamily="34" charset="0"/>
              <a:buChar char="•"/>
            </a:pPr>
            <a:r>
              <a:rPr lang="en-US" dirty="0"/>
              <a:t>Legal Archives</a:t>
            </a:r>
          </a:p>
          <a:p>
            <a:pPr marL="228589" indent="-228589">
              <a:buFont typeface="+mj-lt"/>
              <a:buAutoNum type="arabicPeriod"/>
            </a:pPr>
            <a:r>
              <a:rPr lang="en-US" dirty="0"/>
              <a:t>Historic Context Research</a:t>
            </a:r>
          </a:p>
          <a:p>
            <a:pPr marL="628620" lvl="1" indent="-171441">
              <a:buFont typeface="Arial" panose="020B0604020202020204" pitchFamily="34" charset="0"/>
              <a:buChar char="•"/>
            </a:pPr>
            <a:r>
              <a:rPr lang="en-US" dirty="0"/>
              <a:t>Political</a:t>
            </a:r>
          </a:p>
          <a:p>
            <a:pPr marL="628620" lvl="1" indent="-171441">
              <a:buFont typeface="Arial" panose="020B0604020202020204" pitchFamily="34" charset="0"/>
              <a:buChar char="•"/>
            </a:pPr>
            <a:r>
              <a:rPr lang="en-US" dirty="0"/>
              <a:t>Social</a:t>
            </a:r>
          </a:p>
          <a:p>
            <a:pPr marL="628620" lvl="1" indent="-171441">
              <a:buFont typeface="Arial" panose="020B0604020202020204" pitchFamily="34" charset="0"/>
              <a:buChar char="•"/>
            </a:pPr>
            <a:r>
              <a:rPr lang="en-US" dirty="0"/>
              <a:t>Economic</a:t>
            </a:r>
          </a:p>
          <a:p>
            <a:pPr marL="628620" lvl="1" indent="-171441">
              <a:buFont typeface="Arial" panose="020B0604020202020204" pitchFamily="34" charset="0"/>
              <a:buChar char="•"/>
            </a:pPr>
            <a:r>
              <a:rPr lang="en-US" dirty="0"/>
              <a:t>News</a:t>
            </a:r>
          </a:p>
          <a:p>
            <a:pPr marL="228589" indent="-228589">
              <a:buFont typeface="+mj-lt"/>
              <a:buAutoNum type="arabicPeriod"/>
            </a:pPr>
            <a:r>
              <a:rPr lang="en-US" dirty="0"/>
              <a:t>Resource </a:t>
            </a:r>
            <a:r>
              <a:rPr lang="en-US" dirty="0" smtClean="0"/>
              <a:t>Organizations,</a:t>
            </a:r>
            <a:r>
              <a:rPr lang="en-US" baseline="0" dirty="0" smtClean="0"/>
              <a:t> Mentors, and Teaming</a:t>
            </a:r>
            <a:r>
              <a:rPr lang="en-US" dirty="0" smtClean="0"/>
              <a:t> </a:t>
            </a:r>
            <a:endParaRPr lang="en-US" dirty="0"/>
          </a:p>
          <a:p>
            <a:pPr marL="685767" lvl="1" indent="-228589">
              <a:buFont typeface="Arial" panose="020B0604020202020204" pitchFamily="34" charset="0"/>
              <a:buChar char="•"/>
            </a:pPr>
            <a:r>
              <a:rPr lang="en-US" dirty="0"/>
              <a:t>NCMA</a:t>
            </a:r>
          </a:p>
          <a:p>
            <a:pPr marL="685767" lvl="1" indent="-228589">
              <a:buFont typeface="Arial" panose="020B0604020202020204" pitchFamily="34" charset="0"/>
              <a:buChar char="•"/>
            </a:pPr>
            <a:r>
              <a:rPr lang="en-US" dirty="0"/>
              <a:t>PMP</a:t>
            </a:r>
          </a:p>
          <a:p>
            <a:pPr marL="685767" lvl="1" indent="-228589">
              <a:buFont typeface="Arial" panose="020B0604020202020204" pitchFamily="34" charset="0"/>
              <a:buChar char="•"/>
            </a:pPr>
            <a:r>
              <a:rPr lang="en-US" dirty="0" smtClean="0"/>
              <a:t>Veterans </a:t>
            </a:r>
            <a:r>
              <a:rPr lang="en-US" dirty="0"/>
              <a:t>Groups</a:t>
            </a:r>
          </a:p>
          <a:p>
            <a:pPr marL="685767" lvl="1" indent="-228589">
              <a:buFont typeface="Arial" panose="020B0604020202020204" pitchFamily="34" charset="0"/>
              <a:buChar char="•"/>
            </a:pPr>
            <a:r>
              <a:rPr lang="en-US" dirty="0"/>
              <a:t>Industry Groups</a:t>
            </a:r>
          </a:p>
          <a:p>
            <a:pPr marL="628620" lvl="1" indent="-171441">
              <a:buFont typeface="Arial" panose="020B0604020202020204" pitchFamily="34" charset="0"/>
              <a:buChar char="•"/>
            </a:pPr>
            <a:r>
              <a:rPr lang="en-US" dirty="0" smtClean="0"/>
              <a:t> Logistics </a:t>
            </a:r>
            <a:endParaRPr lang="en-US" dirty="0"/>
          </a:p>
          <a:p>
            <a:pPr marL="628620" lvl="1" indent="-171441">
              <a:buFont typeface="Arial" panose="020B0604020202020204" pitchFamily="34" charset="0"/>
              <a:buChar char="•"/>
            </a:pPr>
            <a:r>
              <a:rPr lang="en-US" dirty="0" smtClean="0"/>
              <a:t> Finance</a:t>
            </a:r>
            <a:endParaRPr lang="en-US" dirty="0"/>
          </a:p>
          <a:p>
            <a:pPr marL="628620" lvl="1" indent="-171441">
              <a:buFont typeface="Arial" panose="020B0604020202020204" pitchFamily="34" charset="0"/>
              <a:buChar char="•"/>
            </a:pPr>
            <a:r>
              <a:rPr lang="en-US" dirty="0" smtClean="0"/>
              <a:t> Combined </a:t>
            </a:r>
            <a:r>
              <a:rPr lang="en-US" dirty="0"/>
              <a:t>training efforts </a:t>
            </a:r>
          </a:p>
          <a:p>
            <a:pPr marL="1085798" lvl="2" indent="-171441">
              <a:buFont typeface="Arial" panose="020B0604020202020204" pitchFamily="34" charset="0"/>
              <a:buChar char="•"/>
            </a:pPr>
            <a:r>
              <a:rPr lang="en-US" dirty="0"/>
              <a:t>Contracting</a:t>
            </a:r>
          </a:p>
          <a:p>
            <a:pPr marL="1085798" lvl="2" indent="-171441">
              <a:buFont typeface="Arial" panose="020B0604020202020204" pitchFamily="34" charset="0"/>
              <a:buChar char="•"/>
            </a:pPr>
            <a:r>
              <a:rPr lang="en-US" dirty="0"/>
              <a:t>PM</a:t>
            </a:r>
          </a:p>
          <a:p>
            <a:pPr marL="1085798" lvl="2" indent="-171441">
              <a:buFont typeface="Arial" panose="020B0604020202020204" pitchFamily="34" charset="0"/>
              <a:buChar char="•"/>
            </a:pPr>
            <a:r>
              <a:rPr lang="en-US" dirty="0"/>
              <a:t>COR</a:t>
            </a:r>
          </a:p>
          <a:p>
            <a:pPr marL="1085798" lvl="2" indent="-171441">
              <a:buFont typeface="Arial" panose="020B0604020202020204" pitchFamily="34" charset="0"/>
              <a:buChar char="•"/>
            </a:pPr>
            <a:r>
              <a:rPr lang="en-US" dirty="0"/>
              <a:t>Finance</a:t>
            </a:r>
          </a:p>
          <a:p>
            <a:pPr marL="1085798" lvl="2" indent="-171441">
              <a:buFont typeface="Arial" panose="020B0604020202020204" pitchFamily="34" charset="0"/>
              <a:buChar char="•"/>
            </a:pPr>
            <a:r>
              <a:rPr lang="en-US" dirty="0"/>
              <a:t>Logistics</a:t>
            </a:r>
          </a:p>
          <a:p>
            <a:pPr marL="1085798" lvl="2" indent="-171441">
              <a:buFont typeface="Arial" panose="020B0604020202020204" pitchFamily="34" charset="0"/>
              <a:buChar char="•"/>
            </a:pPr>
            <a:r>
              <a:rPr lang="en-US" dirty="0" smtClean="0"/>
              <a:t>Legal</a:t>
            </a:r>
            <a:endParaRPr lang="en-US" dirty="0"/>
          </a:p>
        </p:txBody>
      </p:sp>
      <p:sp>
        <p:nvSpPr>
          <p:cNvPr id="4" name="Slide Number Placeholder 3"/>
          <p:cNvSpPr>
            <a:spLocks noGrp="1"/>
          </p:cNvSpPr>
          <p:nvPr>
            <p:ph type="sldNum" sz="quarter" idx="10"/>
          </p:nvPr>
        </p:nvSpPr>
        <p:spPr/>
        <p:txBody>
          <a:bodyPr/>
          <a:lstStyle/>
          <a:p>
            <a:fld id="{CD844B44-123A-44B4-A8A0-FDCAEB303E8C}" type="slidenum">
              <a:rPr lang="en-US" smtClean="0"/>
              <a:t>52</a:t>
            </a:fld>
            <a:endParaRPr lang="en-US" dirty="0"/>
          </a:p>
        </p:txBody>
      </p:sp>
    </p:spTree>
    <p:extLst>
      <p:ext uri="{BB962C8B-B14F-4D97-AF65-F5344CB8AC3E}">
        <p14:creationId xmlns:p14="http://schemas.microsoft.com/office/powerpoint/2010/main" val="20536315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b="1" dirty="0" smtClean="0"/>
              <a:t>30 mins</a:t>
            </a:r>
          </a:p>
          <a:p>
            <a:endParaRPr lang="en-US" dirty="0" smtClean="0"/>
          </a:p>
          <a:p>
            <a:r>
              <a:rPr lang="en-US" b="1" dirty="0" smtClean="0"/>
              <a:t>Remind</a:t>
            </a:r>
            <a:r>
              <a:rPr lang="en-US" b="1" baseline="0" dirty="0" smtClean="0"/>
              <a:t> </a:t>
            </a:r>
            <a:r>
              <a:rPr lang="en-US" b="0" baseline="0" dirty="0" smtClean="0"/>
              <a:t>participants to be back on time, and ready to go for a busy afternoon.</a:t>
            </a:r>
          </a:p>
          <a:p>
            <a:endParaRPr lang="en-US" b="0" baseline="0" dirty="0" smtClean="0"/>
          </a:p>
          <a:p>
            <a:r>
              <a:rPr lang="en-US" b="1" dirty="0" smtClean="0"/>
              <a:t>Provide</a:t>
            </a:r>
            <a:r>
              <a:rPr lang="en-US" dirty="0" smtClean="0"/>
              <a:t> meal break. </a:t>
            </a:r>
          </a:p>
          <a:p>
            <a:endParaRPr lang="en-US" dirty="0" smtClean="0"/>
          </a:p>
          <a:p>
            <a:pPr marL="437449" lvl="1" defTabSz="874898">
              <a:defRPr/>
            </a:pPr>
            <a:r>
              <a:rPr lang="en-US" sz="1100" b="1" i="1" dirty="0"/>
              <a:t>Instructor Note:</a:t>
            </a:r>
            <a:r>
              <a:rPr lang="en-US" sz="1100" i="1" dirty="0"/>
              <a:t> </a:t>
            </a:r>
            <a:r>
              <a:rPr lang="en-US" sz="1100" dirty="0"/>
              <a:t>Based upon training location, additional time may need to be allotted to the meal break. Use discretion. </a:t>
            </a:r>
          </a:p>
          <a:p>
            <a:endParaRPr lang="en-US" dirty="0"/>
          </a:p>
        </p:txBody>
      </p:sp>
      <p:sp>
        <p:nvSpPr>
          <p:cNvPr id="5" name="Slide Number Placeholder 4"/>
          <p:cNvSpPr>
            <a:spLocks noGrp="1"/>
          </p:cNvSpPr>
          <p:nvPr>
            <p:ph type="sldNum" sz="quarter" idx="11"/>
          </p:nvPr>
        </p:nvSpPr>
        <p:spPr/>
        <p:txBody>
          <a:bodyPr/>
          <a:lstStyle/>
          <a:p>
            <a:fld id="{CD844B44-123A-44B4-A8A0-FDCAEB303E8C}" type="slidenum">
              <a:rPr lang="en-US" smtClean="0"/>
              <a:t>53</a:t>
            </a:fld>
            <a:endParaRPr lang="en-US" dirty="0"/>
          </a:p>
        </p:txBody>
      </p:sp>
      <p:grpSp>
        <p:nvGrpSpPr>
          <p:cNvPr id="6" name="Group 5"/>
          <p:cNvGrpSpPr/>
          <p:nvPr/>
        </p:nvGrpSpPr>
        <p:grpSpPr>
          <a:xfrm>
            <a:off x="5460150" y="3696872"/>
            <a:ext cx="986688" cy="458885"/>
            <a:chOff x="-14924" y="0"/>
            <a:chExt cx="1463675" cy="680720"/>
          </a:xfrm>
        </p:grpSpPr>
        <p:sp>
          <p:nvSpPr>
            <p:cNvPr id="7" name="Rounded Rectangle 6"/>
            <p:cNvSpPr/>
            <p:nvPr/>
          </p:nvSpPr>
          <p:spPr>
            <a:xfrm>
              <a:off x="-14924" y="0"/>
              <a:ext cx="1463675" cy="680720"/>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US" dirty="0" smtClean="0">
                  <a:effectLst/>
                  <a:ea typeface="Calibri"/>
                  <a:cs typeface="Times New Roman"/>
                </a:rPr>
                <a:t>3:30</a:t>
              </a:r>
              <a:endParaRPr lang="en-US" dirty="0">
                <a:effectLst/>
                <a:ea typeface="Calibri"/>
                <a:cs typeface="Times New Roman"/>
              </a:endParaRPr>
            </a:p>
          </p:txBody>
        </p:sp>
        <p:pic>
          <p:nvPicPr>
            <p:cNvPr id="8" name="Picture 7" descr="C:\Users\vacoprewij\AppData\Local\Microsoft\Windows\Temporary Internet Files\Content.IE5\MOFZEKW0\stopwatch[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 y="114300"/>
              <a:ext cx="442912" cy="476250"/>
            </a:xfrm>
            <a:prstGeom prst="rect">
              <a:avLst/>
            </a:prstGeom>
            <a:noFill/>
            <a:ln>
              <a:noFill/>
            </a:ln>
          </p:spPr>
        </p:pic>
      </p:grpSp>
    </p:spTree>
    <p:extLst>
      <p:ext uri="{BB962C8B-B14F-4D97-AF65-F5344CB8AC3E}">
        <p14:creationId xmlns:p14="http://schemas.microsoft.com/office/powerpoint/2010/main" val="18299309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b="1" dirty="0" smtClean="0"/>
              <a:t>8 </a:t>
            </a:r>
            <a:r>
              <a:rPr lang="en-US" b="1" dirty="0"/>
              <a:t>mins</a:t>
            </a:r>
          </a:p>
          <a:p>
            <a:endParaRPr lang="en-US" sz="1100" dirty="0"/>
          </a:p>
          <a:p>
            <a:r>
              <a:rPr lang="en-US" sz="1100" b="1" i="1" dirty="0"/>
              <a:t>Instructor Note:</a:t>
            </a:r>
          </a:p>
          <a:p>
            <a:pPr marL="601492" lvl="1" indent="-164043">
              <a:buFont typeface="Arial" panose="020B0604020202020204" pitchFamily="34" charset="0"/>
              <a:buChar char="•"/>
            </a:pPr>
            <a:r>
              <a:rPr lang="en-US" sz="1100" dirty="0"/>
              <a:t>Prior to this module determine the number of small groups for specific class size. Optimal group size is 4‐5 participants, and ensures there will be an even number of groups.</a:t>
            </a:r>
          </a:p>
          <a:p>
            <a:pPr marL="601492" lvl="1" indent="-164043">
              <a:buFont typeface="Arial" panose="020B0604020202020204" pitchFamily="34" charset="0"/>
              <a:buChar char="•"/>
            </a:pPr>
            <a:r>
              <a:rPr lang="en-US" sz="1100" dirty="0"/>
              <a:t>To support larger classes, discussion of the same case study can be provided to two separate groups. The groups should not work together. This strategy will allow each group to create a unique solution, and provide an opportunity for discussion.</a:t>
            </a:r>
          </a:p>
          <a:p>
            <a:pPr marL="601492" lvl="1" indent="-164043">
              <a:buFont typeface="Arial" panose="020B0604020202020204" pitchFamily="34" charset="0"/>
              <a:buChar char="•"/>
            </a:pPr>
            <a:r>
              <a:rPr lang="en-US" sz="1100" dirty="0"/>
              <a:t>Multiple case study materials are provided, be sure to select the most appropriate case studies for the audience. Use discretion in determining how many case studies to provide for this module. Smaller class size may only require two case studies and four teams. Larger class size (24‐30 participants) will require at least 3 case studies and 6 teams. The number of case studies used and the option for dual group work increase the flexibility for the facilitator to maximum course effectiveness</a:t>
            </a:r>
            <a:r>
              <a:rPr lang="en-US" sz="1100" dirty="0" smtClean="0"/>
              <a:t>.</a:t>
            </a:r>
          </a:p>
          <a:p>
            <a:endParaRPr lang="en-US" b="1" dirty="0" smtClean="0"/>
          </a:p>
          <a:p>
            <a:r>
              <a:rPr lang="en-US" sz="1100" b="1" dirty="0" smtClean="0"/>
              <a:t>Explain </a:t>
            </a:r>
            <a:r>
              <a:rPr lang="en-US" sz="1100" dirty="0" smtClean="0"/>
              <a:t>the purpose of dividing into groups to work through these case studies.</a:t>
            </a:r>
            <a:endParaRPr lang="en-US" sz="1100" dirty="0"/>
          </a:p>
          <a:p>
            <a:endParaRPr lang="en-US" sz="1200" kern="1200" dirty="0" smtClean="0">
              <a:solidFill>
                <a:schemeClr val="tx1"/>
              </a:solidFill>
              <a:effectLst/>
              <a:latin typeface="+mn-lt"/>
              <a:ea typeface="+mn-ea"/>
              <a:cs typeface="+mn-cs"/>
            </a:endParaRPr>
          </a:p>
          <a:p>
            <a:r>
              <a:rPr lang="en-US" b="1" dirty="0" smtClean="0">
                <a:effectLst/>
              </a:rPr>
              <a:t>Explain </a:t>
            </a:r>
            <a:r>
              <a:rPr lang="en-US" dirty="0" smtClean="0">
                <a:effectLst/>
              </a:rPr>
              <a:t>we worked through a case study on CICA discussing some tools and resources useful in researching proposed rules. Now you know what generated the requirement for CICA and the federal rulemaking process. The </a:t>
            </a:r>
            <a:r>
              <a:rPr lang="en-US" sz="1200" kern="1200" dirty="0" smtClean="0">
                <a:solidFill>
                  <a:schemeClr val="tx1"/>
                </a:solidFill>
                <a:effectLst/>
                <a:latin typeface="+mn-lt"/>
                <a:ea typeface="+mn-ea"/>
                <a:cs typeface="+mn-cs"/>
              </a:rPr>
              <a:t>FAI </a:t>
            </a:r>
            <a:r>
              <a:rPr lang="en-US" dirty="0" smtClean="0">
                <a:effectLst/>
              </a:rPr>
              <a:t>Research </a:t>
            </a:r>
            <a:r>
              <a:rPr lang="en-US" sz="1200" kern="1200" dirty="0" smtClean="0">
                <a:solidFill>
                  <a:schemeClr val="tx1"/>
                </a:solidFill>
                <a:effectLst/>
                <a:latin typeface="+mn-lt"/>
                <a:ea typeface="+mn-ea"/>
                <a:cs typeface="+mn-cs"/>
              </a:rPr>
              <a:t>Tool </a:t>
            </a:r>
            <a:r>
              <a:rPr lang="en-US" dirty="0" smtClean="0">
                <a:effectLst/>
              </a:rPr>
              <a:t>guides us through a method </a:t>
            </a:r>
            <a:r>
              <a:rPr lang="en-US" sz="1200" kern="1200" dirty="0" smtClean="0">
                <a:solidFill>
                  <a:schemeClr val="tx1"/>
                </a:solidFill>
                <a:effectLst/>
                <a:latin typeface="+mn-lt"/>
                <a:ea typeface="+mn-ea"/>
                <a:cs typeface="+mn-cs"/>
              </a:rPr>
              <a:t>to </a:t>
            </a:r>
            <a:r>
              <a:rPr lang="en-US" dirty="0" smtClean="0">
                <a:effectLst/>
              </a:rPr>
              <a:t>conduct an analysis and specific things to </a:t>
            </a:r>
            <a:r>
              <a:rPr lang="en-US" sz="1200" kern="1200" dirty="0" smtClean="0">
                <a:solidFill>
                  <a:schemeClr val="tx1"/>
                </a:solidFill>
                <a:effectLst/>
                <a:latin typeface="+mn-lt"/>
                <a:ea typeface="+mn-ea"/>
                <a:cs typeface="+mn-cs"/>
              </a:rPr>
              <a:t>identify. </a:t>
            </a:r>
            <a:r>
              <a:rPr lang="en-US" dirty="0" smtClean="0">
                <a:effectLst/>
              </a:rPr>
              <a:t>These case studies are more recent rulemaking efforts, so there is much less work necessary to figure out the context. From the</a:t>
            </a:r>
            <a:r>
              <a:rPr lang="en-US" sz="1200" kern="1200" dirty="0" smtClean="0">
                <a:solidFill>
                  <a:schemeClr val="tx1"/>
                </a:solidFill>
                <a:effectLst/>
                <a:latin typeface="+mn-lt"/>
                <a:ea typeface="+mn-ea"/>
                <a:cs typeface="+mn-cs"/>
              </a:rPr>
              <a:t> </a:t>
            </a:r>
            <a:r>
              <a:rPr lang="en-US" dirty="0" smtClean="0">
                <a:effectLst/>
              </a:rPr>
              <a:t>provided</a:t>
            </a:r>
            <a:r>
              <a:rPr lang="en-US" sz="1200" kern="1200" dirty="0" smtClean="0">
                <a:solidFill>
                  <a:schemeClr val="tx1"/>
                </a:solidFill>
                <a:effectLst/>
                <a:latin typeface="+mn-lt"/>
                <a:ea typeface="+mn-ea"/>
                <a:cs typeface="+mn-cs"/>
              </a:rPr>
              <a:t> </a:t>
            </a:r>
            <a:r>
              <a:rPr lang="en-US" dirty="0" smtClean="0">
                <a:effectLst/>
              </a:rPr>
              <a:t>materials</a:t>
            </a:r>
            <a:r>
              <a:rPr lang="en-US" sz="1200" kern="1200" dirty="0" smtClean="0">
                <a:solidFill>
                  <a:schemeClr val="tx1"/>
                </a:solidFill>
                <a:effectLst/>
                <a:latin typeface="+mn-lt"/>
                <a:ea typeface="+mn-ea"/>
                <a:cs typeface="+mn-cs"/>
              </a:rPr>
              <a:t> </a:t>
            </a:r>
            <a:r>
              <a:rPr lang="en-US" dirty="0" smtClean="0">
                <a:effectLst/>
              </a:rPr>
              <a:t>and</a:t>
            </a:r>
            <a:r>
              <a:rPr lang="en-US" sz="1200" kern="1200" dirty="0" smtClean="0">
                <a:solidFill>
                  <a:schemeClr val="tx1"/>
                </a:solidFill>
                <a:effectLst/>
                <a:latin typeface="+mn-lt"/>
                <a:ea typeface="+mn-ea"/>
                <a:cs typeface="+mn-cs"/>
              </a:rPr>
              <a:t> </a:t>
            </a:r>
            <a:r>
              <a:rPr lang="en-US" dirty="0" smtClean="0">
                <a:effectLst/>
              </a:rPr>
              <a:t>resources,</a:t>
            </a:r>
            <a:r>
              <a:rPr lang="en-US" sz="1200" kern="1200" dirty="0" smtClean="0">
                <a:solidFill>
                  <a:schemeClr val="tx1"/>
                </a:solidFill>
                <a:effectLst/>
                <a:latin typeface="+mn-lt"/>
                <a:ea typeface="+mn-ea"/>
                <a:cs typeface="+mn-cs"/>
              </a:rPr>
              <a:t> </a:t>
            </a:r>
            <a:r>
              <a:rPr lang="en-US" dirty="0" smtClean="0">
                <a:effectLst/>
              </a:rPr>
              <a:t>your</a:t>
            </a:r>
            <a:r>
              <a:rPr lang="en-US" sz="1200" kern="1200" dirty="0" smtClean="0">
                <a:solidFill>
                  <a:schemeClr val="tx1"/>
                </a:solidFill>
                <a:effectLst/>
                <a:latin typeface="+mn-lt"/>
                <a:ea typeface="+mn-ea"/>
                <a:cs typeface="+mn-cs"/>
              </a:rPr>
              <a:t> </a:t>
            </a:r>
            <a:r>
              <a:rPr lang="en-US" dirty="0" smtClean="0">
                <a:effectLst/>
              </a:rPr>
              <a:t>team</a:t>
            </a:r>
            <a:r>
              <a:rPr lang="en-US" sz="1200" kern="1200" dirty="0" smtClean="0">
                <a:solidFill>
                  <a:schemeClr val="tx1"/>
                </a:solidFill>
                <a:effectLst/>
                <a:latin typeface="+mn-lt"/>
                <a:ea typeface="+mn-ea"/>
                <a:cs typeface="+mn-cs"/>
              </a:rPr>
              <a:t> </a:t>
            </a:r>
            <a:r>
              <a:rPr lang="en-US" dirty="0" smtClean="0">
                <a:effectLst/>
              </a:rPr>
              <a:t>should</a:t>
            </a:r>
            <a:r>
              <a:rPr lang="en-US" sz="1200" kern="1200" dirty="0" smtClean="0">
                <a:solidFill>
                  <a:schemeClr val="tx1"/>
                </a:solidFill>
                <a:effectLst/>
                <a:latin typeface="+mn-lt"/>
                <a:ea typeface="+mn-ea"/>
                <a:cs typeface="+mn-cs"/>
              </a:rPr>
              <a:t> </a:t>
            </a:r>
            <a:r>
              <a:rPr lang="en-US" dirty="0" smtClean="0">
                <a:effectLst/>
              </a:rPr>
              <a:t>be</a:t>
            </a:r>
            <a:r>
              <a:rPr lang="en-US" sz="1200" kern="1200" dirty="0" smtClean="0">
                <a:solidFill>
                  <a:schemeClr val="tx1"/>
                </a:solidFill>
                <a:effectLst/>
                <a:latin typeface="+mn-lt"/>
                <a:ea typeface="+mn-ea"/>
                <a:cs typeface="+mn-cs"/>
              </a:rPr>
              <a:t> </a:t>
            </a:r>
            <a:r>
              <a:rPr lang="en-US" dirty="0" smtClean="0">
                <a:effectLst/>
              </a:rPr>
              <a:t>able</a:t>
            </a:r>
            <a:r>
              <a:rPr lang="en-US" sz="1200" kern="1200" dirty="0" smtClean="0">
                <a:solidFill>
                  <a:schemeClr val="tx1"/>
                </a:solidFill>
                <a:effectLst/>
                <a:latin typeface="+mn-lt"/>
                <a:ea typeface="+mn-ea"/>
                <a:cs typeface="+mn-cs"/>
              </a:rPr>
              <a:t> </a:t>
            </a:r>
            <a:r>
              <a:rPr lang="en-US" dirty="0" smtClean="0">
                <a:effectLst/>
              </a:rPr>
              <a:t>to</a:t>
            </a:r>
            <a:r>
              <a:rPr lang="en-US" sz="1200" kern="1200" dirty="0" smtClean="0">
                <a:solidFill>
                  <a:schemeClr val="tx1"/>
                </a:solidFill>
                <a:effectLst/>
                <a:latin typeface="+mn-lt"/>
                <a:ea typeface="+mn-ea"/>
                <a:cs typeface="+mn-cs"/>
              </a:rPr>
              <a:t> </a:t>
            </a:r>
            <a:r>
              <a:rPr lang="en-US" dirty="0" smtClean="0">
                <a:effectLst/>
              </a:rPr>
              <a:t>document: </a:t>
            </a:r>
          </a:p>
          <a:p>
            <a:pPr marL="628650" lvl="1" indent="-171450">
              <a:buFont typeface="Arial" panose="020B0604020202020204" pitchFamily="34" charset="0"/>
              <a:buChar char="•"/>
            </a:pPr>
            <a:r>
              <a:rPr lang="en-US" sz="1100" dirty="0" smtClean="0"/>
              <a:t>Who </a:t>
            </a:r>
            <a:r>
              <a:rPr lang="en-US" sz="1100" dirty="0"/>
              <a:t>were the stakeholders?</a:t>
            </a:r>
          </a:p>
          <a:p>
            <a:pPr marL="601492" lvl="1" indent="-164043">
              <a:buFont typeface="Arial" panose="020B0604020202020204" pitchFamily="34" charset="0"/>
              <a:buChar char="•"/>
            </a:pPr>
            <a:r>
              <a:rPr lang="en-US" sz="1100" dirty="0"/>
              <a:t>What were their issues?</a:t>
            </a:r>
          </a:p>
          <a:p>
            <a:pPr marL="601492" lvl="1" indent="-164043">
              <a:buFont typeface="Arial" panose="020B0604020202020204" pitchFamily="34" charset="0"/>
              <a:buChar char="•"/>
            </a:pPr>
            <a:r>
              <a:rPr lang="en-US" sz="1100" dirty="0"/>
              <a:t>What were the trade‐offs and/or compromises?</a:t>
            </a:r>
          </a:p>
          <a:p>
            <a:r>
              <a:rPr lang="en-US" sz="1100" dirty="0"/>
              <a:t> </a:t>
            </a:r>
          </a:p>
          <a:p>
            <a:r>
              <a:rPr lang="en-US" sz="1100" dirty="0"/>
              <a:t>Now you are going to work in small teams to conduct an analysis of other rules. Because we have a very limited amount of time today, some of the preliminary research is done for you. In each case study packet you will find:</a:t>
            </a:r>
          </a:p>
          <a:p>
            <a:pPr marL="601492" lvl="1" indent="-164043">
              <a:buFont typeface="Arial" panose="020B0604020202020204" pitchFamily="34" charset="0"/>
              <a:buChar char="•"/>
            </a:pPr>
            <a:r>
              <a:rPr lang="en-US" sz="1100" dirty="0"/>
              <a:t>Proposed rule</a:t>
            </a:r>
          </a:p>
          <a:p>
            <a:pPr marL="601492" lvl="1" indent="-164043">
              <a:buFont typeface="Arial" panose="020B0604020202020204" pitchFamily="34" charset="0"/>
              <a:buChar char="•"/>
            </a:pPr>
            <a:r>
              <a:rPr lang="en-US" sz="1100" dirty="0"/>
              <a:t>Final rule</a:t>
            </a:r>
          </a:p>
          <a:p>
            <a:pPr marL="601492" lvl="1" indent="-164043">
              <a:buFont typeface="Arial" panose="020B0604020202020204" pitchFamily="34" charset="0"/>
              <a:buChar char="•"/>
            </a:pPr>
            <a:r>
              <a:rPr lang="en-US" sz="1100" dirty="0"/>
              <a:t>Related stimulus documents (laws, executive order, etc.)</a:t>
            </a:r>
          </a:p>
          <a:p>
            <a:r>
              <a:rPr lang="en-US" sz="1100" dirty="0"/>
              <a:t> </a:t>
            </a:r>
          </a:p>
          <a:p>
            <a:r>
              <a:rPr lang="en-US" sz="1200" kern="1200" dirty="0" smtClean="0">
                <a:solidFill>
                  <a:schemeClr val="tx1"/>
                </a:solidFill>
                <a:effectLst/>
                <a:latin typeface="+mn-lt"/>
                <a:ea typeface="+mn-ea"/>
                <a:cs typeface="+mn-cs"/>
              </a:rPr>
              <a:t>This material will provide you with an adequate background, but you may still need to conduct some research or identify what other research you would conduct if more time was available. Your team will use the research tool (blank worksheets are provided) to guide your research and document your findings. As a team, you will prepare a less than 5 minute presentation to share with the class what you discovered.</a:t>
            </a:r>
          </a:p>
          <a:p>
            <a:endParaRPr lang="en-US" sz="1100" dirty="0"/>
          </a:p>
          <a:p>
            <a:r>
              <a:rPr lang="en-US" sz="1100" b="1" dirty="0"/>
              <a:t>Emphasize</a:t>
            </a:r>
            <a:r>
              <a:rPr lang="en-US" sz="1100" dirty="0"/>
              <a:t> the groups should use the provided Case Study materials to determine:</a:t>
            </a:r>
          </a:p>
          <a:p>
            <a:pPr marL="601492" lvl="1" indent="-164043">
              <a:buFont typeface="Arial" panose="020B0604020202020204" pitchFamily="34" charset="0"/>
              <a:buChar char="•"/>
            </a:pPr>
            <a:r>
              <a:rPr lang="en-US" sz="1100" dirty="0"/>
              <a:t>Stakeholders</a:t>
            </a:r>
          </a:p>
          <a:p>
            <a:pPr marL="601492" lvl="1" indent="-164043">
              <a:buFont typeface="Arial" panose="020B0604020202020204" pitchFamily="34" charset="0"/>
              <a:buChar char="•"/>
            </a:pPr>
            <a:r>
              <a:rPr lang="en-US" sz="1100" dirty="0"/>
              <a:t>Issues</a:t>
            </a:r>
          </a:p>
          <a:p>
            <a:pPr marL="601492" lvl="1" indent="-164043">
              <a:buFont typeface="Arial" panose="020B0604020202020204" pitchFamily="34" charset="0"/>
              <a:buChar char="•"/>
            </a:pPr>
            <a:r>
              <a:rPr lang="en-US" sz="1100" dirty="0"/>
              <a:t>Trade-offs</a:t>
            </a:r>
          </a:p>
          <a:p>
            <a:pPr marL="601492" lvl="1" indent="-164043">
              <a:buFont typeface="Arial" panose="020B0604020202020204" pitchFamily="34" charset="0"/>
              <a:buChar char="•"/>
            </a:pPr>
            <a:r>
              <a:rPr lang="en-US" sz="1100" dirty="0"/>
              <a:t>Compromises</a:t>
            </a:r>
          </a:p>
          <a:p>
            <a:endParaRPr lang="en-US" sz="1100" dirty="0"/>
          </a:p>
          <a:p>
            <a:r>
              <a:rPr lang="en-US" sz="1100" dirty="0"/>
              <a:t> </a:t>
            </a:r>
          </a:p>
          <a:p>
            <a:r>
              <a:rPr lang="en-US" sz="1100" b="1" u="sng" dirty="0"/>
              <a:t>Optional Dual Group Study</a:t>
            </a:r>
            <a:r>
              <a:rPr lang="en-US" sz="1100" dirty="0"/>
              <a:t> – If the option is used, explain there are several different case studies we are going to use; however, each different case study will be assigned to two teams. So let’s see if the teams arrive at similar findings or if there are differences.</a:t>
            </a:r>
          </a:p>
          <a:p>
            <a:r>
              <a:rPr lang="en-US" sz="1100" dirty="0"/>
              <a:t> </a:t>
            </a:r>
          </a:p>
          <a:p>
            <a:r>
              <a:rPr lang="en-US" sz="1100" b="1" dirty="0"/>
              <a:t>Ask </a:t>
            </a:r>
            <a:r>
              <a:rPr lang="en-US" sz="1100" dirty="0"/>
              <a:t>if there are any questions</a:t>
            </a:r>
            <a:r>
              <a:rPr lang="en-US" sz="1100" dirty="0" smtClean="0"/>
              <a:t>. </a:t>
            </a:r>
            <a:r>
              <a:rPr lang="en-US" sz="1100" b="1" dirty="0" smtClean="0"/>
              <a:t>Answer </a:t>
            </a:r>
            <a:r>
              <a:rPr lang="en-US" sz="1100" dirty="0"/>
              <a:t>any specific questions. Provide follow‐up and more detailed instructions if needed about the presentations.</a:t>
            </a:r>
          </a:p>
          <a:p>
            <a:r>
              <a:rPr lang="en-US" sz="1100" dirty="0"/>
              <a:t> </a:t>
            </a:r>
          </a:p>
          <a:p>
            <a:r>
              <a:rPr lang="en-US" sz="1100" b="1" dirty="0"/>
              <a:t>Divide </a:t>
            </a:r>
            <a:r>
              <a:rPr lang="en-US" sz="1100" dirty="0"/>
              <a:t>the class into small teams of 4‐6 members each and pass out the case study packets. Explain the objective of the activity is to determine:</a:t>
            </a:r>
          </a:p>
          <a:p>
            <a:pPr marL="601492" lvl="1" indent="-164043">
              <a:buFont typeface="Arial" panose="020B0604020202020204" pitchFamily="34" charset="0"/>
              <a:buChar char="•"/>
            </a:pPr>
            <a:r>
              <a:rPr lang="en-US" sz="1100" dirty="0"/>
              <a:t>Who were the stakeholders?</a:t>
            </a:r>
          </a:p>
          <a:p>
            <a:pPr marL="601492" lvl="1" indent="-164043">
              <a:buFont typeface="Arial" panose="020B0604020202020204" pitchFamily="34" charset="0"/>
              <a:buChar char="•"/>
            </a:pPr>
            <a:r>
              <a:rPr lang="en-US" sz="1100" dirty="0"/>
              <a:t>What were their issues?</a:t>
            </a:r>
          </a:p>
          <a:p>
            <a:pPr marL="601492" lvl="1" indent="-164043">
              <a:buFont typeface="Arial" panose="020B0604020202020204" pitchFamily="34" charset="0"/>
              <a:buChar char="•"/>
            </a:pPr>
            <a:r>
              <a:rPr lang="en-US" sz="1100" dirty="0"/>
              <a:t>What were the trade‐offs and/or compromises?</a:t>
            </a:r>
          </a:p>
          <a:p>
            <a:r>
              <a:rPr lang="en-US" sz="1100" dirty="0"/>
              <a:t> </a:t>
            </a:r>
          </a:p>
          <a:p>
            <a:r>
              <a:rPr lang="en-US" sz="1100" b="1" i="1" dirty="0"/>
              <a:t>Instructor Note</a:t>
            </a:r>
            <a:r>
              <a:rPr lang="en-US" sz="1100" dirty="0"/>
              <a:t>:  The VAAR case study is provided as a facilitator option. If using the VAAR case study, explain that it is a sample of an Agency-stimulated rule. The students should not be lost in the detail of the agency environment but to note the similarity of the process and the major questions remain the same. An additional point is to represent a good illustration of utilizing plain language.</a:t>
            </a:r>
          </a:p>
        </p:txBody>
      </p:sp>
      <p:sp>
        <p:nvSpPr>
          <p:cNvPr id="5" name="Slide Number Placeholder 4"/>
          <p:cNvSpPr>
            <a:spLocks noGrp="1"/>
          </p:cNvSpPr>
          <p:nvPr>
            <p:ph type="sldNum" sz="quarter" idx="11"/>
          </p:nvPr>
        </p:nvSpPr>
        <p:spPr/>
        <p:txBody>
          <a:bodyPr/>
          <a:lstStyle/>
          <a:p>
            <a:fld id="{CD844B44-123A-44B4-A8A0-FDCAEB303E8C}" type="slidenum">
              <a:rPr lang="en-US" smtClean="0"/>
              <a:t>54</a:t>
            </a:fld>
            <a:endParaRPr lang="en-US" dirty="0"/>
          </a:p>
        </p:txBody>
      </p:sp>
    </p:spTree>
    <p:extLst>
      <p:ext uri="{BB962C8B-B14F-4D97-AF65-F5344CB8AC3E}">
        <p14:creationId xmlns:p14="http://schemas.microsoft.com/office/powerpoint/2010/main" val="16000859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b="1" dirty="0"/>
              <a:t>75 mins</a:t>
            </a:r>
          </a:p>
          <a:p>
            <a:endParaRPr lang="en-US" b="1" dirty="0"/>
          </a:p>
          <a:p>
            <a:r>
              <a:rPr lang="en-US" b="1" dirty="0"/>
              <a:t>Distribute </a:t>
            </a:r>
            <a:r>
              <a:rPr lang="en-US" dirty="0"/>
              <a:t>the Case-Study Packet to the teams; each case study will be assigned to two teams. </a:t>
            </a:r>
          </a:p>
          <a:p>
            <a:endParaRPr lang="en-US" dirty="0"/>
          </a:p>
          <a:p>
            <a:r>
              <a:rPr lang="en-US" b="1" dirty="0"/>
              <a:t>Instruct</a:t>
            </a:r>
            <a:r>
              <a:rPr lang="en-US" dirty="0"/>
              <a:t> teams to begin.</a:t>
            </a:r>
          </a:p>
          <a:p>
            <a:endParaRPr lang="en-US" dirty="0"/>
          </a:p>
          <a:p>
            <a:r>
              <a:rPr lang="en-US" b="1" dirty="0"/>
              <a:t>Facilitate</a:t>
            </a:r>
            <a:r>
              <a:rPr lang="en-US" dirty="0"/>
              <a:t> team discussion and ask leading questions to keep teams moving during this research portion. See case study instructor notes for suggestions.</a:t>
            </a:r>
          </a:p>
          <a:p>
            <a:endParaRPr lang="en-US" dirty="0"/>
          </a:p>
          <a:p>
            <a:endParaRPr lang="en-US" dirty="0"/>
          </a:p>
          <a:p>
            <a:r>
              <a:rPr lang="en-US" b="1" i="1" dirty="0"/>
              <a:t>Instructor Note:</a:t>
            </a:r>
          </a:p>
          <a:p>
            <a:pPr marL="628641" lvl="1" indent="-171441">
              <a:buFont typeface="Arial" panose="020B0604020202020204" pitchFamily="34" charset="0"/>
              <a:buChar char="•"/>
            </a:pPr>
            <a:r>
              <a:rPr lang="en-US" dirty="0"/>
              <a:t>May wish to provide some method of monitoring time allotted for this activity for participants to see.</a:t>
            </a:r>
          </a:p>
          <a:p>
            <a:pPr marL="628641" lvl="1" indent="-171441">
              <a:buFont typeface="Arial" panose="020B0604020202020204" pitchFamily="34" charset="0"/>
              <a:buChar char="•"/>
            </a:pPr>
            <a:r>
              <a:rPr lang="en-US" dirty="0"/>
              <a:t>Provide at least a 30 min, 15 min, 5 min, and 1 min remaining announcement.</a:t>
            </a:r>
          </a:p>
          <a:p>
            <a:pPr marL="628641" lvl="1" indent="-171441">
              <a:buFont typeface="Arial" panose="020B0604020202020204" pitchFamily="34" charset="0"/>
              <a:buChar char="•"/>
            </a:pPr>
            <a:r>
              <a:rPr lang="en-US" dirty="0"/>
              <a:t>Better stimulating discussion will be enabled if groups don’t work together.</a:t>
            </a:r>
          </a:p>
          <a:p>
            <a:pPr marL="628641" lvl="1" indent="-171441">
              <a:buFont typeface="Arial" panose="020B0604020202020204" pitchFamily="34" charset="0"/>
              <a:buChar char="•"/>
            </a:pPr>
            <a:r>
              <a:rPr lang="en-US" dirty="0"/>
              <a:t>Provide break at the end of this activity.</a:t>
            </a:r>
          </a:p>
          <a:p>
            <a:endParaRPr lang="en-US" dirty="0"/>
          </a:p>
          <a:p>
            <a:endParaRPr lang="en-US" dirty="0"/>
          </a:p>
        </p:txBody>
      </p:sp>
      <p:sp>
        <p:nvSpPr>
          <p:cNvPr id="4" name="Slide Number Placeholder 3"/>
          <p:cNvSpPr>
            <a:spLocks noGrp="1"/>
          </p:cNvSpPr>
          <p:nvPr>
            <p:ph type="sldNum" sz="quarter" idx="10"/>
          </p:nvPr>
        </p:nvSpPr>
        <p:spPr/>
        <p:txBody>
          <a:bodyPr/>
          <a:lstStyle/>
          <a:p>
            <a:fld id="{CD844B44-123A-44B4-A8A0-FDCAEB303E8C}" type="slidenum">
              <a:rPr lang="en-US" smtClean="0"/>
              <a:t>55</a:t>
            </a:fld>
            <a:endParaRPr lang="en-US" dirty="0"/>
          </a:p>
        </p:txBody>
      </p:sp>
    </p:spTree>
    <p:extLst>
      <p:ext uri="{BB962C8B-B14F-4D97-AF65-F5344CB8AC3E}">
        <p14:creationId xmlns:p14="http://schemas.microsoft.com/office/powerpoint/2010/main" val="20536315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b="1" dirty="0" smtClean="0"/>
              <a:t>10 mins</a:t>
            </a:r>
          </a:p>
          <a:p>
            <a:endParaRPr lang="en-US" dirty="0" smtClean="0"/>
          </a:p>
          <a:p>
            <a:r>
              <a:rPr lang="en-US" b="1" dirty="0" smtClean="0"/>
              <a:t>Provide</a:t>
            </a:r>
            <a:r>
              <a:rPr lang="en-US" dirty="0" smtClean="0"/>
              <a:t> break at the end of the Case Study Two</a:t>
            </a:r>
            <a:r>
              <a:rPr lang="en-US" baseline="0" dirty="0" smtClean="0"/>
              <a:t> activity. </a:t>
            </a:r>
          </a:p>
          <a:p>
            <a:endParaRPr lang="en-US" baseline="0" dirty="0" smtClean="0"/>
          </a:p>
          <a:p>
            <a:r>
              <a:rPr lang="en-US" b="1" i="1" baseline="0" dirty="0" smtClean="0"/>
              <a:t>Instructor Note:  </a:t>
            </a:r>
            <a:r>
              <a:rPr lang="en-US" baseline="0" dirty="0" smtClean="0"/>
              <a:t>You may wish to announce break during one of the time remaining announcements.</a:t>
            </a:r>
          </a:p>
          <a:p>
            <a:endParaRPr lang="en-US" dirty="0"/>
          </a:p>
        </p:txBody>
      </p:sp>
      <p:sp>
        <p:nvSpPr>
          <p:cNvPr id="5" name="Slide Number Placeholder 4"/>
          <p:cNvSpPr>
            <a:spLocks noGrp="1"/>
          </p:cNvSpPr>
          <p:nvPr>
            <p:ph type="sldNum" sz="quarter" idx="11"/>
          </p:nvPr>
        </p:nvSpPr>
        <p:spPr/>
        <p:txBody>
          <a:bodyPr/>
          <a:lstStyle/>
          <a:p>
            <a:fld id="{CD844B44-123A-44B4-A8A0-FDCAEB303E8C}" type="slidenum">
              <a:rPr lang="en-US" smtClean="0"/>
              <a:t>56</a:t>
            </a:fld>
            <a:endParaRPr lang="en-US" dirty="0"/>
          </a:p>
        </p:txBody>
      </p:sp>
      <p:grpSp>
        <p:nvGrpSpPr>
          <p:cNvPr id="6" name="Group 5"/>
          <p:cNvGrpSpPr/>
          <p:nvPr/>
        </p:nvGrpSpPr>
        <p:grpSpPr>
          <a:xfrm>
            <a:off x="5460150" y="3696872"/>
            <a:ext cx="986688" cy="458885"/>
            <a:chOff x="-14924" y="0"/>
            <a:chExt cx="1463675" cy="680720"/>
          </a:xfrm>
        </p:grpSpPr>
        <p:sp>
          <p:nvSpPr>
            <p:cNvPr id="7" name="Rounded Rectangle 6"/>
            <p:cNvSpPr/>
            <p:nvPr/>
          </p:nvSpPr>
          <p:spPr>
            <a:xfrm>
              <a:off x="-14924" y="0"/>
              <a:ext cx="1463675" cy="680720"/>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US" dirty="0" smtClean="0">
                  <a:effectLst/>
                  <a:ea typeface="Calibri"/>
                  <a:cs typeface="Times New Roman"/>
                </a:rPr>
                <a:t>5:00</a:t>
              </a:r>
              <a:endParaRPr lang="en-US" dirty="0">
                <a:effectLst/>
                <a:ea typeface="Calibri"/>
                <a:cs typeface="Times New Roman"/>
              </a:endParaRPr>
            </a:p>
          </p:txBody>
        </p:sp>
        <p:pic>
          <p:nvPicPr>
            <p:cNvPr id="8" name="Picture 7" descr="C:\Users\vacoprewij\AppData\Local\Microsoft\Windows\Temporary Internet Files\Content.IE5\MOFZEKW0\stopwatch[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 y="114300"/>
              <a:ext cx="442912" cy="476250"/>
            </a:xfrm>
            <a:prstGeom prst="rect">
              <a:avLst/>
            </a:prstGeom>
            <a:noFill/>
            <a:ln>
              <a:noFill/>
            </a:ln>
          </p:spPr>
        </p:pic>
      </p:grpSp>
    </p:spTree>
    <p:extLst>
      <p:ext uri="{BB962C8B-B14F-4D97-AF65-F5344CB8AC3E}">
        <p14:creationId xmlns:p14="http://schemas.microsoft.com/office/powerpoint/2010/main" val="8121691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a:xfrm>
            <a:off x="617784" y="4387136"/>
            <a:ext cx="5560060" cy="4156234"/>
          </a:xfrm>
        </p:spPr>
        <p:txBody>
          <a:bodyPr/>
          <a:lstStyle/>
          <a:p>
            <a:r>
              <a:rPr lang="en-US" b="1" dirty="0"/>
              <a:t>45 mins</a:t>
            </a:r>
          </a:p>
          <a:p>
            <a:endParaRPr lang="en-US" b="1" dirty="0"/>
          </a:p>
          <a:p>
            <a:r>
              <a:rPr lang="en-US" b="1" dirty="0"/>
              <a:t>Allow </a:t>
            </a:r>
            <a:r>
              <a:rPr lang="en-US" dirty="0"/>
              <a:t>each team 5 minutes to present their findings to the class, addressing the questions in the Change Proposal Research tool. Have the teams with the same case study present back to back, allowing limited time for discussion/debate on the different viewpoints on the same study.</a:t>
            </a:r>
          </a:p>
          <a:p>
            <a:endParaRPr lang="en-US" dirty="0"/>
          </a:p>
          <a:p>
            <a:endParaRPr lang="en-US" dirty="0"/>
          </a:p>
          <a:p>
            <a:r>
              <a:rPr lang="en-US" b="1" i="1" dirty="0"/>
              <a:t>Instructor Note:</a:t>
            </a:r>
          </a:p>
          <a:p>
            <a:pPr marL="628641" lvl="1" indent="-171441">
              <a:buFont typeface="Arial" panose="020B0604020202020204" pitchFamily="34" charset="0"/>
              <a:buChar char="•"/>
            </a:pPr>
            <a:r>
              <a:rPr lang="en-US" dirty="0" smtClean="0"/>
              <a:t>Use the instructor</a:t>
            </a:r>
            <a:r>
              <a:rPr lang="en-US" baseline="0" dirty="0" smtClean="0"/>
              <a:t> notes provided for each case study to ensure key concepts are covered between the presentations of the two teams.</a:t>
            </a:r>
          </a:p>
          <a:p>
            <a:pPr marL="628641" lvl="1" indent="-171441">
              <a:buFont typeface="Arial" panose="020B0604020202020204" pitchFamily="34" charset="0"/>
              <a:buChar char="•"/>
            </a:pPr>
            <a:r>
              <a:rPr lang="en-US" baseline="0" dirty="0" smtClean="0"/>
              <a:t>You may also use the notes as points for discussion with the class.</a:t>
            </a:r>
            <a:endParaRPr lang="en-US" dirty="0"/>
          </a:p>
        </p:txBody>
      </p:sp>
      <p:sp>
        <p:nvSpPr>
          <p:cNvPr id="4" name="Slide Number Placeholder 3"/>
          <p:cNvSpPr>
            <a:spLocks noGrp="1"/>
          </p:cNvSpPr>
          <p:nvPr>
            <p:ph type="sldNum" sz="quarter" idx="10"/>
          </p:nvPr>
        </p:nvSpPr>
        <p:spPr/>
        <p:txBody>
          <a:bodyPr/>
          <a:lstStyle/>
          <a:p>
            <a:fld id="{CD844B44-123A-44B4-A8A0-FDCAEB303E8C}" type="slidenum">
              <a:rPr lang="en-US" smtClean="0"/>
              <a:t>57</a:t>
            </a:fld>
            <a:endParaRPr lang="en-US" dirty="0"/>
          </a:p>
        </p:txBody>
      </p:sp>
    </p:spTree>
    <p:extLst>
      <p:ext uri="{BB962C8B-B14F-4D97-AF65-F5344CB8AC3E}">
        <p14:creationId xmlns:p14="http://schemas.microsoft.com/office/powerpoint/2010/main" val="20536315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5 mins</a:t>
            </a:r>
          </a:p>
          <a:p>
            <a:r>
              <a:rPr lang="en-US" sz="1200" b="1" kern="1200" dirty="0" smtClean="0">
                <a:solidFill>
                  <a:schemeClr val="tx1"/>
                </a:solidFill>
                <a:effectLst/>
                <a:latin typeface="+mn-lt"/>
                <a:ea typeface="+mn-ea"/>
                <a:cs typeface="+mn-cs"/>
              </a:rPr>
              <a:t>Explain </a:t>
            </a:r>
            <a:r>
              <a:rPr lang="en-US" sz="1200" kern="1200" dirty="0" smtClean="0">
                <a:solidFill>
                  <a:schemeClr val="tx1"/>
                </a:solidFill>
                <a:effectLst/>
                <a:latin typeface="+mn-lt"/>
                <a:ea typeface="+mn-ea"/>
                <a:cs typeface="+mn-cs"/>
              </a:rPr>
              <a:t>now that we’ve completed the debriefs, let’s summarize what we’ve learned. First, this effort is much better as a collaborative activity. The experience and perspective of different people will add to the quality of the analysis. Networking is critical when trying to accomplish this. Many rules are complex and a single individual may not have the expertise to accomplish the effort.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hopefully identified the need to conduct the analysis. The information in the source documents can be overwhelming. By using the tool, especially if it is tailored to your particular situation, you can conduct an effective review of the rule.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Finally, by having you practice this activity, you should be confident in your ability to perform this effort on a different rule in the future.</a:t>
            </a:r>
            <a:endParaRPr lang="en-US" sz="1200" kern="1200" dirty="0">
              <a:solidFill>
                <a:schemeClr val="tx1"/>
              </a:solidFill>
              <a:effectLst/>
              <a:latin typeface="+mn-lt"/>
              <a:ea typeface="+mn-ea"/>
              <a:cs typeface="+mn-cs"/>
            </a:endParaRPr>
          </a:p>
        </p:txBody>
      </p:sp>
      <p:sp>
        <p:nvSpPr>
          <p:cNvPr id="5" name="Slide Number Placeholder 4"/>
          <p:cNvSpPr>
            <a:spLocks noGrp="1"/>
          </p:cNvSpPr>
          <p:nvPr>
            <p:ph type="sldNum" sz="quarter" idx="11"/>
          </p:nvPr>
        </p:nvSpPr>
        <p:spPr/>
        <p:txBody>
          <a:bodyPr/>
          <a:lstStyle/>
          <a:p>
            <a:fld id="{CD844B44-123A-44B4-A8A0-FDCAEB303E8C}" type="slidenum">
              <a:rPr lang="en-US" smtClean="0"/>
              <a:t>58</a:t>
            </a:fld>
            <a:endParaRPr lang="en-US" dirty="0"/>
          </a:p>
        </p:txBody>
      </p:sp>
    </p:spTree>
    <p:extLst>
      <p:ext uri="{BB962C8B-B14F-4D97-AF65-F5344CB8AC3E}">
        <p14:creationId xmlns:p14="http://schemas.microsoft.com/office/powerpoint/2010/main" val="38412084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1 min</a:t>
            </a:r>
          </a:p>
          <a:p>
            <a:r>
              <a:rPr lang="en-US" sz="1200" b="1" kern="1200" dirty="0" smtClean="0">
                <a:solidFill>
                  <a:schemeClr val="tx1"/>
                </a:solidFill>
                <a:effectLst/>
                <a:latin typeface="+mn-lt"/>
                <a:ea typeface="+mn-ea"/>
                <a:cs typeface="+mn-cs"/>
              </a:rPr>
              <a:t>Introduce </a:t>
            </a:r>
            <a:r>
              <a:rPr lang="en-US" sz="1200" kern="1200" dirty="0" smtClean="0">
                <a:solidFill>
                  <a:schemeClr val="tx1"/>
                </a:solidFill>
                <a:effectLst/>
                <a:latin typeface="+mn-lt"/>
                <a:ea typeface="+mn-ea"/>
                <a:cs typeface="+mn-cs"/>
              </a:rPr>
              <a:t>the Comment Preparation module. So far, we reviewed the rulemaking process, we identified where in that process we may be called upon to provide input, we explored CICA and how this followed a similar process, we used some of the resources and worked through our </a:t>
            </a:r>
            <a:r>
              <a:rPr lang="en-US" sz="1200" i="1" kern="1200" dirty="0" smtClean="0">
                <a:solidFill>
                  <a:schemeClr val="tx1"/>
                </a:solidFill>
                <a:effectLst/>
                <a:latin typeface="+mn-lt"/>
                <a:ea typeface="+mn-ea"/>
                <a:cs typeface="+mn-cs"/>
              </a:rPr>
              <a:t>Federal Rulemaking Research Tool</a:t>
            </a:r>
            <a:r>
              <a:rPr lang="en-US" sz="1200" kern="1200" dirty="0" smtClean="0">
                <a:solidFill>
                  <a:schemeClr val="tx1"/>
                </a:solidFill>
                <a:effectLst/>
                <a:latin typeface="+mn-lt"/>
                <a:ea typeface="+mn-ea"/>
                <a:cs typeface="+mn-cs"/>
              </a:rPr>
              <a:t>. Then we practiced using this information and these tools to research our group case studies. Next let’s discuss how we should prepare and share our comments.</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a:p>
        </p:txBody>
      </p:sp>
      <p:sp>
        <p:nvSpPr>
          <p:cNvPr id="5" name="Slide Number Placeholder 4"/>
          <p:cNvSpPr>
            <a:spLocks noGrp="1"/>
          </p:cNvSpPr>
          <p:nvPr>
            <p:ph type="sldNum" sz="quarter" idx="11"/>
          </p:nvPr>
        </p:nvSpPr>
        <p:spPr/>
        <p:txBody>
          <a:bodyPr/>
          <a:lstStyle/>
          <a:p>
            <a:fld id="{CD844B44-123A-44B4-A8A0-FDCAEB303E8C}" type="slidenum">
              <a:rPr lang="en-US" smtClean="0"/>
              <a:t>59</a:t>
            </a:fld>
            <a:endParaRPr lang="en-US" dirty="0"/>
          </a:p>
        </p:txBody>
      </p:sp>
      <p:grpSp>
        <p:nvGrpSpPr>
          <p:cNvPr id="6" name="Group 5"/>
          <p:cNvGrpSpPr/>
          <p:nvPr/>
        </p:nvGrpSpPr>
        <p:grpSpPr>
          <a:xfrm>
            <a:off x="5460150" y="3696872"/>
            <a:ext cx="986688" cy="458885"/>
            <a:chOff x="-14924" y="0"/>
            <a:chExt cx="1463675" cy="680720"/>
          </a:xfrm>
        </p:grpSpPr>
        <p:sp>
          <p:nvSpPr>
            <p:cNvPr id="7" name="Rounded Rectangle 6"/>
            <p:cNvSpPr/>
            <p:nvPr/>
          </p:nvSpPr>
          <p:spPr>
            <a:xfrm>
              <a:off x="-14924" y="0"/>
              <a:ext cx="1463675" cy="680720"/>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US" dirty="0" smtClean="0">
                  <a:effectLst/>
                  <a:ea typeface="Calibri"/>
                  <a:cs typeface="Times New Roman"/>
                </a:rPr>
                <a:t>6:00</a:t>
              </a:r>
              <a:endParaRPr lang="en-US" dirty="0">
                <a:effectLst/>
                <a:ea typeface="Calibri"/>
                <a:cs typeface="Times New Roman"/>
              </a:endParaRPr>
            </a:p>
          </p:txBody>
        </p:sp>
        <p:pic>
          <p:nvPicPr>
            <p:cNvPr id="8" name="Picture 7" descr="C:\Users\vacoprewij\AppData\Local\Microsoft\Windows\Temporary Internet Files\Content.IE5\MOFZEKW0\stopwatch[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 y="114300"/>
              <a:ext cx="442912" cy="476250"/>
            </a:xfrm>
            <a:prstGeom prst="rect">
              <a:avLst/>
            </a:prstGeom>
            <a:noFill/>
            <a:ln>
              <a:noFill/>
            </a:ln>
          </p:spPr>
        </p:pic>
      </p:grpSp>
    </p:spTree>
    <p:extLst>
      <p:ext uri="{BB962C8B-B14F-4D97-AF65-F5344CB8AC3E}">
        <p14:creationId xmlns:p14="http://schemas.microsoft.com/office/powerpoint/2010/main" val="3176253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2 mins</a:t>
            </a:r>
          </a:p>
          <a:p>
            <a:r>
              <a:rPr lang="en-US" sz="1200" b="1" kern="1200" dirty="0" smtClean="0">
                <a:solidFill>
                  <a:schemeClr val="tx1"/>
                </a:solidFill>
                <a:effectLst/>
                <a:latin typeface="+mn-lt"/>
                <a:ea typeface="+mn-ea"/>
                <a:cs typeface="+mn-cs"/>
              </a:rPr>
              <a:t>Provide </a:t>
            </a:r>
            <a:r>
              <a:rPr lang="en-US" sz="1200" kern="1200" dirty="0" smtClean="0">
                <a:solidFill>
                  <a:schemeClr val="tx1"/>
                </a:solidFill>
                <a:effectLst/>
                <a:latin typeface="+mn-lt"/>
                <a:ea typeface="+mn-ea"/>
                <a:cs typeface="+mn-cs"/>
              </a:rPr>
              <a:t>time for participants to read the objectives.</a:t>
            </a:r>
          </a:p>
          <a:p>
            <a:r>
              <a:rPr lang="en-US" sz="1200" b="1" kern="1200" dirty="0" smtClean="0">
                <a:solidFill>
                  <a:schemeClr val="tx1"/>
                </a:solidFill>
                <a:effectLst/>
                <a:latin typeface="+mn-lt"/>
                <a:ea typeface="+mn-ea"/>
                <a:cs typeface="+mn-cs"/>
              </a:rPr>
              <a:t>Review </a:t>
            </a:r>
            <a:r>
              <a:rPr lang="en-US" sz="1200" kern="1200" dirty="0" smtClean="0">
                <a:solidFill>
                  <a:schemeClr val="tx1"/>
                </a:solidFill>
                <a:effectLst/>
                <a:latin typeface="+mn-lt"/>
                <a:ea typeface="+mn-ea"/>
                <a:cs typeface="+mn-cs"/>
              </a:rPr>
              <a:t>course objectives with students, no need to read the objectives.</a:t>
            </a:r>
          </a:p>
          <a:p>
            <a:pPr lvl="1"/>
            <a:r>
              <a:rPr lang="en-US" sz="1200" kern="1200" dirty="0" smtClean="0">
                <a:solidFill>
                  <a:schemeClr val="tx1"/>
                </a:solidFill>
                <a:effectLst/>
                <a:latin typeface="+mn-lt"/>
                <a:ea typeface="+mn-ea"/>
                <a:cs typeface="+mn-cs"/>
              </a:rPr>
              <a:t>Objectives: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Describe the federal rulemaking process, including the adjudication of comments to proposed rules.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Explain the role of the FAR Council, the FAR teams, and other stakeholders in the federal rulemaking process.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Describe actions they can take to become involved in the federal rulemaking process.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Research and obtain results of the federal rulemaking process from various sources, including web‐based tools, FAR team case reports, and public comments.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Synthesize results from the federal rulemaking process and provide a well‐advised explanation of the intent of an acquisition rule.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Identify tradeoffs and compromises from the original proposed rule to the final acquisition rule and surmise how stakeholders were influential for these tradeoffs and compromises.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Propose language or changes to the FAR.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844B44-123A-44B4-A8A0-FDCAEB303E8C}" type="slidenum">
              <a:rPr lang="en-US" smtClean="0"/>
              <a:t>6</a:t>
            </a:fld>
            <a:endParaRPr lang="en-US" dirty="0"/>
          </a:p>
        </p:txBody>
      </p:sp>
    </p:spTree>
    <p:extLst>
      <p:ext uri="{BB962C8B-B14F-4D97-AF65-F5344CB8AC3E}">
        <p14:creationId xmlns:p14="http://schemas.microsoft.com/office/powerpoint/2010/main" val="20536315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b="1" dirty="0"/>
              <a:t>30 mins</a:t>
            </a:r>
          </a:p>
          <a:p>
            <a:endParaRPr lang="en-US" b="1" dirty="0"/>
          </a:p>
          <a:p>
            <a:r>
              <a:rPr lang="en-US" b="1" dirty="0"/>
              <a:t>Introduce </a:t>
            </a:r>
            <a:r>
              <a:rPr lang="en-US" dirty="0"/>
              <a:t>a change notice.</a:t>
            </a:r>
          </a:p>
          <a:p>
            <a:pPr marL="628620" lvl="1" indent="-171441">
              <a:buFont typeface="Arial" panose="020B0604020202020204" pitchFamily="34" charset="0"/>
              <a:buChar char="•"/>
            </a:pPr>
            <a:r>
              <a:rPr lang="en-US" b="1" dirty="0"/>
              <a:t>Describe</a:t>
            </a:r>
            <a:r>
              <a:rPr lang="en-US" dirty="0"/>
              <a:t> the purpose of the change notice.</a:t>
            </a:r>
          </a:p>
          <a:p>
            <a:pPr marL="628620" lvl="1" indent="-171441">
              <a:buFont typeface="Arial" panose="020B0604020202020204" pitchFamily="34" charset="0"/>
              <a:buChar char="•"/>
            </a:pPr>
            <a:r>
              <a:rPr lang="en-US" b="1" dirty="0"/>
              <a:t>Explain</a:t>
            </a:r>
            <a:r>
              <a:rPr lang="en-US" dirty="0"/>
              <a:t> contents of the change notice.</a:t>
            </a:r>
          </a:p>
          <a:p>
            <a:pPr marL="628620" lvl="1" indent="-171441">
              <a:buFont typeface="Arial" panose="020B0604020202020204" pitchFamily="34" charset="0"/>
              <a:buChar char="•"/>
            </a:pPr>
            <a:r>
              <a:rPr lang="en-US" b="1" dirty="0"/>
              <a:t>Show</a:t>
            </a:r>
            <a:r>
              <a:rPr lang="en-US" dirty="0"/>
              <a:t> the list of comments included in a change notice.</a:t>
            </a:r>
          </a:p>
          <a:p>
            <a:endParaRPr lang="en-US" dirty="0"/>
          </a:p>
          <a:p>
            <a:r>
              <a:rPr lang="en-US" b="1" dirty="0"/>
              <a:t>Launch</a:t>
            </a:r>
            <a:r>
              <a:rPr lang="en-US" dirty="0"/>
              <a:t> the Federal Register.</a:t>
            </a:r>
          </a:p>
          <a:p>
            <a:pPr marL="628620" lvl="1" indent="-171441">
              <a:buFont typeface="Arial" panose="020B0604020202020204" pitchFamily="34" charset="0"/>
              <a:buChar char="•"/>
            </a:pPr>
            <a:r>
              <a:rPr lang="en-US" b="1" dirty="0"/>
              <a:t>Show</a:t>
            </a:r>
            <a:r>
              <a:rPr lang="en-US" dirty="0"/>
              <a:t> how to navigate to the “Learn” section.</a:t>
            </a:r>
          </a:p>
          <a:p>
            <a:pPr marL="628620" lvl="1" indent="-171441">
              <a:buFont typeface="Arial" panose="020B0604020202020204" pitchFamily="34" charset="0"/>
              <a:buChar char="•"/>
            </a:pPr>
            <a:r>
              <a:rPr lang="en-US" b="1" dirty="0"/>
              <a:t>Show</a:t>
            </a:r>
            <a:r>
              <a:rPr lang="en-US" dirty="0"/>
              <a:t> how to locate change notices.</a:t>
            </a:r>
          </a:p>
          <a:p>
            <a:endParaRPr lang="en-US" b="1" dirty="0"/>
          </a:p>
          <a:p>
            <a:r>
              <a:rPr lang="en-US" b="1" dirty="0"/>
              <a:t>Provide </a:t>
            </a:r>
            <a:r>
              <a:rPr lang="en-US" dirty="0"/>
              <a:t>links for resources on how to write a good comment.</a:t>
            </a:r>
          </a:p>
          <a:p>
            <a:pPr marL="628620" lvl="1" indent="-171441">
              <a:buFont typeface="Arial" panose="020B0604020202020204" pitchFamily="34" charset="0"/>
              <a:buChar char="•"/>
            </a:pPr>
            <a:r>
              <a:rPr lang="en-US" b="1" dirty="0"/>
              <a:t>Show</a:t>
            </a:r>
            <a:r>
              <a:rPr lang="en-US" dirty="0"/>
              <a:t> where these links are located on the </a:t>
            </a:r>
            <a:r>
              <a:rPr lang="en-US" i="1" dirty="0" smtClean="0"/>
              <a:t>Federal Rulemaking </a:t>
            </a:r>
            <a:r>
              <a:rPr lang="en-US" i="1" dirty="0"/>
              <a:t>Resource List </a:t>
            </a:r>
            <a:r>
              <a:rPr lang="en-US" dirty="0"/>
              <a:t>handout</a:t>
            </a:r>
            <a:r>
              <a:rPr lang="en-US" dirty="0" smtClean="0"/>
              <a:t>.</a:t>
            </a:r>
          </a:p>
          <a:p>
            <a:pPr marL="628620" lvl="1" indent="-171441">
              <a:buFont typeface="Arial" panose="020B0604020202020204" pitchFamily="34" charset="0"/>
              <a:buChar char="•"/>
            </a:pPr>
            <a:endParaRPr lang="en-US" dirty="0" smtClean="0"/>
          </a:p>
          <a:p>
            <a:r>
              <a:rPr lang="en-US" sz="1200" b="1" kern="1200" dirty="0" smtClean="0">
                <a:solidFill>
                  <a:schemeClr val="tx1"/>
                </a:solidFill>
                <a:effectLst/>
                <a:latin typeface="+mn-lt"/>
                <a:ea typeface="+mn-ea"/>
                <a:cs typeface="+mn-cs"/>
              </a:rPr>
              <a:t>Instructor Note:  </a:t>
            </a:r>
            <a:r>
              <a:rPr lang="en-US" sz="1200" kern="1200" dirty="0" smtClean="0">
                <a:solidFill>
                  <a:schemeClr val="tx1"/>
                </a:solidFill>
                <a:effectLst/>
                <a:latin typeface="+mn-lt"/>
                <a:ea typeface="+mn-ea"/>
                <a:cs typeface="+mn-cs"/>
              </a:rPr>
              <a:t>Prior to class select an appropriate Change Notice to familiarize yourself to use during this discussion. Alternately, you may select one of the previous case studies.</a:t>
            </a:r>
          </a:p>
          <a:p>
            <a:pPr marL="0" lvl="0" indent="-21">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D844B44-123A-44B4-A8A0-FDCAEB303E8C}" type="slidenum">
              <a:rPr lang="en-US" smtClean="0"/>
              <a:t>60</a:t>
            </a:fld>
            <a:endParaRPr lang="en-US" dirty="0"/>
          </a:p>
        </p:txBody>
      </p:sp>
    </p:spTree>
    <p:extLst>
      <p:ext uri="{BB962C8B-B14F-4D97-AF65-F5344CB8AC3E}">
        <p14:creationId xmlns:p14="http://schemas.microsoft.com/office/powerpoint/2010/main" val="20536315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b="1" dirty="0"/>
              <a:t>35 mins</a:t>
            </a:r>
          </a:p>
          <a:p>
            <a:endParaRPr lang="en-US" b="1" dirty="0"/>
          </a:p>
          <a:p>
            <a:r>
              <a:rPr lang="en-US" b="1" dirty="0" smtClean="0"/>
              <a:t>Distribute </a:t>
            </a:r>
            <a:r>
              <a:rPr lang="en-US" dirty="0"/>
              <a:t>sheet of comments to the students. </a:t>
            </a:r>
          </a:p>
          <a:p>
            <a:endParaRPr lang="en-US" b="1" dirty="0"/>
          </a:p>
          <a:p>
            <a:r>
              <a:rPr lang="en-US" b="1" dirty="0"/>
              <a:t>Discuss</a:t>
            </a:r>
            <a:r>
              <a:rPr lang="en-US" dirty="0"/>
              <a:t> with class which comments are effective, not effective, indifferent and why, allowing the students to make the determination.</a:t>
            </a:r>
          </a:p>
          <a:p>
            <a:pPr marL="685767" lvl="1" indent="-228589">
              <a:buFont typeface="+mj-lt"/>
              <a:buAutoNum type="arabicPeriod"/>
            </a:pPr>
            <a:r>
              <a:rPr lang="en-US" dirty="0"/>
              <a:t>Using only opinion</a:t>
            </a:r>
          </a:p>
          <a:p>
            <a:pPr lvl="2"/>
            <a:r>
              <a:rPr lang="en-US" dirty="0"/>
              <a:t>Bad:  I think this is a bad idea.</a:t>
            </a:r>
          </a:p>
          <a:p>
            <a:pPr lvl="2"/>
            <a:r>
              <a:rPr lang="en-US" dirty="0"/>
              <a:t>Good:  This proposed rule will add 30 days to most procurement actions because of the need for agency XYZ to conduct analysis and provide a report.</a:t>
            </a:r>
          </a:p>
          <a:p>
            <a:pPr marL="685767" lvl="1" indent="-228589">
              <a:buFont typeface="+mj-lt"/>
              <a:buAutoNum type="arabicPeriod"/>
            </a:pPr>
            <a:r>
              <a:rPr lang="en-US" dirty="0"/>
              <a:t>Identifying potential conflicts with existing law.</a:t>
            </a:r>
          </a:p>
          <a:p>
            <a:pPr lvl="2"/>
            <a:r>
              <a:rPr lang="en-US" dirty="0"/>
              <a:t>Bad:  This rule is illegal.</a:t>
            </a:r>
          </a:p>
          <a:p>
            <a:pPr lvl="2"/>
            <a:r>
              <a:rPr lang="en-US" dirty="0"/>
              <a:t>Good:  This proposed rule contradicts 10 USC XYZ paragraph 123 (fictitious).  Note:  Quoting the paragraph of the statute is even better.</a:t>
            </a:r>
          </a:p>
          <a:p>
            <a:pPr marL="685767" lvl="1" indent="-228589">
              <a:buFont typeface="+mj-lt"/>
              <a:buAutoNum type="arabicPeriod"/>
            </a:pPr>
            <a:r>
              <a:rPr lang="en-US" dirty="0"/>
              <a:t>Identify procedural deficiencies if appropriate.</a:t>
            </a:r>
          </a:p>
          <a:p>
            <a:pPr lvl="2"/>
            <a:r>
              <a:rPr lang="en-US" dirty="0"/>
              <a:t>Bad:  We weren’t given a fair hearing.</a:t>
            </a:r>
          </a:p>
          <a:p>
            <a:pPr lvl="2"/>
            <a:r>
              <a:rPr lang="en-US" dirty="0"/>
              <a:t>Good:  There was only a three day period for public comment on this rule.</a:t>
            </a:r>
          </a:p>
          <a:p>
            <a:pPr marL="685767" lvl="1" indent="-228589">
              <a:buFont typeface="+mj-lt"/>
              <a:buAutoNum type="arabicPeriod"/>
            </a:pPr>
            <a:r>
              <a:rPr lang="en-US" dirty="0"/>
              <a:t>Identify economic impacts.</a:t>
            </a:r>
          </a:p>
          <a:p>
            <a:pPr lvl="2"/>
            <a:r>
              <a:rPr lang="en-US" dirty="0"/>
              <a:t>Bad:  This will cost us more money.</a:t>
            </a:r>
          </a:p>
          <a:p>
            <a:pPr lvl="2"/>
            <a:r>
              <a:rPr lang="en-US" dirty="0"/>
              <a:t>Good:  We will have to train 4 individuals to accomplish this function.  Estimated training costs are $4,000 per individual.</a:t>
            </a:r>
          </a:p>
          <a:p>
            <a:pPr marL="685767" lvl="1" indent="-228589">
              <a:buFont typeface="+mj-lt"/>
              <a:buAutoNum type="arabicPeriod"/>
            </a:pPr>
            <a:r>
              <a:rPr lang="en-US" dirty="0"/>
              <a:t>Be civil.</a:t>
            </a:r>
          </a:p>
          <a:p>
            <a:pPr lvl="2"/>
            <a:r>
              <a:rPr lang="en-US" dirty="0"/>
              <a:t>Bad:  This is a stupid idea obviously written by an incompetent fool.</a:t>
            </a:r>
          </a:p>
          <a:p>
            <a:pPr lvl="2"/>
            <a:r>
              <a:rPr lang="en-US" dirty="0"/>
              <a:t>Good:  We disagree with the proposed rule because it will have the following 10 specific impacts.</a:t>
            </a:r>
          </a:p>
          <a:p>
            <a:pPr marL="685767" lvl="1" indent="-228589">
              <a:buFont typeface="+mj-lt"/>
              <a:buAutoNum type="arabicPeriod"/>
            </a:pPr>
            <a:r>
              <a:rPr lang="en-US" dirty="0"/>
              <a:t>Be solution oriented.</a:t>
            </a:r>
          </a:p>
          <a:p>
            <a:pPr lvl="2"/>
            <a:r>
              <a:rPr lang="en-US" dirty="0"/>
              <a:t>Bad:  This rule is bad.  The agency should withdraw it and propose a new rule.</a:t>
            </a:r>
          </a:p>
          <a:p>
            <a:pPr lvl="2"/>
            <a:r>
              <a:rPr lang="en-US" dirty="0"/>
              <a:t>Good:  Suggest the following specific changes be made to the proposed regulation.</a:t>
            </a:r>
          </a:p>
          <a:p>
            <a:endParaRPr lang="en-US" dirty="0"/>
          </a:p>
          <a:p>
            <a:r>
              <a:rPr lang="en-US" sz="1200" b="1" kern="1200" dirty="0" smtClean="0">
                <a:solidFill>
                  <a:schemeClr val="tx1"/>
                </a:solidFill>
                <a:effectLst/>
                <a:latin typeface="+mn-lt"/>
                <a:ea typeface="+mn-ea"/>
                <a:cs typeface="+mn-cs"/>
              </a:rPr>
              <a:t>Instructor Note:</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For this discussion have comments from one of the Case Studies used in the course preselected to read. Be sure to select comments that may spawn discussion.</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Use comments for Case Study Two to illustrate comments submitted by stakeholders.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This is an exercise to illicit participant feedback. Draw participants into the discussion. If participants are not actively engaged, have them divide into pairs and come up  with five criteria for what makes a thoughtful comment, and an effective and ineffective example of each. Then reconvene and share with the class.</a:t>
            </a:r>
          </a:p>
        </p:txBody>
      </p:sp>
      <p:sp>
        <p:nvSpPr>
          <p:cNvPr id="4" name="Slide Number Placeholder 3"/>
          <p:cNvSpPr>
            <a:spLocks noGrp="1"/>
          </p:cNvSpPr>
          <p:nvPr>
            <p:ph type="sldNum" sz="quarter" idx="10"/>
          </p:nvPr>
        </p:nvSpPr>
        <p:spPr/>
        <p:txBody>
          <a:bodyPr/>
          <a:lstStyle/>
          <a:p>
            <a:fld id="{CD844B44-123A-44B4-A8A0-FDCAEB303E8C}" type="slidenum">
              <a:rPr lang="en-US" smtClean="0"/>
              <a:t>61</a:t>
            </a:fld>
            <a:endParaRPr lang="en-US" dirty="0"/>
          </a:p>
        </p:txBody>
      </p:sp>
      <p:grpSp>
        <p:nvGrpSpPr>
          <p:cNvPr id="6" name="Group 5"/>
          <p:cNvGrpSpPr/>
          <p:nvPr/>
        </p:nvGrpSpPr>
        <p:grpSpPr>
          <a:xfrm>
            <a:off x="5460150" y="3696872"/>
            <a:ext cx="986688" cy="458885"/>
            <a:chOff x="-14924" y="0"/>
            <a:chExt cx="1463675" cy="680720"/>
          </a:xfrm>
        </p:grpSpPr>
        <p:sp>
          <p:nvSpPr>
            <p:cNvPr id="7" name="Rounded Rectangle 6"/>
            <p:cNvSpPr/>
            <p:nvPr/>
          </p:nvSpPr>
          <p:spPr>
            <a:xfrm>
              <a:off x="-14924" y="0"/>
              <a:ext cx="1463675" cy="680720"/>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US" dirty="0" smtClean="0">
                  <a:effectLst/>
                  <a:ea typeface="Calibri"/>
                  <a:cs typeface="Times New Roman"/>
                </a:rPr>
                <a:t>6:30</a:t>
              </a:r>
              <a:endParaRPr lang="en-US" dirty="0">
                <a:effectLst/>
                <a:ea typeface="Calibri"/>
                <a:cs typeface="Times New Roman"/>
              </a:endParaRPr>
            </a:p>
          </p:txBody>
        </p:sp>
        <p:pic>
          <p:nvPicPr>
            <p:cNvPr id="8" name="Picture 7" descr="C:\Users\vacoprewij\AppData\Local\Microsoft\Windows\Temporary Internet Files\Content.IE5\MOFZEKW0\stopwatch[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 y="114300"/>
              <a:ext cx="442912" cy="476250"/>
            </a:xfrm>
            <a:prstGeom prst="rect">
              <a:avLst/>
            </a:prstGeom>
            <a:noFill/>
            <a:ln>
              <a:noFill/>
            </a:ln>
          </p:spPr>
        </p:pic>
      </p:grpSp>
    </p:spTree>
    <p:extLst>
      <p:ext uri="{BB962C8B-B14F-4D97-AF65-F5344CB8AC3E}">
        <p14:creationId xmlns:p14="http://schemas.microsoft.com/office/powerpoint/2010/main" val="20536315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3 mins</a:t>
            </a:r>
          </a:p>
          <a:p>
            <a:r>
              <a:rPr lang="en-US" sz="1200" b="1" kern="1200" dirty="0" smtClean="0">
                <a:solidFill>
                  <a:schemeClr val="tx1"/>
                </a:solidFill>
                <a:effectLst/>
                <a:latin typeface="+mn-lt"/>
                <a:ea typeface="+mn-ea"/>
                <a:cs typeface="+mn-cs"/>
              </a:rPr>
              <a:t>Summarize</a:t>
            </a:r>
            <a:r>
              <a:rPr lang="en-US" sz="1200" kern="1200" dirty="0" smtClean="0">
                <a:solidFill>
                  <a:schemeClr val="tx1"/>
                </a:solidFill>
                <a:effectLst/>
                <a:latin typeface="+mn-lt"/>
                <a:ea typeface="+mn-ea"/>
                <a:cs typeface="+mn-cs"/>
              </a:rPr>
              <a:t> the comment exercise sharing these best practices.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Read and understand the regulatory document you are commenting on</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Feel free to reach out to the agency with questions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Be concise and support your claims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Base your justification on sound reasoning, evidence-based facts, and/or how you will be impacted</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Address trade-offs and opposing views in your comment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There is no minimum or maximum length for an effective comment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comment process is not a vote – one well supported comment is often more influential than a thousand form letters</a:t>
            </a:r>
          </a:p>
          <a:p>
            <a:pPr marL="628650" lvl="1"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Instructor Note: </a:t>
            </a:r>
            <a:r>
              <a:rPr lang="en-US" sz="1200" kern="1200" dirty="0" smtClean="0">
                <a:solidFill>
                  <a:schemeClr val="tx1"/>
                </a:solidFill>
                <a:effectLst/>
                <a:latin typeface="+mn-lt"/>
                <a:ea typeface="+mn-ea"/>
                <a:cs typeface="+mn-cs"/>
              </a:rPr>
              <a:t>This information is taken from the Regulations.gov Tips for Submitting Effective Comments, </a:t>
            </a:r>
            <a:r>
              <a:rPr lang="en-US" sz="1200" b="1" u="none" strike="noStrike" kern="1200" dirty="0" smtClean="0">
                <a:solidFill>
                  <a:schemeClr val="tx1"/>
                </a:solidFill>
                <a:effectLst/>
                <a:latin typeface="+mn-lt"/>
                <a:ea typeface="+mn-ea"/>
                <a:cs typeface="+mn-cs"/>
                <a:hlinkClick r:id="rId3"/>
              </a:rPr>
              <a:t>https://www.regulations.gov/docs/Tips_For_Submitting_Effective_Comments.pdf</a:t>
            </a: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844B44-123A-44B4-A8A0-FDCAEB303E8C}" type="slidenum">
              <a:rPr lang="en-US" smtClean="0"/>
              <a:t>62</a:t>
            </a:fld>
            <a:endParaRPr lang="en-US" dirty="0"/>
          </a:p>
        </p:txBody>
      </p:sp>
      <p:grpSp>
        <p:nvGrpSpPr>
          <p:cNvPr id="6" name="Group 5"/>
          <p:cNvGrpSpPr/>
          <p:nvPr/>
        </p:nvGrpSpPr>
        <p:grpSpPr>
          <a:xfrm>
            <a:off x="5460150" y="3696872"/>
            <a:ext cx="986688" cy="458885"/>
            <a:chOff x="-14924" y="0"/>
            <a:chExt cx="1463675" cy="680720"/>
          </a:xfrm>
        </p:grpSpPr>
        <p:sp>
          <p:nvSpPr>
            <p:cNvPr id="7" name="Rounded Rectangle 6"/>
            <p:cNvSpPr/>
            <p:nvPr/>
          </p:nvSpPr>
          <p:spPr>
            <a:xfrm>
              <a:off x="-14924" y="0"/>
              <a:ext cx="1463675" cy="680720"/>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US" dirty="0" smtClean="0">
                  <a:effectLst/>
                  <a:ea typeface="Calibri"/>
                  <a:cs typeface="Times New Roman"/>
                </a:rPr>
                <a:t>6:30</a:t>
              </a:r>
              <a:endParaRPr lang="en-US" dirty="0">
                <a:effectLst/>
                <a:ea typeface="Calibri"/>
                <a:cs typeface="Times New Roman"/>
              </a:endParaRPr>
            </a:p>
          </p:txBody>
        </p:sp>
        <p:pic>
          <p:nvPicPr>
            <p:cNvPr id="8" name="Picture 7" descr="C:\Users\vacoprewij\AppData\Local\Microsoft\Windows\Temporary Internet Files\Content.IE5\MOFZEKW0\stopwatch[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25" y="114300"/>
              <a:ext cx="442912" cy="476250"/>
            </a:xfrm>
            <a:prstGeom prst="rect">
              <a:avLst/>
            </a:prstGeom>
            <a:noFill/>
            <a:ln>
              <a:noFill/>
            </a:ln>
          </p:spPr>
        </p:pic>
      </p:grpSp>
    </p:spTree>
    <p:extLst>
      <p:ext uri="{BB962C8B-B14F-4D97-AF65-F5344CB8AC3E}">
        <p14:creationId xmlns:p14="http://schemas.microsoft.com/office/powerpoint/2010/main" val="20536315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5 mins</a:t>
            </a:r>
          </a:p>
          <a:p>
            <a:r>
              <a:rPr lang="en-US" sz="1200" b="1" kern="1200" dirty="0" smtClean="0">
                <a:solidFill>
                  <a:schemeClr val="tx1"/>
                </a:solidFill>
                <a:effectLst/>
                <a:latin typeface="+mn-lt"/>
                <a:ea typeface="+mn-ea"/>
                <a:cs typeface="+mn-cs"/>
              </a:rPr>
              <a:t>Navigate </a:t>
            </a:r>
            <a:r>
              <a:rPr lang="en-US" sz="1200" kern="1200" dirty="0" smtClean="0">
                <a:solidFill>
                  <a:schemeClr val="tx1"/>
                </a:solidFill>
                <a:effectLst/>
                <a:latin typeface="+mn-lt"/>
                <a:ea typeface="+mn-ea"/>
                <a:cs typeface="+mn-cs"/>
              </a:rPr>
              <a:t>to the Regulations.gov website.</a:t>
            </a:r>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Demonstrate </a:t>
            </a:r>
            <a:r>
              <a:rPr lang="en-US" sz="1200" kern="1200" dirty="0" smtClean="0">
                <a:solidFill>
                  <a:schemeClr val="tx1"/>
                </a:solidFill>
                <a:effectLst/>
                <a:latin typeface="+mn-lt"/>
                <a:ea typeface="+mn-ea"/>
                <a:cs typeface="+mn-cs"/>
              </a:rPr>
              <a:t>the process to submit a Comment:</a:t>
            </a:r>
            <a:endParaRPr lang="en-US" sz="1100" kern="1200" dirty="0" smtClean="0">
              <a:solidFill>
                <a:schemeClr val="tx1"/>
              </a:solidFill>
              <a:effectLst/>
              <a:latin typeface="+mn-lt"/>
              <a:ea typeface="+mn-ea"/>
              <a:cs typeface="+mn-cs"/>
            </a:endParaRPr>
          </a:p>
          <a:p>
            <a:pPr marL="685800" lvl="1" indent="-228600">
              <a:buFont typeface="+mj-lt"/>
              <a:buAutoNum type="arabicPeriod"/>
            </a:pPr>
            <a:r>
              <a:rPr lang="en-US" sz="1200" kern="1200" dirty="0" smtClean="0">
                <a:solidFill>
                  <a:schemeClr val="tx1"/>
                </a:solidFill>
                <a:effectLst/>
                <a:latin typeface="+mn-lt"/>
                <a:ea typeface="+mn-ea"/>
                <a:cs typeface="+mn-cs"/>
              </a:rPr>
              <a:t>Locate the rule</a:t>
            </a:r>
            <a:endParaRPr lang="en-US" sz="1100" kern="1200" dirty="0" smtClean="0">
              <a:solidFill>
                <a:schemeClr val="tx1"/>
              </a:solidFill>
              <a:effectLst/>
              <a:latin typeface="+mn-lt"/>
              <a:ea typeface="+mn-ea"/>
              <a:cs typeface="+mn-cs"/>
            </a:endParaRPr>
          </a:p>
          <a:p>
            <a:pPr marL="685800" lvl="1" indent="-228600">
              <a:buFont typeface="+mj-lt"/>
              <a:buAutoNum type="arabicPeriod"/>
            </a:pPr>
            <a:r>
              <a:rPr lang="en-US" sz="1200" kern="1200" dirty="0" smtClean="0">
                <a:solidFill>
                  <a:schemeClr val="tx1"/>
                </a:solidFill>
                <a:effectLst/>
                <a:latin typeface="+mn-lt"/>
                <a:ea typeface="+mn-ea"/>
                <a:cs typeface="+mn-cs"/>
              </a:rPr>
              <a:t>Select “Comment Now”</a:t>
            </a:r>
            <a:endParaRPr lang="en-US" sz="1100" kern="1200" dirty="0" smtClean="0">
              <a:solidFill>
                <a:schemeClr val="tx1"/>
              </a:solidFill>
              <a:effectLst/>
              <a:latin typeface="+mn-lt"/>
              <a:ea typeface="+mn-ea"/>
              <a:cs typeface="+mn-cs"/>
            </a:endParaRPr>
          </a:p>
          <a:p>
            <a:pPr marL="1143000" lvl="2" indent="-228600">
              <a:buFont typeface="+mj-lt"/>
              <a:buAutoNum type="alphaLcPeriod"/>
            </a:pPr>
            <a:r>
              <a:rPr lang="en-US" sz="1200" kern="1200" dirty="0" smtClean="0">
                <a:solidFill>
                  <a:schemeClr val="tx1"/>
                </a:solidFill>
                <a:effectLst/>
                <a:latin typeface="+mn-lt"/>
                <a:ea typeface="+mn-ea"/>
                <a:cs typeface="+mn-cs"/>
              </a:rPr>
              <a:t>Point out the “View Commenter’s Checklist (PDF)” link </a:t>
            </a:r>
            <a:endParaRPr lang="en-US" sz="1100" kern="1200" dirty="0" smtClean="0">
              <a:solidFill>
                <a:schemeClr val="tx1"/>
              </a:solidFill>
              <a:effectLst/>
              <a:latin typeface="+mn-lt"/>
              <a:ea typeface="+mn-ea"/>
              <a:cs typeface="+mn-cs"/>
            </a:endParaRPr>
          </a:p>
          <a:p>
            <a:pPr marL="1143000" lvl="2" indent="-228600">
              <a:buFont typeface="+mj-lt"/>
              <a:buAutoNum type="alphaLcPeriod"/>
            </a:pPr>
            <a:r>
              <a:rPr lang="en-US" sz="1200" kern="1200" dirty="0" smtClean="0">
                <a:solidFill>
                  <a:schemeClr val="tx1"/>
                </a:solidFill>
                <a:effectLst/>
                <a:latin typeface="+mn-lt"/>
                <a:ea typeface="+mn-ea"/>
                <a:cs typeface="+mn-cs"/>
              </a:rPr>
              <a:t>Explain this document provides best practices and considerations for submitting useful comments</a:t>
            </a:r>
            <a:endParaRPr lang="en-US" sz="1100" kern="1200" dirty="0" smtClean="0">
              <a:solidFill>
                <a:schemeClr val="tx1"/>
              </a:solidFill>
              <a:effectLst/>
              <a:latin typeface="+mn-lt"/>
              <a:ea typeface="+mn-ea"/>
              <a:cs typeface="+mn-cs"/>
            </a:endParaRPr>
          </a:p>
          <a:p>
            <a:pPr marL="685800" lvl="1" indent="-228600">
              <a:buFont typeface="+mj-lt"/>
              <a:buAutoNum type="arabicPeriod"/>
            </a:pPr>
            <a:r>
              <a:rPr lang="en-US" sz="1200" kern="1200" dirty="0" smtClean="0">
                <a:solidFill>
                  <a:schemeClr val="tx1"/>
                </a:solidFill>
                <a:effectLst/>
                <a:latin typeface="+mn-lt"/>
                <a:ea typeface="+mn-ea"/>
                <a:cs typeface="+mn-cs"/>
              </a:rPr>
              <a:t>Complete all required sections of the submission</a:t>
            </a:r>
            <a:endParaRPr lang="en-US" sz="1100" kern="1200" dirty="0" smtClean="0">
              <a:solidFill>
                <a:schemeClr val="tx1"/>
              </a:solidFill>
              <a:effectLst/>
              <a:latin typeface="+mn-lt"/>
              <a:ea typeface="+mn-ea"/>
              <a:cs typeface="+mn-cs"/>
            </a:endParaRPr>
          </a:p>
          <a:p>
            <a:pPr marL="685800" lvl="1" indent="-228600">
              <a:buFont typeface="+mj-lt"/>
              <a:buAutoNum type="arabicPeriod"/>
            </a:pPr>
            <a:r>
              <a:rPr lang="en-US" sz="1200" kern="1200" dirty="0" smtClean="0">
                <a:solidFill>
                  <a:schemeClr val="tx1"/>
                </a:solidFill>
                <a:effectLst/>
                <a:latin typeface="+mn-lt"/>
                <a:ea typeface="+mn-ea"/>
                <a:cs typeface="+mn-cs"/>
              </a:rPr>
              <a:t>Add any supporting documents</a:t>
            </a:r>
            <a:endParaRPr lang="en-US" sz="1100" kern="1200" dirty="0" smtClean="0">
              <a:solidFill>
                <a:schemeClr val="tx1"/>
              </a:solidFill>
              <a:effectLst/>
              <a:latin typeface="+mn-lt"/>
              <a:ea typeface="+mn-ea"/>
              <a:cs typeface="+mn-cs"/>
            </a:endParaRPr>
          </a:p>
          <a:p>
            <a:pPr marL="685800" lvl="1" indent="-228600">
              <a:buFont typeface="+mj-lt"/>
              <a:buAutoNum type="arabicPeriod"/>
            </a:pPr>
            <a:r>
              <a:rPr lang="en-US" sz="1200" kern="1200" dirty="0" smtClean="0">
                <a:solidFill>
                  <a:schemeClr val="tx1"/>
                </a:solidFill>
                <a:effectLst/>
                <a:latin typeface="+mn-lt"/>
                <a:ea typeface="+mn-ea"/>
                <a:cs typeface="+mn-cs"/>
              </a:rPr>
              <a:t>Preview</a:t>
            </a:r>
            <a:endParaRPr lang="en-US" sz="1100" kern="1200" dirty="0" smtClean="0">
              <a:solidFill>
                <a:schemeClr val="tx1"/>
              </a:solidFill>
              <a:effectLst/>
              <a:latin typeface="+mn-lt"/>
              <a:ea typeface="+mn-ea"/>
              <a:cs typeface="+mn-cs"/>
            </a:endParaRPr>
          </a:p>
          <a:p>
            <a:pPr marL="685800" lvl="1" indent="-228600">
              <a:buFont typeface="+mj-lt"/>
              <a:buAutoNum type="arabicPeriod"/>
            </a:pPr>
            <a:r>
              <a:rPr lang="en-US" sz="1200" kern="1200" dirty="0" smtClean="0">
                <a:solidFill>
                  <a:schemeClr val="tx1"/>
                </a:solidFill>
                <a:effectLst/>
                <a:latin typeface="+mn-lt"/>
                <a:ea typeface="+mn-ea"/>
                <a:cs typeface="+mn-cs"/>
              </a:rPr>
              <a:t>Wait for confirmation</a:t>
            </a:r>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a:t>
            </a:r>
            <a:r>
              <a:rPr lang="en-US" sz="1200" kern="1200" dirty="0" smtClean="0">
                <a:solidFill>
                  <a:schemeClr val="tx1"/>
                </a:solidFill>
                <a:effectLst/>
                <a:latin typeface="+mn-lt"/>
                <a:ea typeface="+mn-ea"/>
                <a:cs typeface="+mn-cs"/>
              </a:rPr>
              <a:t> if there are any questions. Respond as needed.</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D844B44-123A-44B4-A8A0-FDCAEB303E8C}" type="slidenum">
              <a:rPr lang="en-US" smtClean="0"/>
              <a:pPr/>
              <a:t>63</a:t>
            </a:fld>
            <a:endParaRPr lang="en-US" dirty="0"/>
          </a:p>
        </p:txBody>
      </p:sp>
    </p:spTree>
    <p:extLst>
      <p:ext uri="{BB962C8B-B14F-4D97-AF65-F5344CB8AC3E}">
        <p14:creationId xmlns:p14="http://schemas.microsoft.com/office/powerpoint/2010/main" val="23108995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b="1" dirty="0"/>
              <a:t>10 mins</a:t>
            </a:r>
          </a:p>
          <a:p>
            <a:endParaRPr lang="en-US" b="1" dirty="0"/>
          </a:p>
          <a:p>
            <a:r>
              <a:rPr lang="en-US" b="1" dirty="0"/>
              <a:t>Explain </a:t>
            </a:r>
            <a:r>
              <a:rPr lang="en-US" dirty="0"/>
              <a:t>acquisition team’s role in educating customers, staff, and protégés about the comment preparation process.</a:t>
            </a:r>
          </a:p>
          <a:p>
            <a:pPr marL="628620" lvl="1" indent="-171441">
              <a:buFont typeface="Arial" panose="020B0604020202020204" pitchFamily="34" charset="0"/>
              <a:buChar char="•"/>
            </a:pPr>
            <a:r>
              <a:rPr lang="en-US" dirty="0"/>
              <a:t>Why is this important?</a:t>
            </a:r>
          </a:p>
          <a:p>
            <a:pPr marL="628620" lvl="1" indent="-171441">
              <a:buFont typeface="Arial" panose="020B0604020202020204" pitchFamily="34" charset="0"/>
              <a:buChar char="•"/>
            </a:pPr>
            <a:r>
              <a:rPr lang="en-US" dirty="0"/>
              <a:t>What is the benefit to you, your organization, your customer?</a:t>
            </a:r>
          </a:p>
        </p:txBody>
      </p:sp>
      <p:sp>
        <p:nvSpPr>
          <p:cNvPr id="4" name="Slide Number Placeholder 3"/>
          <p:cNvSpPr>
            <a:spLocks noGrp="1"/>
          </p:cNvSpPr>
          <p:nvPr>
            <p:ph type="sldNum" sz="quarter" idx="10"/>
          </p:nvPr>
        </p:nvSpPr>
        <p:spPr/>
        <p:txBody>
          <a:bodyPr/>
          <a:lstStyle/>
          <a:p>
            <a:fld id="{CD844B44-123A-44B4-A8A0-FDCAEB303E8C}" type="slidenum">
              <a:rPr lang="en-US" smtClean="0"/>
              <a:t>64</a:t>
            </a:fld>
            <a:endParaRPr lang="en-US" dirty="0"/>
          </a:p>
        </p:txBody>
      </p:sp>
    </p:spTree>
    <p:extLst>
      <p:ext uri="{BB962C8B-B14F-4D97-AF65-F5344CB8AC3E}">
        <p14:creationId xmlns:p14="http://schemas.microsoft.com/office/powerpoint/2010/main" val="20536315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b="1" dirty="0" smtClean="0"/>
              <a:t>1 min</a:t>
            </a:r>
          </a:p>
          <a:p>
            <a:endParaRPr lang="en-US" b="1" dirty="0" smtClean="0"/>
          </a:p>
          <a:p>
            <a:pPr defTabSz="874898"/>
            <a:r>
              <a:rPr lang="en-US" b="1" dirty="0" smtClean="0"/>
              <a:t>Introduce</a:t>
            </a:r>
            <a:r>
              <a:rPr lang="en-US" b="1" baseline="0" dirty="0" smtClean="0"/>
              <a:t> </a:t>
            </a:r>
            <a:r>
              <a:rPr lang="en-US" baseline="0" dirty="0" smtClean="0"/>
              <a:t>the Summary and Conclusion module</a:t>
            </a:r>
            <a:r>
              <a:rPr lang="en-US" dirty="0" smtClean="0"/>
              <a:t>. </a:t>
            </a:r>
            <a:r>
              <a:rPr lang="en-US" sz="1100" dirty="0"/>
              <a:t>During this short module we will review the key take-a-ways from the course, and make sure everyone knows the federal rulemaking process.</a:t>
            </a:r>
          </a:p>
          <a:p>
            <a:endParaRPr lang="en-US" dirty="0"/>
          </a:p>
        </p:txBody>
      </p:sp>
      <p:sp>
        <p:nvSpPr>
          <p:cNvPr id="5" name="Slide Number Placeholder 4"/>
          <p:cNvSpPr>
            <a:spLocks noGrp="1"/>
          </p:cNvSpPr>
          <p:nvPr>
            <p:ph type="sldNum" sz="quarter" idx="11"/>
          </p:nvPr>
        </p:nvSpPr>
        <p:spPr/>
        <p:txBody>
          <a:bodyPr/>
          <a:lstStyle/>
          <a:p>
            <a:fld id="{CD844B44-123A-44B4-A8A0-FDCAEB303E8C}" type="slidenum">
              <a:rPr lang="en-US" smtClean="0"/>
              <a:t>65</a:t>
            </a:fld>
            <a:endParaRPr lang="en-US" dirty="0"/>
          </a:p>
        </p:txBody>
      </p:sp>
      <p:grpSp>
        <p:nvGrpSpPr>
          <p:cNvPr id="6" name="Group 5"/>
          <p:cNvGrpSpPr/>
          <p:nvPr/>
        </p:nvGrpSpPr>
        <p:grpSpPr>
          <a:xfrm>
            <a:off x="5460150" y="3696872"/>
            <a:ext cx="986688" cy="458885"/>
            <a:chOff x="-14924" y="0"/>
            <a:chExt cx="1463675" cy="680720"/>
          </a:xfrm>
        </p:grpSpPr>
        <p:sp>
          <p:nvSpPr>
            <p:cNvPr id="7" name="Rounded Rectangle 6"/>
            <p:cNvSpPr/>
            <p:nvPr/>
          </p:nvSpPr>
          <p:spPr>
            <a:xfrm>
              <a:off x="-14924" y="0"/>
              <a:ext cx="1463675" cy="680720"/>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US" dirty="0" smtClean="0">
                  <a:effectLst/>
                  <a:ea typeface="Calibri"/>
                  <a:cs typeface="Times New Roman"/>
                </a:rPr>
                <a:t>7:25</a:t>
              </a:r>
              <a:endParaRPr lang="en-US" dirty="0">
                <a:effectLst/>
                <a:ea typeface="Calibri"/>
                <a:cs typeface="Times New Roman"/>
              </a:endParaRPr>
            </a:p>
          </p:txBody>
        </p:sp>
        <p:pic>
          <p:nvPicPr>
            <p:cNvPr id="8" name="Picture 7" descr="C:\Users\vacoprewij\AppData\Local\Microsoft\Windows\Temporary Internet Files\Content.IE5\MOFZEKW0\stopwatch[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 y="114300"/>
              <a:ext cx="442912" cy="476250"/>
            </a:xfrm>
            <a:prstGeom prst="rect">
              <a:avLst/>
            </a:prstGeom>
            <a:noFill/>
            <a:ln>
              <a:noFill/>
            </a:ln>
          </p:spPr>
        </p:pic>
      </p:grpSp>
    </p:spTree>
    <p:extLst>
      <p:ext uri="{BB962C8B-B14F-4D97-AF65-F5344CB8AC3E}">
        <p14:creationId xmlns:p14="http://schemas.microsoft.com/office/powerpoint/2010/main" val="5470035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b="1" dirty="0"/>
              <a:t>5 mins</a:t>
            </a:r>
          </a:p>
          <a:p>
            <a:endParaRPr lang="en-US" b="1" dirty="0"/>
          </a:p>
          <a:p>
            <a:r>
              <a:rPr lang="en-US" b="1" dirty="0"/>
              <a:t>Review </a:t>
            </a:r>
            <a:r>
              <a:rPr lang="en-US" dirty="0"/>
              <a:t>the course objectives and how they were covered during the course.</a:t>
            </a:r>
          </a:p>
        </p:txBody>
      </p:sp>
      <p:sp>
        <p:nvSpPr>
          <p:cNvPr id="4" name="Slide Number Placeholder 3"/>
          <p:cNvSpPr>
            <a:spLocks noGrp="1"/>
          </p:cNvSpPr>
          <p:nvPr>
            <p:ph type="sldNum" sz="quarter" idx="10"/>
          </p:nvPr>
        </p:nvSpPr>
        <p:spPr/>
        <p:txBody>
          <a:bodyPr/>
          <a:lstStyle/>
          <a:p>
            <a:fld id="{CD844B44-123A-44B4-A8A0-FDCAEB303E8C}" type="slidenum">
              <a:rPr lang="en-US" smtClean="0"/>
              <a:t>66</a:t>
            </a:fld>
            <a:endParaRPr lang="en-US" dirty="0"/>
          </a:p>
        </p:txBody>
      </p:sp>
    </p:spTree>
    <p:extLst>
      <p:ext uri="{BB962C8B-B14F-4D97-AF65-F5344CB8AC3E}">
        <p14:creationId xmlns:p14="http://schemas.microsoft.com/office/powerpoint/2010/main" val="205363156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b="1" dirty="0" smtClean="0"/>
              <a:t>23 mins</a:t>
            </a:r>
          </a:p>
          <a:p>
            <a:endParaRPr lang="en-US" b="1" dirty="0" smtClean="0"/>
          </a:p>
          <a:p>
            <a:r>
              <a:rPr lang="en-US" b="1" dirty="0" smtClean="0"/>
              <a:t>Ask </a:t>
            </a:r>
            <a:r>
              <a:rPr lang="en-US" b="0" dirty="0" smtClean="0"/>
              <a:t>participants</a:t>
            </a:r>
            <a:r>
              <a:rPr lang="en-US" b="0" baseline="0" dirty="0" smtClean="0"/>
              <a:t> to retrieve the </a:t>
            </a:r>
            <a:r>
              <a:rPr lang="en-US" b="0" i="1" baseline="0" dirty="0" smtClean="0"/>
              <a:t>Course Agenda</a:t>
            </a:r>
            <a:r>
              <a:rPr lang="en-US" b="0" baseline="0" dirty="0" smtClean="0"/>
              <a:t> handout with the initial question from the beginning of the class.</a:t>
            </a:r>
            <a:endParaRPr lang="en-US" b="1" dirty="0" smtClean="0"/>
          </a:p>
          <a:p>
            <a:endParaRPr lang="en-US" dirty="0" smtClean="0"/>
          </a:p>
          <a:p>
            <a:r>
              <a:rPr lang="en-US" b="1" dirty="0" smtClean="0"/>
              <a:t>Ask</a:t>
            </a:r>
            <a:r>
              <a:rPr lang="en-US" dirty="0" smtClean="0"/>
              <a:t> participants</a:t>
            </a:r>
            <a:r>
              <a:rPr lang="en-US" baseline="0" dirty="0" smtClean="0"/>
              <a:t> to consider</a:t>
            </a:r>
            <a:r>
              <a:rPr lang="en-US" dirty="0" smtClean="0"/>
              <a:t> the information</a:t>
            </a:r>
            <a:r>
              <a:rPr lang="en-US" baseline="0" dirty="0" smtClean="0"/>
              <a:t> from this course, and on the back write down their answer.</a:t>
            </a:r>
          </a:p>
          <a:p>
            <a:pPr marL="628620" lvl="1" indent="-171441">
              <a:buFont typeface="Arial" panose="020B0604020202020204" pitchFamily="34" charset="0"/>
              <a:buChar char="•"/>
            </a:pPr>
            <a:r>
              <a:rPr lang="en-US" b="1" baseline="0" dirty="0" smtClean="0"/>
              <a:t>Suggest</a:t>
            </a:r>
            <a:r>
              <a:rPr lang="en-US" baseline="0" dirty="0" smtClean="0"/>
              <a:t> if they don’t know the specific answer, write down what steps they would take to find the answer.</a:t>
            </a:r>
          </a:p>
          <a:p>
            <a:pPr marL="628620" lvl="1" indent="-171441">
              <a:buFont typeface="Arial" panose="020B0604020202020204" pitchFamily="34" charset="0"/>
              <a:buChar char="•"/>
            </a:pPr>
            <a:r>
              <a:rPr lang="en-US" b="1" baseline="0" dirty="0" smtClean="0"/>
              <a:t>Allow</a:t>
            </a:r>
            <a:r>
              <a:rPr lang="en-US" baseline="0" dirty="0" smtClean="0"/>
              <a:t> students to formulate their responses.</a:t>
            </a:r>
          </a:p>
          <a:p>
            <a:pPr marL="628620" lvl="1" indent="-171441">
              <a:buFont typeface="Arial" panose="020B0604020202020204" pitchFamily="34" charset="0"/>
              <a:buChar char="•"/>
            </a:pPr>
            <a:endParaRPr lang="en-US" baseline="0" dirty="0" smtClean="0"/>
          </a:p>
          <a:p>
            <a:r>
              <a:rPr lang="en-US" b="1" baseline="0" dirty="0" smtClean="0"/>
              <a:t>Ask</a:t>
            </a:r>
            <a:r>
              <a:rPr lang="en-US" baseline="0" dirty="0" smtClean="0"/>
              <a:t> for volunteers to share their responses.</a:t>
            </a:r>
          </a:p>
          <a:p>
            <a:endParaRPr lang="en-US" baseline="0" dirty="0" smtClean="0"/>
          </a:p>
          <a:p>
            <a:r>
              <a:rPr lang="en-US" b="1" baseline="0" dirty="0" smtClean="0"/>
              <a:t>Guide</a:t>
            </a:r>
            <a:r>
              <a:rPr lang="en-US" baseline="0" dirty="0" smtClean="0"/>
              <a:t> participants in a discussion on </a:t>
            </a:r>
            <a:r>
              <a:rPr lang="en-US" i="1" u="sng" baseline="0" dirty="0" smtClean="0"/>
              <a:t>how</a:t>
            </a:r>
            <a:r>
              <a:rPr lang="en-US" baseline="0" dirty="0" smtClean="0"/>
              <a:t> their responses are different.</a:t>
            </a:r>
          </a:p>
        </p:txBody>
      </p:sp>
      <p:sp>
        <p:nvSpPr>
          <p:cNvPr id="4" name="Slide Number Placeholder 3"/>
          <p:cNvSpPr>
            <a:spLocks noGrp="1"/>
          </p:cNvSpPr>
          <p:nvPr>
            <p:ph type="sldNum" sz="quarter" idx="10"/>
          </p:nvPr>
        </p:nvSpPr>
        <p:spPr/>
        <p:txBody>
          <a:bodyPr/>
          <a:lstStyle/>
          <a:p>
            <a:fld id="{CD844B44-123A-44B4-A8A0-FDCAEB303E8C}" type="slidenum">
              <a:rPr lang="en-US" smtClean="0"/>
              <a:t>67</a:t>
            </a:fld>
            <a:endParaRPr lang="en-US" dirty="0"/>
          </a:p>
        </p:txBody>
      </p:sp>
    </p:spTree>
    <p:extLst>
      <p:ext uri="{BB962C8B-B14F-4D97-AF65-F5344CB8AC3E}">
        <p14:creationId xmlns:p14="http://schemas.microsoft.com/office/powerpoint/2010/main" val="205363156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2 mins</a:t>
            </a:r>
          </a:p>
          <a:p>
            <a:r>
              <a:rPr lang="en-US" sz="1200" b="1" kern="1200" dirty="0" smtClean="0">
                <a:solidFill>
                  <a:schemeClr val="tx1"/>
                </a:solidFill>
                <a:effectLst/>
                <a:latin typeface="+mn-lt"/>
                <a:ea typeface="+mn-ea"/>
                <a:cs typeface="+mn-cs"/>
              </a:rPr>
              <a:t>Emphasize </a:t>
            </a:r>
            <a:r>
              <a:rPr lang="en-US" sz="1200" kern="1200" dirty="0" smtClean="0">
                <a:solidFill>
                  <a:schemeClr val="tx1"/>
                </a:solidFill>
                <a:effectLst/>
                <a:latin typeface="+mn-lt"/>
                <a:ea typeface="+mn-ea"/>
                <a:cs typeface="+mn-cs"/>
              </a:rPr>
              <a:t>to the participants to take what they learned today, and share it with their peers, subordinates, and customers by sharing the </a:t>
            </a:r>
            <a:r>
              <a:rPr lang="en-US" sz="1200" i="1" kern="1200" dirty="0" smtClean="0">
                <a:solidFill>
                  <a:schemeClr val="tx1"/>
                </a:solidFill>
                <a:effectLst/>
                <a:latin typeface="+mn-lt"/>
                <a:ea typeface="+mn-ea"/>
                <a:cs typeface="+mn-cs"/>
              </a:rPr>
              <a:t>Federal Rulemaking Research Tool</a:t>
            </a:r>
            <a:r>
              <a:rPr lang="en-US" sz="1200" kern="1200" dirty="0" smtClean="0">
                <a:solidFill>
                  <a:schemeClr val="tx1"/>
                </a:solidFill>
                <a:effectLst/>
                <a:latin typeface="+mn-lt"/>
                <a:ea typeface="+mn-ea"/>
                <a:cs typeface="+mn-cs"/>
              </a:rPr>
              <a:t> and the </a:t>
            </a:r>
            <a:r>
              <a:rPr lang="en-US" sz="1200" i="1" kern="1200" dirty="0" smtClean="0">
                <a:solidFill>
                  <a:schemeClr val="tx1"/>
                </a:solidFill>
                <a:effectLst/>
                <a:latin typeface="+mn-lt"/>
                <a:ea typeface="+mn-ea"/>
                <a:cs typeface="+mn-cs"/>
              </a:rPr>
              <a:t>Federal Rulemaking Resources List</a:t>
            </a:r>
            <a:r>
              <a:rPr lang="en-US" sz="1200" kern="1200" dirty="0" smtClean="0">
                <a:solidFill>
                  <a:schemeClr val="tx1"/>
                </a:solidFill>
                <a:effectLst/>
                <a:latin typeface="+mn-lt"/>
                <a:ea typeface="+mn-ea"/>
                <a:cs typeface="+mn-cs"/>
              </a:rPr>
              <a:t>.</a:t>
            </a:r>
          </a:p>
          <a:p>
            <a:r>
              <a:rPr lang="en-US" sz="1200" b="1" kern="1200" dirty="0" smtClean="0">
                <a:solidFill>
                  <a:schemeClr val="tx1"/>
                </a:solidFill>
                <a:effectLst/>
                <a:latin typeface="+mn-lt"/>
                <a:ea typeface="+mn-ea"/>
                <a:cs typeface="+mn-cs"/>
              </a:rPr>
              <a:t>Highlight </a:t>
            </a:r>
            <a:r>
              <a:rPr lang="en-US" sz="1200" kern="1200" dirty="0" smtClean="0">
                <a:solidFill>
                  <a:schemeClr val="tx1"/>
                </a:solidFill>
                <a:effectLst/>
                <a:latin typeface="+mn-lt"/>
                <a:ea typeface="+mn-ea"/>
                <a:cs typeface="+mn-cs"/>
              </a:rPr>
              <a:t>the importance of mentoring in educating customers about why the FAR says what it says.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844B44-123A-44B4-A8A0-FDCAEB303E8C}" type="slidenum">
              <a:rPr lang="en-US" smtClean="0"/>
              <a:t>68</a:t>
            </a:fld>
            <a:endParaRPr lang="en-US" dirty="0"/>
          </a:p>
        </p:txBody>
      </p:sp>
    </p:spTree>
    <p:extLst>
      <p:ext uri="{BB962C8B-B14F-4D97-AF65-F5344CB8AC3E}">
        <p14:creationId xmlns:p14="http://schemas.microsoft.com/office/powerpoint/2010/main" val="205363156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pPr algn="ctr"/>
            <a:r>
              <a:rPr lang="en-US" b="1" cap="small" dirty="0" smtClean="0">
                <a:solidFill>
                  <a:srgbClr val="FF0000"/>
                </a:solidFill>
              </a:rPr>
              <a:t>***Customize</a:t>
            </a:r>
            <a:r>
              <a:rPr lang="en-US" b="1" cap="small" baseline="0" dirty="0" smtClean="0">
                <a:solidFill>
                  <a:srgbClr val="FF0000"/>
                </a:solidFill>
              </a:rPr>
              <a:t> slide with instructor photo, name, and contact information prior to class.***</a:t>
            </a:r>
          </a:p>
          <a:p>
            <a:endParaRPr lang="en-US" b="1" dirty="0" smtClean="0"/>
          </a:p>
          <a:p>
            <a:r>
              <a:rPr lang="en-US" b="1" dirty="0" smtClean="0"/>
              <a:t>0 mins</a:t>
            </a:r>
          </a:p>
          <a:p>
            <a:endParaRPr lang="en-US" b="1" dirty="0" smtClean="0"/>
          </a:p>
          <a:p>
            <a:r>
              <a:rPr lang="en-US" b="1" dirty="0" smtClean="0"/>
              <a:t>Thank</a:t>
            </a:r>
            <a:r>
              <a:rPr lang="en-US" b="1" baseline="0" dirty="0" smtClean="0"/>
              <a:t> </a:t>
            </a:r>
            <a:r>
              <a:rPr lang="en-US" b="0" baseline="0" dirty="0" smtClean="0"/>
              <a:t>the participants for attending</a:t>
            </a:r>
            <a:r>
              <a:rPr lang="en-US" dirty="0" smtClean="0"/>
              <a:t>.  </a:t>
            </a:r>
          </a:p>
          <a:p>
            <a:endParaRPr lang="en-US" dirty="0" smtClean="0"/>
          </a:p>
          <a:p>
            <a:r>
              <a:rPr lang="en-US" b="1" dirty="0" smtClean="0"/>
              <a:t>Dismiss</a:t>
            </a:r>
            <a:r>
              <a:rPr lang="en-US" dirty="0" smtClean="0"/>
              <a:t> participants.</a:t>
            </a:r>
            <a:endParaRPr lang="en-US" dirty="0"/>
          </a:p>
        </p:txBody>
      </p:sp>
      <p:sp>
        <p:nvSpPr>
          <p:cNvPr id="5" name="Slide Number Placeholder 4"/>
          <p:cNvSpPr>
            <a:spLocks noGrp="1"/>
          </p:cNvSpPr>
          <p:nvPr>
            <p:ph type="sldNum" sz="quarter" idx="11"/>
          </p:nvPr>
        </p:nvSpPr>
        <p:spPr/>
        <p:txBody>
          <a:bodyPr/>
          <a:lstStyle/>
          <a:p>
            <a:fld id="{CD844B44-123A-44B4-A8A0-FDCAEB303E8C}" type="slidenum">
              <a:rPr lang="en-US" smtClean="0"/>
              <a:t>69</a:t>
            </a:fld>
            <a:endParaRPr lang="en-US" dirty="0"/>
          </a:p>
        </p:txBody>
      </p:sp>
      <p:grpSp>
        <p:nvGrpSpPr>
          <p:cNvPr id="6" name="Group 5"/>
          <p:cNvGrpSpPr/>
          <p:nvPr/>
        </p:nvGrpSpPr>
        <p:grpSpPr>
          <a:xfrm>
            <a:off x="5460150" y="3696872"/>
            <a:ext cx="986688" cy="458885"/>
            <a:chOff x="-14924" y="0"/>
            <a:chExt cx="1463675" cy="680720"/>
          </a:xfrm>
        </p:grpSpPr>
        <p:sp>
          <p:nvSpPr>
            <p:cNvPr id="7" name="Rounded Rectangle 6"/>
            <p:cNvSpPr/>
            <p:nvPr/>
          </p:nvSpPr>
          <p:spPr>
            <a:xfrm>
              <a:off x="-14924" y="0"/>
              <a:ext cx="1463675" cy="680720"/>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US" dirty="0" smtClean="0">
                  <a:effectLst/>
                  <a:ea typeface="Calibri"/>
                  <a:cs typeface="Times New Roman"/>
                </a:rPr>
                <a:t>8:00</a:t>
              </a:r>
              <a:endParaRPr lang="en-US" dirty="0">
                <a:effectLst/>
                <a:ea typeface="Calibri"/>
                <a:cs typeface="Times New Roman"/>
              </a:endParaRPr>
            </a:p>
          </p:txBody>
        </p:sp>
        <p:pic>
          <p:nvPicPr>
            <p:cNvPr id="8" name="Picture 7" descr="C:\Users\vacoprewij\AppData\Local\Microsoft\Windows\Temporary Internet Files\Content.IE5\MOFZEKW0\stopwatch[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 y="114300"/>
              <a:ext cx="442912" cy="476250"/>
            </a:xfrm>
            <a:prstGeom prst="rect">
              <a:avLst/>
            </a:prstGeom>
            <a:noFill/>
            <a:ln>
              <a:noFill/>
            </a:ln>
          </p:spPr>
        </p:pic>
      </p:grpSp>
    </p:spTree>
    <p:extLst>
      <p:ext uri="{BB962C8B-B14F-4D97-AF65-F5344CB8AC3E}">
        <p14:creationId xmlns:p14="http://schemas.microsoft.com/office/powerpoint/2010/main" val="3125825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2 mins</a:t>
            </a:r>
          </a:p>
          <a:p>
            <a:r>
              <a:rPr lang="en-US" sz="1200" b="1" kern="1200" dirty="0" smtClean="0">
                <a:solidFill>
                  <a:schemeClr val="tx1"/>
                </a:solidFill>
                <a:effectLst/>
                <a:latin typeface="+mn-lt"/>
                <a:ea typeface="+mn-ea"/>
                <a:cs typeface="+mn-cs"/>
              </a:rPr>
              <a:t>Explain </a:t>
            </a:r>
            <a:r>
              <a:rPr lang="en-US" sz="1200" kern="1200" dirty="0" smtClean="0">
                <a:solidFill>
                  <a:schemeClr val="tx1"/>
                </a:solidFill>
                <a:effectLst/>
                <a:latin typeface="+mn-lt"/>
                <a:ea typeface="+mn-ea"/>
                <a:cs typeface="+mn-cs"/>
              </a:rPr>
              <a:t>this course is going to focus on the federal rulemaking process; and there will be multiple opportunities to apply the process. Together we will achieve the course objectives using a variety of materials. There is not a printed participant guide, and the presentation is to enhance the classroom experience. Take away information will provide in multiple formats throughout the course. However, participants are welcome to take notes. Many of the URLs for the source information will be provided on the worksheets and </a:t>
            </a:r>
            <a:r>
              <a:rPr lang="en-US" sz="1200" i="1" kern="1200" dirty="0" smtClean="0">
                <a:solidFill>
                  <a:schemeClr val="tx1"/>
                </a:solidFill>
                <a:effectLst/>
                <a:latin typeface="+mn-lt"/>
                <a:ea typeface="+mn-ea"/>
                <a:cs typeface="+mn-cs"/>
              </a:rPr>
              <a:t>Resource List</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Review </a:t>
            </a:r>
            <a:r>
              <a:rPr lang="en-US" sz="1200" kern="1200" dirty="0" smtClean="0">
                <a:solidFill>
                  <a:schemeClr val="tx1"/>
                </a:solidFill>
                <a:effectLst/>
                <a:latin typeface="+mn-lt"/>
                <a:ea typeface="+mn-ea"/>
                <a:cs typeface="+mn-cs"/>
              </a:rPr>
              <a:t>the material types:</a:t>
            </a:r>
          </a:p>
          <a:p>
            <a:pPr lvl="1"/>
            <a:r>
              <a:rPr lang="en-US" sz="1200" b="1" kern="1200" dirty="0" smtClean="0">
                <a:solidFill>
                  <a:schemeClr val="tx1"/>
                </a:solidFill>
                <a:effectLst/>
                <a:latin typeface="+mn-lt"/>
                <a:ea typeface="+mn-ea"/>
                <a:cs typeface="+mn-cs"/>
              </a:rPr>
              <a:t>Worksheets – </a:t>
            </a:r>
            <a:r>
              <a:rPr lang="en-US" sz="1200" kern="1200" dirty="0" smtClean="0">
                <a:solidFill>
                  <a:schemeClr val="tx1"/>
                </a:solidFill>
                <a:effectLst/>
                <a:latin typeface="+mn-lt"/>
                <a:ea typeface="+mn-ea"/>
                <a:cs typeface="+mn-cs"/>
              </a:rPr>
              <a:t>will provide guided instruction for group work during class, and provide notes for individuals to take from the class back to their work. These include the </a:t>
            </a:r>
            <a:r>
              <a:rPr lang="en-US" sz="1200" i="1" kern="1200" dirty="0" smtClean="0">
                <a:solidFill>
                  <a:schemeClr val="tx1"/>
                </a:solidFill>
                <a:effectLst/>
                <a:latin typeface="+mn-lt"/>
                <a:ea typeface="+mn-ea"/>
                <a:cs typeface="+mn-cs"/>
              </a:rPr>
              <a:t>Federal Rulemaking Participant Workbook</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Research Process Tool</a:t>
            </a:r>
            <a:r>
              <a:rPr lang="en-US" sz="1200" kern="1200" dirty="0" smtClean="0">
                <a:solidFill>
                  <a:schemeClr val="tx1"/>
                </a:solidFill>
                <a:effectLst/>
                <a:latin typeface="+mn-lt"/>
                <a:ea typeface="+mn-ea"/>
                <a:cs typeface="+mn-cs"/>
              </a:rPr>
              <a:t>.</a:t>
            </a:r>
          </a:p>
          <a:p>
            <a:pPr lvl="1"/>
            <a:r>
              <a:rPr lang="en-US" sz="1200" b="1" kern="1200" dirty="0" smtClean="0">
                <a:solidFill>
                  <a:schemeClr val="tx1"/>
                </a:solidFill>
                <a:effectLst/>
                <a:latin typeface="+mn-lt"/>
                <a:ea typeface="+mn-ea"/>
                <a:cs typeface="+mn-cs"/>
              </a:rPr>
              <a:t>Resources List</a:t>
            </a:r>
            <a:r>
              <a:rPr lang="en-US" sz="1200" kern="1200" dirty="0" smtClean="0">
                <a:solidFill>
                  <a:schemeClr val="tx1"/>
                </a:solidFill>
                <a:effectLst/>
                <a:latin typeface="+mn-lt"/>
                <a:ea typeface="+mn-ea"/>
                <a:cs typeface="+mn-cs"/>
              </a:rPr>
              <a:t> – provided as a handout, </a:t>
            </a:r>
            <a:r>
              <a:rPr lang="en-US" sz="1200" i="1" kern="1200" dirty="0" smtClean="0">
                <a:solidFill>
                  <a:schemeClr val="tx1"/>
                </a:solidFill>
                <a:effectLst/>
                <a:latin typeface="+mn-lt"/>
                <a:ea typeface="+mn-ea"/>
                <a:cs typeface="+mn-cs"/>
              </a:rPr>
              <a:t>Federal Rulemaking Resources List</a:t>
            </a:r>
            <a:r>
              <a:rPr lang="en-US" sz="1200" kern="1200" dirty="0" smtClean="0">
                <a:solidFill>
                  <a:schemeClr val="tx1"/>
                </a:solidFill>
                <a:effectLst/>
                <a:latin typeface="+mn-lt"/>
                <a:ea typeface="+mn-ea"/>
                <a:cs typeface="+mn-cs"/>
              </a:rPr>
              <a:t> (and preferably in electronic form) so participants can begin to compile resources they find helpful for research and information. </a:t>
            </a:r>
          </a:p>
          <a:p>
            <a:pPr lvl="1"/>
            <a:r>
              <a:rPr lang="en-US" sz="1200" b="1" kern="1200" dirty="0" smtClean="0">
                <a:solidFill>
                  <a:schemeClr val="tx1"/>
                </a:solidFill>
                <a:effectLst/>
                <a:latin typeface="+mn-lt"/>
                <a:ea typeface="+mn-ea"/>
                <a:cs typeface="+mn-cs"/>
              </a:rPr>
              <a:t>Source Materials</a:t>
            </a:r>
            <a:r>
              <a:rPr lang="en-US" sz="1200" kern="1200" dirty="0" smtClean="0">
                <a:solidFill>
                  <a:schemeClr val="tx1"/>
                </a:solidFill>
                <a:effectLst/>
                <a:latin typeface="+mn-lt"/>
                <a:ea typeface="+mn-ea"/>
                <a:cs typeface="+mn-cs"/>
              </a:rPr>
              <a:t> – finally, some information is really only valuable during class and pertains to the specific scenarios and case studies prepared for this course. Therefore this information is provided for the class experience. The </a:t>
            </a:r>
            <a:r>
              <a:rPr lang="en-US" sz="1200" i="1" kern="1200" dirty="0" smtClean="0">
                <a:solidFill>
                  <a:schemeClr val="tx1"/>
                </a:solidFill>
                <a:effectLst/>
                <a:latin typeface="+mn-lt"/>
                <a:ea typeface="+mn-ea"/>
                <a:cs typeface="+mn-cs"/>
              </a:rPr>
              <a:t>Federal Rulemaking</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Resources List</a:t>
            </a:r>
            <a:r>
              <a:rPr lang="en-US" sz="1200" kern="1200" dirty="0" smtClean="0">
                <a:solidFill>
                  <a:schemeClr val="tx1"/>
                </a:solidFill>
                <a:effectLst/>
                <a:latin typeface="+mn-lt"/>
                <a:ea typeface="+mn-ea"/>
                <a:cs typeface="+mn-cs"/>
              </a:rPr>
              <a:t> will provide location and sources for similar information you may need in the future.</a:t>
            </a:r>
            <a:endParaRPr lang="en-US" dirty="0"/>
          </a:p>
        </p:txBody>
      </p:sp>
      <p:sp>
        <p:nvSpPr>
          <p:cNvPr id="4" name="Slide Number Placeholder 3"/>
          <p:cNvSpPr>
            <a:spLocks noGrp="1"/>
          </p:cNvSpPr>
          <p:nvPr>
            <p:ph type="sldNum" sz="quarter" idx="10"/>
          </p:nvPr>
        </p:nvSpPr>
        <p:spPr/>
        <p:txBody>
          <a:bodyPr/>
          <a:lstStyle/>
          <a:p>
            <a:fld id="{CD844B44-123A-44B4-A8A0-FDCAEB303E8C}" type="slidenum">
              <a:rPr lang="en-US" smtClean="0"/>
              <a:pPr/>
              <a:t>7</a:t>
            </a:fld>
            <a:endParaRPr lang="en-US" dirty="0"/>
          </a:p>
        </p:txBody>
      </p:sp>
    </p:spTree>
    <p:extLst>
      <p:ext uri="{BB962C8B-B14F-4D97-AF65-F5344CB8AC3E}">
        <p14:creationId xmlns:p14="http://schemas.microsoft.com/office/powerpoint/2010/main" val="1175218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96913"/>
            <a:ext cx="4616450" cy="3463925"/>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1 min</a:t>
            </a:r>
          </a:p>
          <a:p>
            <a:r>
              <a:rPr lang="en-US" sz="1200" b="1" kern="1200" dirty="0" smtClean="0">
                <a:solidFill>
                  <a:schemeClr val="tx1"/>
                </a:solidFill>
                <a:effectLst/>
                <a:latin typeface="+mn-lt"/>
                <a:ea typeface="+mn-ea"/>
                <a:cs typeface="+mn-cs"/>
              </a:rPr>
              <a:t>Explain </a:t>
            </a:r>
            <a:r>
              <a:rPr lang="en-US" sz="1200" kern="1200" dirty="0" smtClean="0">
                <a:solidFill>
                  <a:schemeClr val="tx1"/>
                </a:solidFill>
                <a:effectLst/>
                <a:latin typeface="+mn-lt"/>
                <a:ea typeface="+mn-ea"/>
                <a:cs typeface="+mn-cs"/>
              </a:rPr>
              <a:t>the course flow will be a quick review of the overall federal rulemaking process. Then we will apply this process to explore the implementation of CICA. Next we will review the process to further define our roles in each step of the process. We will divide into our groups to apply parts of the process to other case studies. Finally, we will explore how to respond to proposed rules and rule modifications.</a:t>
            </a:r>
          </a:p>
          <a:p>
            <a:r>
              <a:rPr lang="en-US" sz="1200" b="1" kern="1200" dirty="0" smtClean="0">
                <a:solidFill>
                  <a:schemeClr val="tx1"/>
                </a:solidFill>
                <a:effectLst/>
                <a:latin typeface="+mn-lt"/>
                <a:ea typeface="+mn-ea"/>
                <a:cs typeface="+mn-cs"/>
              </a:rPr>
              <a:t>Introduce </a:t>
            </a:r>
            <a:r>
              <a:rPr lang="en-US" sz="1200" kern="1200" dirty="0" smtClean="0">
                <a:solidFill>
                  <a:schemeClr val="tx1"/>
                </a:solidFill>
                <a:effectLst/>
                <a:latin typeface="+mn-lt"/>
                <a:ea typeface="+mn-ea"/>
                <a:cs typeface="+mn-cs"/>
              </a:rPr>
              <a:t>the federal rulemaking process.</a:t>
            </a:r>
          </a:p>
          <a:p>
            <a:r>
              <a:rPr lang="en-US" sz="1200" b="1" kern="1200" dirty="0" smtClean="0">
                <a:solidFill>
                  <a:schemeClr val="tx1"/>
                </a:solidFill>
                <a:effectLst/>
                <a:latin typeface="+mn-lt"/>
                <a:ea typeface="+mn-ea"/>
                <a:cs typeface="+mn-cs"/>
              </a:rPr>
              <a:t>Remind </a:t>
            </a:r>
            <a:r>
              <a:rPr lang="en-US" sz="1200" kern="1200" dirty="0" smtClean="0">
                <a:solidFill>
                  <a:schemeClr val="tx1"/>
                </a:solidFill>
                <a:effectLst/>
                <a:latin typeface="+mn-lt"/>
                <a:ea typeface="+mn-ea"/>
                <a:cs typeface="+mn-cs"/>
              </a:rPr>
              <a:t>the students that this was explained in detail in the pre‐reading, but we will review it now.</a:t>
            </a:r>
          </a:p>
          <a:p>
            <a:endParaRPr lang="en-US" dirty="0"/>
          </a:p>
        </p:txBody>
      </p:sp>
      <p:sp>
        <p:nvSpPr>
          <p:cNvPr id="4" name="Slide Number Placeholder 3"/>
          <p:cNvSpPr>
            <a:spLocks noGrp="1"/>
          </p:cNvSpPr>
          <p:nvPr>
            <p:ph type="sldNum" sz="quarter" idx="10"/>
          </p:nvPr>
        </p:nvSpPr>
        <p:spPr/>
        <p:txBody>
          <a:bodyPr/>
          <a:lstStyle/>
          <a:p>
            <a:fld id="{CD844B44-123A-44B4-A8A0-FDCAEB303E8C}" type="slidenum">
              <a:rPr lang="en-US" smtClean="0"/>
              <a:t>8</a:t>
            </a:fld>
            <a:endParaRPr lang="en-US" dirty="0"/>
          </a:p>
        </p:txBody>
      </p:sp>
    </p:spTree>
    <p:extLst>
      <p:ext uri="{BB962C8B-B14F-4D97-AF65-F5344CB8AC3E}">
        <p14:creationId xmlns:p14="http://schemas.microsoft.com/office/powerpoint/2010/main" val="2053631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1 mins</a:t>
            </a:r>
          </a:p>
          <a:p>
            <a:r>
              <a:rPr lang="en-US" sz="1200" b="1" kern="1200" dirty="0" smtClean="0">
                <a:solidFill>
                  <a:schemeClr val="tx1"/>
                </a:solidFill>
                <a:effectLst/>
                <a:latin typeface="+mn-lt"/>
                <a:ea typeface="+mn-ea"/>
                <a:cs typeface="+mn-cs"/>
              </a:rPr>
              <a:t>Explain </a:t>
            </a:r>
            <a:r>
              <a:rPr lang="en-US" sz="1200" kern="1200" dirty="0" smtClean="0">
                <a:solidFill>
                  <a:schemeClr val="tx1"/>
                </a:solidFill>
                <a:effectLst/>
                <a:latin typeface="+mn-lt"/>
                <a:ea typeface="+mn-ea"/>
                <a:cs typeface="+mn-cs"/>
              </a:rPr>
              <a:t>the Federal Acquisition Regulatory (FAR) Council</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Assists in the direction and coordination of regulatory activities</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Ensures procurement regulations</a:t>
            </a:r>
            <a:endParaRPr lang="en-US" sz="11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Consistent with Federal Acquisition Regulation (FAR)</a:t>
            </a:r>
            <a:endParaRPr lang="en-US" sz="11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In accordance with Section 405 of Title 41</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And most importantly to rulemaking; manages, coordinates, controls, and monitors the maintenance and issuance of the changes in the FAR</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Instructor Note:</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may need to remind students this course focuses on the acquisition rulemaking process, and a separate set of stakeholders exist for the legislative rulemaking process independent of this process and organization. There may be several opportunities where this reminder may be beneficial depending upon the audience.</a:t>
            </a: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Instructor Note:</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federal rulemaking process is applied to any federal regulation. The acquisition rulemaking differs in the limited submission source (the FAR Council) and the new rule or change to existing rule in the acquisition regulations embodied in the FAR and the FAR supplements.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844B44-123A-44B4-A8A0-FDCAEB303E8C}" type="slidenum">
              <a:rPr lang="en-US" smtClean="0"/>
              <a:pPr/>
              <a:t>9</a:t>
            </a:fld>
            <a:endParaRPr lang="en-US" dirty="0"/>
          </a:p>
        </p:txBody>
      </p:sp>
    </p:spTree>
    <p:extLst>
      <p:ext uri="{BB962C8B-B14F-4D97-AF65-F5344CB8AC3E}">
        <p14:creationId xmlns:p14="http://schemas.microsoft.com/office/powerpoint/2010/main" val="161416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374158"/>
                </a:solidFill>
                <a:latin typeface="Myriad Pro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dirty="0" smtClean="0"/>
              <a:t>Module </a:t>
            </a:r>
            <a:endParaRPr lang="en-US" dirty="0"/>
          </a:p>
        </p:txBody>
      </p:sp>
      <p:sp>
        <p:nvSpPr>
          <p:cNvPr id="6" name="Slide Number Placeholder 5"/>
          <p:cNvSpPr>
            <a:spLocks noGrp="1"/>
          </p:cNvSpPr>
          <p:nvPr>
            <p:ph type="sldNum" sz="quarter" idx="12"/>
          </p:nvPr>
        </p:nvSpPr>
        <p:spPr>
          <a:xfrm>
            <a:off x="6934200" y="6583680"/>
            <a:ext cx="2133600" cy="274320"/>
          </a:xfrm>
        </p:spPr>
        <p:txBody>
          <a:bodyPr/>
          <a:lstStyle/>
          <a:p>
            <a:fld id="{5A98AF99-ADA9-47F1-8EDD-BAAC81607442}" type="slidenum">
              <a:rPr lang="en-US" smtClean="0"/>
              <a:t>‹#›</a:t>
            </a:fld>
            <a:endParaRPr lang="en-US" dirty="0"/>
          </a:p>
        </p:txBody>
      </p:sp>
    </p:spTree>
    <p:extLst>
      <p:ext uri="{BB962C8B-B14F-4D97-AF65-F5344CB8AC3E}">
        <p14:creationId xmlns:p14="http://schemas.microsoft.com/office/powerpoint/2010/main" val="3309153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19200"/>
            <a:ext cx="5111750" cy="490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r>
              <a:rPr lang="en-US" dirty="0" smtClean="0"/>
              <a:t>Module </a:t>
            </a:r>
            <a:endParaRPr lang="en-US" dirty="0"/>
          </a:p>
        </p:txBody>
      </p:sp>
      <p:sp>
        <p:nvSpPr>
          <p:cNvPr id="7" name="Slide Number Placeholder 6"/>
          <p:cNvSpPr>
            <a:spLocks noGrp="1"/>
          </p:cNvSpPr>
          <p:nvPr>
            <p:ph type="sldNum" sz="quarter" idx="12"/>
          </p:nvPr>
        </p:nvSpPr>
        <p:spPr/>
        <p:txBody>
          <a:bodyPr/>
          <a:lstStyle/>
          <a:p>
            <a:fld id="{5A98AF99-ADA9-47F1-8EDD-BAAC81607442}" type="slidenum">
              <a:rPr lang="en-US" smtClean="0"/>
              <a:t>‹#›</a:t>
            </a:fld>
            <a:endParaRPr lang="en-US" dirty="0"/>
          </a:p>
        </p:txBody>
      </p:sp>
    </p:spTree>
    <p:extLst>
      <p:ext uri="{BB962C8B-B14F-4D97-AF65-F5344CB8AC3E}">
        <p14:creationId xmlns:p14="http://schemas.microsoft.com/office/powerpoint/2010/main" val="1922652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95399"/>
            <a:ext cx="5486400" cy="3432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t>Module </a:t>
            </a:r>
            <a:endParaRPr lang="en-US" dirty="0"/>
          </a:p>
        </p:txBody>
      </p:sp>
      <p:sp>
        <p:nvSpPr>
          <p:cNvPr id="7" name="Slide Number Placeholder 6"/>
          <p:cNvSpPr>
            <a:spLocks noGrp="1"/>
          </p:cNvSpPr>
          <p:nvPr>
            <p:ph type="sldNum" sz="quarter" idx="12"/>
          </p:nvPr>
        </p:nvSpPr>
        <p:spPr/>
        <p:txBody>
          <a:bodyPr/>
          <a:lstStyle/>
          <a:p>
            <a:fld id="{5A98AF99-ADA9-47F1-8EDD-BAAC81607442}" type="slidenum">
              <a:rPr lang="en-US" smtClean="0"/>
              <a:t>‹#›</a:t>
            </a:fld>
            <a:endParaRPr lang="en-US" dirty="0"/>
          </a:p>
        </p:txBody>
      </p:sp>
    </p:spTree>
    <p:extLst>
      <p:ext uri="{BB962C8B-B14F-4D97-AF65-F5344CB8AC3E}">
        <p14:creationId xmlns:p14="http://schemas.microsoft.com/office/powerpoint/2010/main" val="890625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Module </a:t>
            </a:r>
            <a:endParaRPr lang="en-US" dirty="0"/>
          </a:p>
        </p:txBody>
      </p:sp>
      <p:sp>
        <p:nvSpPr>
          <p:cNvPr id="6" name="Slide Number Placeholder 5"/>
          <p:cNvSpPr>
            <a:spLocks noGrp="1"/>
          </p:cNvSpPr>
          <p:nvPr>
            <p:ph type="sldNum" sz="quarter" idx="12"/>
          </p:nvPr>
        </p:nvSpPr>
        <p:spPr/>
        <p:txBody>
          <a:bodyPr/>
          <a:lstStyle/>
          <a:p>
            <a:fld id="{5A98AF99-ADA9-47F1-8EDD-BAAC81607442}" type="slidenum">
              <a:rPr lang="en-US" smtClean="0"/>
              <a:t>‹#›</a:t>
            </a:fld>
            <a:endParaRPr lang="en-US" dirty="0"/>
          </a:p>
        </p:txBody>
      </p:sp>
    </p:spTree>
    <p:extLst>
      <p:ext uri="{BB962C8B-B14F-4D97-AF65-F5344CB8AC3E}">
        <p14:creationId xmlns:p14="http://schemas.microsoft.com/office/powerpoint/2010/main" val="322932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smtClean="0"/>
              <a:t>Module </a:t>
            </a:r>
            <a:endParaRPr lang="en-US" dirty="0"/>
          </a:p>
        </p:txBody>
      </p:sp>
      <p:sp>
        <p:nvSpPr>
          <p:cNvPr id="6" name="Slide Number Placeholder 5"/>
          <p:cNvSpPr>
            <a:spLocks noGrp="1"/>
          </p:cNvSpPr>
          <p:nvPr>
            <p:ph type="sldNum" sz="quarter" idx="12"/>
          </p:nvPr>
        </p:nvSpPr>
        <p:spPr/>
        <p:txBody>
          <a:bodyPr/>
          <a:lstStyle/>
          <a:p>
            <a:fld id="{5A98AF99-ADA9-47F1-8EDD-BAAC81607442}" type="slidenum">
              <a:rPr lang="en-US" smtClean="0"/>
              <a:t>‹#›</a:t>
            </a:fld>
            <a:endParaRPr lang="en-US" dirty="0"/>
          </a:p>
        </p:txBody>
      </p:sp>
      <p:sp>
        <p:nvSpPr>
          <p:cNvPr id="7" name="Content Placeholder 6"/>
          <p:cNvSpPr>
            <a:spLocks noGrp="1"/>
          </p:cNvSpPr>
          <p:nvPr>
            <p:ph sz="quarter" idx="13"/>
          </p:nvPr>
        </p:nvSpPr>
        <p:spPr>
          <a:xfrm>
            <a:off x="5105400" y="1219200"/>
            <a:ext cx="3581400" cy="281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1015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smtClean="0"/>
              <a:t>Module </a:t>
            </a:r>
            <a:endParaRPr lang="en-US" dirty="0"/>
          </a:p>
        </p:txBody>
      </p:sp>
      <p:sp>
        <p:nvSpPr>
          <p:cNvPr id="7" name="Slide Number Placeholder 6"/>
          <p:cNvSpPr>
            <a:spLocks noGrp="1"/>
          </p:cNvSpPr>
          <p:nvPr>
            <p:ph type="sldNum" sz="quarter" idx="12"/>
          </p:nvPr>
        </p:nvSpPr>
        <p:spPr/>
        <p:txBody>
          <a:bodyPr/>
          <a:lstStyle/>
          <a:p>
            <a:fld id="{5A98AF99-ADA9-47F1-8EDD-BAAC81607442}" type="slidenum">
              <a:rPr lang="en-US" smtClean="0"/>
              <a:t>‹#›</a:t>
            </a:fld>
            <a:endParaRPr lang="en-US" dirty="0"/>
          </a:p>
        </p:txBody>
      </p:sp>
    </p:spTree>
    <p:extLst>
      <p:ext uri="{BB962C8B-B14F-4D97-AF65-F5344CB8AC3E}">
        <p14:creationId xmlns:p14="http://schemas.microsoft.com/office/powerpoint/2010/main" val="2916741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29717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smtClean="0"/>
              <a:t>Module </a:t>
            </a:r>
            <a:endParaRPr lang="en-US" dirty="0"/>
          </a:p>
        </p:txBody>
      </p:sp>
      <p:sp>
        <p:nvSpPr>
          <p:cNvPr id="7" name="Slide Number Placeholder 6"/>
          <p:cNvSpPr>
            <a:spLocks noGrp="1"/>
          </p:cNvSpPr>
          <p:nvPr>
            <p:ph type="sldNum" sz="quarter" idx="12"/>
          </p:nvPr>
        </p:nvSpPr>
        <p:spPr/>
        <p:txBody>
          <a:bodyPr/>
          <a:lstStyle/>
          <a:p>
            <a:fld id="{5A98AF99-ADA9-47F1-8EDD-BAAC81607442}" type="slidenum">
              <a:rPr lang="en-US" smtClean="0"/>
              <a:t>‹#›</a:t>
            </a:fld>
            <a:endParaRPr lang="en-US" dirty="0"/>
          </a:p>
        </p:txBody>
      </p:sp>
      <p:sp>
        <p:nvSpPr>
          <p:cNvPr id="11" name="Content Placeholder 10"/>
          <p:cNvSpPr>
            <a:spLocks noGrp="1"/>
          </p:cNvSpPr>
          <p:nvPr>
            <p:ph sz="quarter" idx="13"/>
          </p:nvPr>
        </p:nvSpPr>
        <p:spPr>
          <a:xfrm>
            <a:off x="457200" y="4648200"/>
            <a:ext cx="8229600" cy="1905000"/>
          </a:xfrm>
        </p:spPr>
        <p:txBody>
          <a:bodyPr>
            <a:no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7234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2438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71601"/>
            <a:ext cx="4038600"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r>
              <a:rPr lang="en-US" dirty="0" smtClean="0"/>
              <a:t>Module </a:t>
            </a:r>
            <a:endParaRPr lang="en-US" dirty="0"/>
          </a:p>
        </p:txBody>
      </p:sp>
      <p:sp>
        <p:nvSpPr>
          <p:cNvPr id="7" name="Slide Number Placeholder 6"/>
          <p:cNvSpPr>
            <a:spLocks noGrp="1"/>
          </p:cNvSpPr>
          <p:nvPr>
            <p:ph type="sldNum" sz="quarter" idx="12"/>
          </p:nvPr>
        </p:nvSpPr>
        <p:spPr/>
        <p:txBody>
          <a:bodyPr/>
          <a:lstStyle/>
          <a:p>
            <a:fld id="{5A98AF99-ADA9-47F1-8EDD-BAAC81607442}" type="slidenum">
              <a:rPr lang="en-US" smtClean="0"/>
              <a:t>‹#›</a:t>
            </a:fld>
            <a:endParaRPr lang="en-US" dirty="0"/>
          </a:p>
        </p:txBody>
      </p:sp>
      <p:sp>
        <p:nvSpPr>
          <p:cNvPr id="9" name="Content Placeholder 8"/>
          <p:cNvSpPr>
            <a:spLocks noGrp="1"/>
          </p:cNvSpPr>
          <p:nvPr>
            <p:ph sz="quarter" idx="14"/>
          </p:nvPr>
        </p:nvSpPr>
        <p:spPr>
          <a:xfrm>
            <a:off x="457200" y="3962400"/>
            <a:ext cx="4038600" cy="2438400"/>
          </a:xfrm>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5"/>
          </p:nvPr>
        </p:nvSpPr>
        <p:spPr>
          <a:xfrm>
            <a:off x="4648200" y="3962400"/>
            <a:ext cx="4038600" cy="2438400"/>
          </a:xfrm>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13178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7620" y="6553200"/>
            <a:ext cx="2133600" cy="304800"/>
          </a:xfrm>
          <a:prstGeom prst="rect">
            <a:avLst/>
          </a:prstGeom>
        </p:spPr>
        <p:txBody>
          <a:bodyPr/>
          <a:lstStyle/>
          <a:p>
            <a:fld id="{28921A34-459E-4695-91F2-75EA92427704}" type="datetime1">
              <a:rPr lang="en-US" smtClean="0"/>
              <a:t>10/31/2016</a:t>
            </a:fld>
            <a:endParaRPr lang="en-US" dirty="0"/>
          </a:p>
        </p:txBody>
      </p:sp>
      <p:sp>
        <p:nvSpPr>
          <p:cNvPr id="8" name="Footer Placeholder 7"/>
          <p:cNvSpPr>
            <a:spLocks noGrp="1"/>
          </p:cNvSpPr>
          <p:nvPr>
            <p:ph type="ftr" sz="quarter" idx="11"/>
          </p:nvPr>
        </p:nvSpPr>
        <p:spPr/>
        <p:txBody>
          <a:bodyPr/>
          <a:lstStyle/>
          <a:p>
            <a:r>
              <a:rPr lang="en-US" dirty="0" smtClean="0"/>
              <a:t>Module </a:t>
            </a:r>
            <a:endParaRPr lang="en-US" dirty="0"/>
          </a:p>
        </p:txBody>
      </p:sp>
      <p:sp>
        <p:nvSpPr>
          <p:cNvPr id="9" name="Slide Number Placeholder 8"/>
          <p:cNvSpPr>
            <a:spLocks noGrp="1"/>
          </p:cNvSpPr>
          <p:nvPr>
            <p:ph type="sldNum" sz="quarter" idx="12"/>
          </p:nvPr>
        </p:nvSpPr>
        <p:spPr/>
        <p:txBody>
          <a:bodyPr/>
          <a:lstStyle/>
          <a:p>
            <a:fld id="{5A98AF99-ADA9-47F1-8EDD-BAAC81607442}" type="slidenum">
              <a:rPr lang="en-US" smtClean="0"/>
              <a:t>‹#›</a:t>
            </a:fld>
            <a:endParaRPr lang="en-US" dirty="0"/>
          </a:p>
        </p:txBody>
      </p:sp>
    </p:spTree>
    <p:extLst>
      <p:ext uri="{BB962C8B-B14F-4D97-AF65-F5344CB8AC3E}">
        <p14:creationId xmlns:p14="http://schemas.microsoft.com/office/powerpoint/2010/main" val="1168712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smtClean="0"/>
              <a:t>Module </a:t>
            </a:r>
            <a:endParaRPr lang="en-US" dirty="0"/>
          </a:p>
        </p:txBody>
      </p:sp>
      <p:sp>
        <p:nvSpPr>
          <p:cNvPr id="5" name="Slide Number Placeholder 4"/>
          <p:cNvSpPr>
            <a:spLocks noGrp="1"/>
          </p:cNvSpPr>
          <p:nvPr>
            <p:ph type="sldNum" sz="quarter" idx="12"/>
          </p:nvPr>
        </p:nvSpPr>
        <p:spPr/>
        <p:txBody>
          <a:bodyPr/>
          <a:lstStyle/>
          <a:p>
            <a:fld id="{5A98AF99-ADA9-47F1-8EDD-BAAC81607442}" type="slidenum">
              <a:rPr lang="en-US" smtClean="0"/>
              <a:t>‹#›</a:t>
            </a:fld>
            <a:endParaRPr lang="en-US" dirty="0"/>
          </a:p>
        </p:txBody>
      </p:sp>
    </p:spTree>
    <p:extLst>
      <p:ext uri="{BB962C8B-B14F-4D97-AF65-F5344CB8AC3E}">
        <p14:creationId xmlns:p14="http://schemas.microsoft.com/office/powerpoint/2010/main" val="374464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20" y="6553200"/>
            <a:ext cx="2133600" cy="304800"/>
          </a:xfrm>
          <a:prstGeom prst="rect">
            <a:avLst/>
          </a:prstGeom>
        </p:spPr>
        <p:txBody>
          <a:bodyPr/>
          <a:lstStyle/>
          <a:p>
            <a:fld id="{8E2FFD5B-D3F8-4316-9F7E-DCEA2AC2A4AA}" type="datetime1">
              <a:rPr lang="en-US" smtClean="0"/>
              <a:t>10/31/2016</a:t>
            </a:fld>
            <a:endParaRPr lang="en-US" dirty="0"/>
          </a:p>
        </p:txBody>
      </p:sp>
      <p:sp>
        <p:nvSpPr>
          <p:cNvPr id="3" name="Footer Placeholder 2"/>
          <p:cNvSpPr>
            <a:spLocks noGrp="1"/>
          </p:cNvSpPr>
          <p:nvPr>
            <p:ph type="ftr" sz="quarter" idx="11"/>
          </p:nvPr>
        </p:nvSpPr>
        <p:spPr/>
        <p:txBody>
          <a:bodyPr/>
          <a:lstStyle/>
          <a:p>
            <a:r>
              <a:rPr lang="en-US" dirty="0" smtClean="0"/>
              <a:t>Module </a:t>
            </a:r>
            <a:endParaRPr lang="en-US" dirty="0"/>
          </a:p>
        </p:txBody>
      </p:sp>
      <p:sp>
        <p:nvSpPr>
          <p:cNvPr id="4" name="Slide Number Placeholder 3"/>
          <p:cNvSpPr>
            <a:spLocks noGrp="1"/>
          </p:cNvSpPr>
          <p:nvPr>
            <p:ph type="sldNum" sz="quarter" idx="12"/>
          </p:nvPr>
        </p:nvSpPr>
        <p:spPr/>
        <p:txBody>
          <a:bodyPr/>
          <a:lstStyle/>
          <a:p>
            <a:fld id="{5A98AF99-ADA9-47F1-8EDD-BAAC81607442}" type="slidenum">
              <a:rPr lang="en-US" smtClean="0"/>
              <a:t>‹#›</a:t>
            </a:fld>
            <a:endParaRPr lang="en-US" dirty="0"/>
          </a:p>
        </p:txBody>
      </p:sp>
    </p:spTree>
    <p:extLst>
      <p:ext uri="{BB962C8B-B14F-4D97-AF65-F5344CB8AC3E}">
        <p14:creationId xmlns:p14="http://schemas.microsoft.com/office/powerpoint/2010/main" val="1899493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2971800" y="6553200"/>
            <a:ext cx="2895600" cy="28956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Module </a:t>
            </a:r>
            <a:endParaRPr lang="en-US" dirty="0"/>
          </a:p>
        </p:txBody>
      </p:sp>
      <p:sp>
        <p:nvSpPr>
          <p:cNvPr id="6" name="Slide Number Placeholder 5"/>
          <p:cNvSpPr>
            <a:spLocks noGrp="1"/>
          </p:cNvSpPr>
          <p:nvPr>
            <p:ph type="sldNum" sz="quarter" idx="4"/>
          </p:nvPr>
        </p:nvSpPr>
        <p:spPr>
          <a:xfrm>
            <a:off x="7010400" y="6553200"/>
            <a:ext cx="2133600" cy="304800"/>
          </a:xfrm>
          <a:prstGeom prst="rect">
            <a:avLst/>
          </a:prstGeom>
        </p:spPr>
        <p:txBody>
          <a:bodyPr vert="horz" lIns="91440" tIns="45720" rIns="91440" bIns="45720" rtlCol="0" anchor="ctr"/>
          <a:lstStyle>
            <a:lvl1pPr algn="r">
              <a:defRPr sz="1200">
                <a:solidFill>
                  <a:schemeClr val="tx1">
                    <a:tint val="75000"/>
                  </a:schemeClr>
                </a:solidFill>
              </a:defRPr>
            </a:lvl1pPr>
          </a:lstStyle>
          <a:p>
            <a:fld id="{5A98AF99-ADA9-47F1-8EDD-BAAC81607442}" type="slidenum">
              <a:rPr lang="en-US" smtClean="0"/>
              <a:t>‹#›</a:t>
            </a:fld>
            <a:endParaRPr lang="en-US" dirty="0"/>
          </a:p>
        </p:txBody>
      </p:sp>
      <p:sp>
        <p:nvSpPr>
          <p:cNvPr id="7" name="Footer Placeholder 4"/>
          <p:cNvSpPr txBox="1">
            <a:spLocks/>
          </p:cNvSpPr>
          <p:nvPr userDrawn="1"/>
        </p:nvSpPr>
        <p:spPr>
          <a:xfrm>
            <a:off x="0" y="6560820"/>
            <a:ext cx="2895600" cy="28956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dirty="0" smtClean="0"/>
          </a:p>
        </p:txBody>
      </p:sp>
      <p:pic>
        <p:nvPicPr>
          <p:cNvPr id="8" name="Picture 7"/>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8244842" y="37012"/>
            <a:ext cx="862147" cy="862147"/>
          </a:xfrm>
          <a:prstGeom prst="rect">
            <a:avLst/>
          </a:prstGeom>
        </p:spPr>
      </p:pic>
    </p:spTree>
    <p:extLst>
      <p:ext uri="{BB962C8B-B14F-4D97-AF65-F5344CB8AC3E}">
        <p14:creationId xmlns:p14="http://schemas.microsoft.com/office/powerpoint/2010/main" val="365211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61" r:id="rId6"/>
    <p:sldLayoutId id="2147483653" r:id="rId7"/>
    <p:sldLayoutId id="2147483654" r:id="rId8"/>
    <p:sldLayoutId id="2147483655" r:id="rId9"/>
    <p:sldLayoutId id="2147483656" r:id="rId10"/>
    <p:sldLayoutId id="2147483657" r:id="rId11"/>
  </p:sldLayoutIdLst>
  <p:hf hdr="0" ftr="0" dt="0"/>
  <p:txStyles>
    <p:titleStyle>
      <a:lvl1pPr algn="ctr" defTabSz="914400" rtl="0" eaLnBrk="1" latinLnBrk="0" hangingPunct="1">
        <a:spcBef>
          <a:spcPct val="0"/>
        </a:spcBef>
        <a:buNone/>
        <a:defRPr sz="4400" b="0" i="0" u="none" kern="1200">
          <a:solidFill>
            <a:srgbClr val="FBCF30"/>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374158"/>
          </a:solidFill>
          <a:latin typeface="Myriad Pro"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rgbClr val="374158"/>
          </a:solidFill>
          <a:latin typeface="Myriad Pro"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374158"/>
          </a:solidFill>
          <a:latin typeface="Myriad Pro"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374158"/>
          </a:solidFill>
          <a:latin typeface="Myriad Pro"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374158"/>
          </a:solidFill>
          <a:latin typeface="Myriad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hyperlink" Target="http://www.reginfo.gov/public/reginfo/Regmap/regmap2.jsp"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reginfo.gov/public/reginfo/Regmap/regmap1.jsp"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hyperlink" Target="http://www.reginfo.gov/public/reginfo/Regmap/regmap2.jsp"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www.archives.gov/federal-register/laws/administrative-procedur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reginfo.gov/public/reginfo/Regmap/regmap3.jsp"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www.archives.gov/federal-register/laws/administrative-procedur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www.reginfo.gov/public/reginfo/Regmap/regmap4.jsp"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www.reginfo.gov/public/jsp/EO/eoDashboard.jsp"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reginfo.gov/public/reginfo/Regmap/regmap5.jsp"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hyperlink" Target="http://www.reginfo.gov/public/reginfo/Regmap/regmap2.jsp"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s://www.regulations.gov/" TargetMode="Externa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hyperlink" Target="http://www.reginfo.gov/public/reginfo/Regmap/regmap2.jsp"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hyperlink" Target="http://www.reginfo.gov/public/reginfo/Regmap/regmap8.jsp" TargetMode="External"/><Relationship Id="rId7"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reginfo.gov/" TargetMode="External"/><Relationship Id="rId5" Type="http://schemas.openxmlformats.org/officeDocument/2006/relationships/image" Target="../media/image28.png"/><Relationship Id="rId4" Type="http://schemas.openxmlformats.org/officeDocument/2006/relationships/hyperlink" Target="http://www.reginfo.gov/public/jsp/EO/eoDashboard.jsp"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reginfo.gov/public/reginfo/Regmap/regmap9.jsp"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s://www.acquisition.gov/?q=far_looseleaf" TargetMode="Externa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federalregister.gov/"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hyperlink" Target="https://www.federalregister.gov/"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3" Type="http://schemas.openxmlformats.org/officeDocument/2006/relationships/hyperlink" Target="https://www.federalregister.gov/"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hyperlink" Target="https://www.federalregister.gov/"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hyperlink" Target="https://www.federalregister.gov/"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hyperlink" Target="https://www.federalregister.gov/"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3" Type="http://schemas.openxmlformats.org/officeDocument/2006/relationships/hyperlink" Target="https://www.federalregister.gov/"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hyperlink" Target="https://www.federalregister.gov/"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hyperlink" Target="https://www.federalregister.gov/"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s://www.acquisition.gov/?q=far_looseleaf" TargetMode="External"/><Relationship Id="rId5" Type="http://schemas.openxmlformats.org/officeDocument/2006/relationships/image" Target="../media/image26.png"/><Relationship Id="rId4" Type="http://schemas.openxmlformats.org/officeDocument/2006/relationships/image" Target="../media/image29.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0.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hyperlink" Target="https://www.federalregister.gov/"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regulations.gov/docs/Tips_For_Submitting_Effective_Comments.pdf"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regulations.gov/"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5.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www.whitehouse.gov/omb/procurement_far_counci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Subtitle 2"/>
          <p:cNvSpPr>
            <a:spLocks noGrp="1"/>
          </p:cNvSpPr>
          <p:nvPr>
            <p:ph type="subTitle" idx="1"/>
          </p:nvPr>
        </p:nvSpPr>
        <p:spPr>
          <a:xfrm>
            <a:off x="457200" y="1447800"/>
            <a:ext cx="8686800" cy="1981200"/>
          </a:xfrm>
        </p:spPr>
        <p:txBody>
          <a:bodyPr>
            <a:noAutofit/>
          </a:bodyPr>
          <a:lstStyle/>
          <a:p>
            <a:pPr>
              <a:spcBef>
                <a:spcPts val="800"/>
              </a:spcBef>
            </a:pPr>
            <a:r>
              <a:rPr lang="en-US" sz="3600" b="1" dirty="0" smtClean="0">
                <a:solidFill>
                  <a:srgbClr val="374158"/>
                </a:solidFill>
                <a:latin typeface="Myriad Pro" pitchFamily="34" charset="0"/>
              </a:rPr>
              <a:t>Competition in Contracting Act (CICA), the Federal Acquisition Regulation (FAR), </a:t>
            </a:r>
          </a:p>
          <a:p>
            <a:pPr>
              <a:spcBef>
                <a:spcPts val="0"/>
              </a:spcBef>
            </a:pPr>
            <a:r>
              <a:rPr lang="en-US" sz="3600" b="1" dirty="0" smtClean="0">
                <a:solidFill>
                  <a:srgbClr val="374158"/>
                </a:solidFill>
                <a:latin typeface="Myriad Pro" pitchFamily="34" charset="0"/>
              </a:rPr>
              <a:t>and the Federal Rulemaking Process</a:t>
            </a:r>
          </a:p>
          <a:p>
            <a:endParaRPr lang="en-US" sz="4000" b="1" dirty="0">
              <a:solidFill>
                <a:srgbClr val="374158"/>
              </a:solidFill>
            </a:endParaRPr>
          </a:p>
          <a:p>
            <a:endParaRPr lang="en-US" sz="4000" b="1" dirty="0" smtClean="0">
              <a:solidFill>
                <a:srgbClr val="374158"/>
              </a:solidFill>
              <a:latin typeface="Myriad Pro" pitchFamily="34" charset="0"/>
            </a:endParaRPr>
          </a:p>
          <a:p>
            <a:endParaRPr lang="en-US" sz="4000" b="1" dirty="0" smtClean="0">
              <a:solidFill>
                <a:srgbClr val="374158"/>
              </a:solidFill>
            </a:endParaRPr>
          </a:p>
          <a:p>
            <a:endParaRPr lang="en-US" sz="4000" b="1" dirty="0">
              <a:solidFill>
                <a:srgbClr val="374158"/>
              </a:solidFill>
              <a:latin typeface="Myriad Pro" pitchFamily="34" charset="0"/>
            </a:endParaRPr>
          </a:p>
        </p:txBody>
      </p:sp>
      <p:sp>
        <p:nvSpPr>
          <p:cNvPr id="6" name="Footer Placeholder 4"/>
          <p:cNvSpPr>
            <a:spLocks noGrp="1"/>
          </p:cNvSpPr>
          <p:nvPr>
            <p:ph type="ftr" sz="quarter" idx="11"/>
          </p:nvPr>
        </p:nvSpPr>
        <p:spPr>
          <a:xfrm>
            <a:off x="32657" y="6568440"/>
            <a:ext cx="2895600" cy="289560"/>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Release 1.0</a:t>
            </a:r>
            <a:endParaRPr lang="en-US" dirty="0"/>
          </a:p>
        </p:txBody>
      </p:sp>
      <p:sp>
        <p:nvSpPr>
          <p:cNvPr id="4" name="Slide Number Placeholder 3"/>
          <p:cNvSpPr>
            <a:spLocks noGrp="1"/>
          </p:cNvSpPr>
          <p:nvPr>
            <p:ph type="sldNum" sz="quarter" idx="12"/>
          </p:nvPr>
        </p:nvSpPr>
        <p:spPr/>
        <p:txBody>
          <a:bodyPr/>
          <a:lstStyle/>
          <a:p>
            <a:fld id="{5A98AF99-ADA9-47F1-8EDD-BAAC81607442}" type="slidenum">
              <a:rPr lang="en-US" smtClean="0"/>
              <a:t>1</a:t>
            </a:fld>
            <a:endParaRPr lang="en-US" dirty="0"/>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000" y="3775472"/>
            <a:ext cx="2286000" cy="2286000"/>
          </a:xfrm>
          <a:prstGeom prst="rect">
            <a:avLst/>
          </a:prstGeom>
        </p:spPr>
      </p:pic>
      <p:sp>
        <p:nvSpPr>
          <p:cNvPr id="8" name="Content Placeholder 2"/>
          <p:cNvSpPr txBox="1">
            <a:spLocks/>
          </p:cNvSpPr>
          <p:nvPr/>
        </p:nvSpPr>
        <p:spPr>
          <a:xfrm>
            <a:off x="3352800" y="3886200"/>
            <a:ext cx="5410200" cy="206454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yriad Pro"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yriad Pro"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yriad Pro"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yriad Pro"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yriad Pro"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4000" b="1" dirty="0" smtClean="0">
                <a:solidFill>
                  <a:srgbClr val="374158"/>
                </a:solidFill>
                <a:latin typeface="Calibri" panose="020F0502020204030204" pitchFamily="34" charset="0"/>
              </a:rPr>
              <a:t>Welcome!</a:t>
            </a:r>
          </a:p>
          <a:p>
            <a:r>
              <a:rPr lang="en-US" sz="2400" i="1" dirty="0" smtClean="0">
                <a:solidFill>
                  <a:srgbClr val="374158"/>
                </a:solidFill>
                <a:latin typeface="Calibri" panose="020F0502020204030204" pitchFamily="34" charset="0"/>
              </a:rPr>
              <a:t>As you get settled, </a:t>
            </a:r>
          </a:p>
          <a:p>
            <a:r>
              <a:rPr lang="en-US" sz="2400" i="1" dirty="0" smtClean="0">
                <a:solidFill>
                  <a:srgbClr val="374158"/>
                </a:solidFill>
                <a:latin typeface="Calibri" panose="020F0502020204030204" pitchFamily="34" charset="0"/>
              </a:rPr>
              <a:t>please respond to the question located on your course agenda handout</a:t>
            </a:r>
            <a:endParaRPr lang="en-US" sz="2400" i="1" dirty="0">
              <a:solidFill>
                <a:srgbClr val="374158"/>
              </a:solidFill>
              <a:latin typeface="Calibri" panose="020F0502020204030204" pitchFamily="34" charset="0"/>
            </a:endParaRPr>
          </a:p>
        </p:txBody>
      </p:sp>
    </p:spTree>
    <p:extLst>
      <p:ext uri="{BB962C8B-B14F-4D97-AF65-F5344CB8AC3E}">
        <p14:creationId xmlns:p14="http://schemas.microsoft.com/office/powerpoint/2010/main" val="828350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BCF30"/>
                </a:solidFill>
                <a:latin typeface="Myriad Pro" pitchFamily="34" charset="0"/>
              </a:rPr>
              <a:t>Stakeholders</a:t>
            </a:r>
            <a:endParaRPr lang="en-US" dirty="0">
              <a:solidFill>
                <a:srgbClr val="FBCF30"/>
              </a:solidFill>
              <a:latin typeface="Myriad Pro" pitchFamily="34" charset="0"/>
            </a:endParaRPr>
          </a:p>
        </p:txBody>
      </p:sp>
      <p:sp>
        <p:nvSpPr>
          <p:cNvPr id="3" name="Subtitle 2"/>
          <p:cNvSpPr>
            <a:spLocks noGrp="1"/>
          </p:cNvSpPr>
          <p:nvPr>
            <p:ph sz="half" idx="1"/>
          </p:nvPr>
        </p:nvSpPr>
        <p:spPr>
          <a:xfrm>
            <a:off x="381000" y="1295400"/>
            <a:ext cx="5181600" cy="3809999"/>
          </a:xfrm>
        </p:spPr>
        <p:txBody>
          <a:bodyPr>
            <a:normAutofit/>
          </a:bodyPr>
          <a:lstStyle/>
          <a:p>
            <a:pPr marL="0" indent="0" algn="l">
              <a:buNone/>
            </a:pPr>
            <a:r>
              <a:rPr lang="en-US" b="1" dirty="0" smtClean="0">
                <a:solidFill>
                  <a:srgbClr val="374158"/>
                </a:solidFill>
                <a:latin typeface="Myriad Pro" pitchFamily="34" charset="0"/>
              </a:rPr>
              <a:t>A stakeholder could be:</a:t>
            </a:r>
            <a:endParaRPr lang="en-US" sz="2800" b="1" dirty="0">
              <a:solidFill>
                <a:srgbClr val="374158"/>
              </a:solidFill>
              <a:latin typeface="Myriad Pro" pitchFamily="34" charset="0"/>
            </a:endParaRPr>
          </a:p>
        </p:txBody>
      </p:sp>
      <p:pic>
        <p:nvPicPr>
          <p:cNvPr id="6" name="Content Placeholder 5"/>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334000" y="1905000"/>
            <a:ext cx="3692522" cy="2971800"/>
          </a:xfrm>
        </p:spPr>
      </p:pic>
      <p:sp>
        <p:nvSpPr>
          <p:cNvPr id="5" name="Content Placeholder 4"/>
          <p:cNvSpPr>
            <a:spLocks noGrp="1"/>
          </p:cNvSpPr>
          <p:nvPr>
            <p:ph sz="half" idx="4294967295"/>
          </p:nvPr>
        </p:nvSpPr>
        <p:spPr>
          <a:xfrm>
            <a:off x="685800" y="5105400"/>
            <a:ext cx="7772400" cy="1295400"/>
          </a:xfrm>
        </p:spPr>
        <p:txBody>
          <a:bodyPr/>
          <a:lstStyle/>
          <a:p>
            <a:pPr marL="0" indent="0" algn="ctr">
              <a:buNone/>
            </a:pPr>
            <a:r>
              <a:rPr lang="en-US" sz="3200" b="1" dirty="0">
                <a:solidFill>
                  <a:srgbClr val="9C1C1F"/>
                </a:solidFill>
              </a:rPr>
              <a:t>Stakeholder engagement is key to the </a:t>
            </a:r>
            <a:r>
              <a:rPr lang="en-US" sz="3200" b="1" dirty="0" smtClean="0">
                <a:solidFill>
                  <a:srgbClr val="9C1C1F"/>
                </a:solidFill>
              </a:rPr>
              <a:t>rulemaking </a:t>
            </a:r>
            <a:r>
              <a:rPr lang="en-US" sz="3200" b="1" dirty="0">
                <a:solidFill>
                  <a:srgbClr val="9C1C1F"/>
                </a:solidFill>
              </a:rPr>
              <a:t>process</a:t>
            </a:r>
          </a:p>
          <a:p>
            <a:endParaRPr lang="en-US" dirty="0"/>
          </a:p>
        </p:txBody>
      </p:sp>
      <p:sp>
        <p:nvSpPr>
          <p:cNvPr id="7" name="Subtitle 2"/>
          <p:cNvSpPr>
            <a:spLocks noGrp="1"/>
          </p:cNvSpPr>
          <p:nvPr>
            <p:ph sz="half" idx="1"/>
          </p:nvPr>
        </p:nvSpPr>
        <p:spPr>
          <a:xfrm>
            <a:off x="381000" y="1828800"/>
            <a:ext cx="5181600" cy="3276600"/>
          </a:xfrm>
        </p:spPr>
        <p:txBody>
          <a:bodyPr>
            <a:normAutofit/>
          </a:bodyPr>
          <a:lstStyle/>
          <a:p>
            <a:pPr marL="914400" lvl="1" indent="-457200" algn="l">
              <a:buFont typeface="Arial" panose="020B0604020202020204" pitchFamily="34" charset="0"/>
              <a:buChar char="•"/>
            </a:pPr>
            <a:r>
              <a:rPr lang="en-US" sz="2800" dirty="0" smtClean="0">
                <a:solidFill>
                  <a:srgbClr val="374158"/>
                </a:solidFill>
                <a:latin typeface="Myriad Pro" pitchFamily="34" charset="0"/>
              </a:rPr>
              <a:t>A Government agency/ Government entity</a:t>
            </a:r>
          </a:p>
          <a:p>
            <a:pPr marL="914400" lvl="1" indent="-457200" algn="l">
              <a:buFont typeface="Arial" panose="020B0604020202020204" pitchFamily="34" charset="0"/>
              <a:buChar char="•"/>
            </a:pPr>
            <a:r>
              <a:rPr lang="en-US" sz="2800" dirty="0" smtClean="0">
                <a:solidFill>
                  <a:srgbClr val="374158"/>
                </a:solidFill>
                <a:latin typeface="Myriad Pro" pitchFamily="34" charset="0"/>
              </a:rPr>
              <a:t>An industry representative</a:t>
            </a:r>
          </a:p>
          <a:p>
            <a:pPr marL="914400" lvl="1" indent="-457200" algn="l">
              <a:buFont typeface="Arial" panose="020B0604020202020204" pitchFamily="34" charset="0"/>
              <a:buChar char="•"/>
            </a:pPr>
            <a:r>
              <a:rPr lang="en-US" sz="2800" dirty="0" smtClean="0">
                <a:solidFill>
                  <a:srgbClr val="374158"/>
                </a:solidFill>
                <a:latin typeface="Myriad Pro" pitchFamily="34" charset="0"/>
              </a:rPr>
              <a:t>A contractor</a:t>
            </a:r>
          </a:p>
          <a:p>
            <a:pPr marL="914400" lvl="1" indent="-457200" algn="l">
              <a:buFont typeface="Arial" panose="020B0604020202020204" pitchFamily="34" charset="0"/>
              <a:buChar char="•"/>
            </a:pPr>
            <a:r>
              <a:rPr lang="en-US" sz="2800" dirty="0" smtClean="0">
                <a:solidFill>
                  <a:srgbClr val="374158"/>
                </a:solidFill>
                <a:latin typeface="Myriad Pro" pitchFamily="34" charset="0"/>
              </a:rPr>
              <a:t>A private citizen</a:t>
            </a:r>
          </a:p>
          <a:p>
            <a:pPr algn="l"/>
            <a:endParaRPr lang="en-US" sz="2800" b="1" dirty="0">
              <a:solidFill>
                <a:srgbClr val="374158"/>
              </a:solidFill>
              <a:latin typeface="Myriad Pro" pitchFamily="34" charset="0"/>
            </a:endParaRPr>
          </a:p>
        </p:txBody>
      </p:sp>
    </p:spTree>
    <p:extLst>
      <p:ext uri="{BB962C8B-B14F-4D97-AF65-F5344CB8AC3E}">
        <p14:creationId xmlns:p14="http://schemas.microsoft.com/office/powerpoint/2010/main" val="406932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839200" cy="914400"/>
          </a:xfrm>
        </p:spPr>
        <p:txBody>
          <a:bodyPr>
            <a:normAutofit/>
          </a:bodyPr>
          <a:lstStyle/>
          <a:p>
            <a:r>
              <a:rPr lang="en-US" sz="4300" dirty="0" smtClean="0"/>
              <a:t>Federal Rulemaking Stakeholders</a:t>
            </a:r>
            <a:endParaRPr lang="en-US" sz="4300" dirty="0"/>
          </a:p>
        </p:txBody>
      </p:sp>
      <p:pic>
        <p:nvPicPr>
          <p:cNvPr id="7" name="Content Placeholder 6"/>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l="17792" t="15953" r="19761" b="10006"/>
          <a:stretch/>
        </p:blipFill>
        <p:spPr>
          <a:xfrm>
            <a:off x="1524000" y="1035273"/>
            <a:ext cx="6096000" cy="5585163"/>
          </a:xfrm>
        </p:spPr>
      </p:pic>
      <p:sp>
        <p:nvSpPr>
          <p:cNvPr id="5" name="Slide Number Placeholder 4"/>
          <p:cNvSpPr>
            <a:spLocks noGrp="1"/>
          </p:cNvSpPr>
          <p:nvPr>
            <p:ph type="sldNum" sz="quarter" idx="12"/>
          </p:nvPr>
        </p:nvSpPr>
        <p:spPr/>
        <p:txBody>
          <a:bodyPr/>
          <a:lstStyle/>
          <a:p>
            <a:fld id="{5A98AF99-ADA9-47F1-8EDD-BAAC81607442}" type="slidenum">
              <a:rPr lang="en-US" smtClean="0"/>
              <a:t>11</a:t>
            </a:fld>
            <a:endParaRPr lang="en-US" dirty="0"/>
          </a:p>
        </p:txBody>
      </p:sp>
    </p:spTree>
    <p:extLst>
      <p:ext uri="{BB962C8B-B14F-4D97-AF65-F5344CB8AC3E}">
        <p14:creationId xmlns:p14="http://schemas.microsoft.com/office/powerpoint/2010/main" val="3238686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Rulemaking Definitions</a:t>
            </a:r>
            <a:endParaRPr lang="en-US" dirty="0"/>
          </a:p>
        </p:txBody>
      </p:sp>
      <p:sp>
        <p:nvSpPr>
          <p:cNvPr id="3" name="Subtitle 2"/>
          <p:cNvSpPr>
            <a:spLocks noGrp="1"/>
          </p:cNvSpPr>
          <p:nvPr>
            <p:ph idx="1"/>
          </p:nvPr>
        </p:nvSpPr>
        <p:spPr>
          <a:xfrm>
            <a:off x="457200" y="1447800"/>
            <a:ext cx="8153400" cy="4495800"/>
          </a:xfrm>
        </p:spPr>
        <p:txBody>
          <a:bodyPr>
            <a:normAutofit/>
          </a:bodyPr>
          <a:lstStyle/>
          <a:p>
            <a:pPr>
              <a:spcBef>
                <a:spcPts val="2400"/>
              </a:spcBef>
            </a:pPr>
            <a:r>
              <a:rPr lang="en-US" sz="2800" b="1" dirty="0" smtClean="0"/>
              <a:t>Rule</a:t>
            </a:r>
            <a:r>
              <a:rPr lang="en-US" sz="2800" dirty="0" smtClean="0"/>
              <a:t> </a:t>
            </a:r>
          </a:p>
          <a:p>
            <a:pPr lvl="1">
              <a:spcBef>
                <a:spcPts val="600"/>
              </a:spcBef>
            </a:pPr>
            <a:r>
              <a:rPr lang="en-US" sz="2400" dirty="0" smtClean="0"/>
              <a:t>the </a:t>
            </a:r>
            <a:r>
              <a:rPr lang="en-US" sz="2400" dirty="0"/>
              <a:t>whole or a part of an agency statement of general or particular applicability and future effect designed to implement, interpret, or prescribe law or policy or describing the organization, procedure, or practice requirements of an agency </a:t>
            </a:r>
            <a:endParaRPr lang="en-US" sz="2400" dirty="0" smtClean="0"/>
          </a:p>
          <a:p>
            <a:pPr>
              <a:spcBef>
                <a:spcPts val="2400"/>
              </a:spcBef>
            </a:pPr>
            <a:r>
              <a:rPr lang="en-US" sz="2800" b="1" dirty="0" smtClean="0"/>
              <a:t>Code of Federal Regulations (CFR)</a:t>
            </a:r>
            <a:r>
              <a:rPr lang="en-US" sz="2800" dirty="0" smtClean="0"/>
              <a:t> </a:t>
            </a:r>
          </a:p>
          <a:p>
            <a:pPr lvl="1">
              <a:spcBef>
                <a:spcPts val="600"/>
              </a:spcBef>
            </a:pPr>
            <a:r>
              <a:rPr lang="en-US" sz="2400" dirty="0" smtClean="0"/>
              <a:t>the </a:t>
            </a:r>
            <a:r>
              <a:rPr lang="en-US" sz="2400" dirty="0"/>
              <a:t>codification of the general and permanent rules and </a:t>
            </a:r>
            <a:r>
              <a:rPr lang="en-US" sz="2400" dirty="0" smtClean="0"/>
              <a:t>regulations</a:t>
            </a:r>
          </a:p>
        </p:txBody>
      </p:sp>
      <p:sp>
        <p:nvSpPr>
          <p:cNvPr id="4" name="Slide Number Placeholder 3"/>
          <p:cNvSpPr>
            <a:spLocks noGrp="1"/>
          </p:cNvSpPr>
          <p:nvPr>
            <p:ph type="sldNum" sz="quarter" idx="12"/>
          </p:nvPr>
        </p:nvSpPr>
        <p:spPr/>
        <p:txBody>
          <a:bodyPr/>
          <a:lstStyle/>
          <a:p>
            <a:fld id="{5A98AF99-ADA9-47F1-8EDD-BAAC81607442}" type="slidenum">
              <a:rPr lang="en-US" smtClean="0"/>
              <a:pPr/>
              <a:t>12</a:t>
            </a:fld>
            <a:endParaRPr lang="en-US" dirty="0"/>
          </a:p>
        </p:txBody>
      </p:sp>
    </p:spTree>
    <p:extLst>
      <p:ext uri="{BB962C8B-B14F-4D97-AF65-F5344CB8AC3E}">
        <p14:creationId xmlns:p14="http://schemas.microsoft.com/office/powerpoint/2010/main" val="686844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Acquisition Regulation</a:t>
            </a:r>
            <a:endParaRPr lang="en-US" dirty="0"/>
          </a:p>
        </p:txBody>
      </p:sp>
      <p:sp>
        <p:nvSpPr>
          <p:cNvPr id="3" name="Subtitle 2"/>
          <p:cNvSpPr>
            <a:spLocks noGrp="1"/>
          </p:cNvSpPr>
          <p:nvPr>
            <p:ph idx="1"/>
          </p:nvPr>
        </p:nvSpPr>
        <p:spPr>
          <a:xfrm>
            <a:off x="2743200" y="1524000"/>
            <a:ext cx="6400800" cy="4800600"/>
          </a:xfrm>
        </p:spPr>
        <p:txBody>
          <a:bodyPr>
            <a:normAutofit lnSpcReduction="10000"/>
          </a:bodyPr>
          <a:lstStyle/>
          <a:p>
            <a:pPr>
              <a:spcBef>
                <a:spcPts val="2400"/>
              </a:spcBef>
            </a:pPr>
            <a:r>
              <a:rPr lang="en-US" sz="2800" b="1" u="sng" dirty="0" smtClean="0"/>
              <a:t>The</a:t>
            </a:r>
            <a:r>
              <a:rPr lang="en-US" sz="2800" dirty="0" smtClean="0"/>
              <a:t> regulation for Government acquisition</a:t>
            </a:r>
          </a:p>
          <a:p>
            <a:pPr>
              <a:spcBef>
                <a:spcPts val="2400"/>
              </a:spcBef>
            </a:pPr>
            <a:r>
              <a:rPr lang="en-US" sz="2800" b="1" u="sng" dirty="0" smtClean="0"/>
              <a:t>The</a:t>
            </a:r>
            <a:r>
              <a:rPr lang="en-US" sz="2800" dirty="0" smtClean="0"/>
              <a:t> Rulebook, not an instructional guide</a:t>
            </a:r>
          </a:p>
          <a:p>
            <a:pPr>
              <a:spcBef>
                <a:spcPts val="2400"/>
              </a:spcBef>
            </a:pPr>
            <a:r>
              <a:rPr lang="en-US" sz="2800" dirty="0" smtClean="0"/>
              <a:t>Initially promulgated, and subsequently amended, following rulemaking procedures</a:t>
            </a:r>
          </a:p>
          <a:p>
            <a:pPr>
              <a:spcBef>
                <a:spcPts val="2400"/>
              </a:spcBef>
            </a:pPr>
            <a:r>
              <a:rPr lang="en-US" sz="2800" dirty="0" smtClean="0"/>
              <a:t>Agency regulations implement and supplement the FAR</a:t>
            </a:r>
            <a:endParaRPr lang="en-US" sz="2800" dirty="0"/>
          </a:p>
          <a:p>
            <a:pPr>
              <a:spcBef>
                <a:spcPts val="2400"/>
              </a:spcBef>
            </a:pPr>
            <a:endParaRPr lang="en-US" sz="2800" dirty="0"/>
          </a:p>
        </p:txBody>
      </p:sp>
      <p:sp>
        <p:nvSpPr>
          <p:cNvPr id="4" name="Slide Number Placeholder 3"/>
          <p:cNvSpPr>
            <a:spLocks noGrp="1"/>
          </p:cNvSpPr>
          <p:nvPr>
            <p:ph type="sldNum" sz="quarter" idx="12"/>
          </p:nvPr>
        </p:nvSpPr>
        <p:spPr/>
        <p:txBody>
          <a:bodyPr/>
          <a:lstStyle/>
          <a:p>
            <a:fld id="{5A98AF99-ADA9-47F1-8EDD-BAAC81607442}" type="slidenum">
              <a:rPr lang="en-US" smtClean="0"/>
              <a:pPr/>
              <a:t>13</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981200"/>
            <a:ext cx="2667000" cy="3639671"/>
          </a:xfrm>
          <a:prstGeom prst="rect">
            <a:avLst/>
          </a:prstGeom>
        </p:spPr>
      </p:pic>
    </p:spTree>
    <p:extLst>
      <p:ext uri="{BB962C8B-B14F-4D97-AF65-F5344CB8AC3E}">
        <p14:creationId xmlns:p14="http://schemas.microsoft.com/office/powerpoint/2010/main" val="2200433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Rules</a:t>
            </a:r>
            <a:endParaRPr lang="en-US" dirty="0"/>
          </a:p>
        </p:txBody>
      </p:sp>
      <p:sp>
        <p:nvSpPr>
          <p:cNvPr id="3" name="Subtitle 2"/>
          <p:cNvSpPr>
            <a:spLocks noGrp="1"/>
          </p:cNvSpPr>
          <p:nvPr>
            <p:ph idx="1"/>
          </p:nvPr>
        </p:nvSpPr>
        <p:spPr>
          <a:xfrm>
            <a:off x="457200" y="1752600"/>
            <a:ext cx="8229600" cy="4373563"/>
          </a:xfrm>
        </p:spPr>
        <p:txBody>
          <a:bodyPr/>
          <a:lstStyle/>
          <a:p>
            <a:pPr>
              <a:spcBef>
                <a:spcPts val="2400"/>
              </a:spcBef>
            </a:pPr>
            <a:r>
              <a:rPr lang="en-US" dirty="0" smtClean="0"/>
              <a:t>Legislative Rule (Substantive)</a:t>
            </a:r>
          </a:p>
          <a:p>
            <a:pPr>
              <a:spcBef>
                <a:spcPts val="2400"/>
              </a:spcBef>
            </a:pPr>
            <a:r>
              <a:rPr lang="en-US" dirty="0" smtClean="0"/>
              <a:t>Non-Legislative Rule (Interpretative)</a:t>
            </a:r>
          </a:p>
          <a:p>
            <a:pPr>
              <a:spcBef>
                <a:spcPts val="2400"/>
              </a:spcBef>
            </a:pPr>
            <a:r>
              <a:rPr lang="en-US" dirty="0" smtClean="0"/>
              <a:t>Management and Procedural Rule</a:t>
            </a:r>
          </a:p>
        </p:txBody>
      </p:sp>
      <p:sp>
        <p:nvSpPr>
          <p:cNvPr id="5" name="Slide Number Placeholder 4"/>
          <p:cNvSpPr>
            <a:spLocks noGrp="1"/>
          </p:cNvSpPr>
          <p:nvPr>
            <p:ph type="sldNum" sz="quarter" idx="12"/>
          </p:nvPr>
        </p:nvSpPr>
        <p:spPr/>
        <p:txBody>
          <a:bodyPr/>
          <a:lstStyle/>
          <a:p>
            <a:fld id="{5A98AF99-ADA9-47F1-8EDD-BAAC81607442}" type="slidenum">
              <a:rPr lang="en-US" smtClean="0"/>
              <a:pPr/>
              <a:t>14</a:t>
            </a:fld>
            <a:endParaRPr lang="en-US" dirty="0"/>
          </a:p>
        </p:txBody>
      </p:sp>
    </p:spTree>
    <p:extLst>
      <p:ext uri="{BB962C8B-B14F-4D97-AF65-F5344CB8AC3E}">
        <p14:creationId xmlns:p14="http://schemas.microsoft.com/office/powerpoint/2010/main" val="2819375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0600" y="1371600"/>
            <a:ext cx="7239000" cy="4876800"/>
          </a:xfrm>
          <a:prstGeom prst="rect">
            <a:avLst/>
          </a:prstGeom>
        </p:spPr>
      </p:pic>
      <p:sp>
        <p:nvSpPr>
          <p:cNvPr id="2" name="Title 1"/>
          <p:cNvSpPr>
            <a:spLocks noGrp="1"/>
          </p:cNvSpPr>
          <p:nvPr>
            <p:ph type="title"/>
          </p:nvPr>
        </p:nvSpPr>
        <p:spPr/>
        <p:txBody>
          <a:bodyPr/>
          <a:lstStyle/>
          <a:p>
            <a:r>
              <a:rPr lang="en-US" dirty="0" smtClean="0"/>
              <a:t>Collaborative Exercise</a:t>
            </a:r>
            <a:endParaRPr lang="en-US" dirty="0"/>
          </a:p>
        </p:txBody>
      </p:sp>
      <p:sp>
        <p:nvSpPr>
          <p:cNvPr id="3" name="Subtitle 2"/>
          <p:cNvSpPr>
            <a:spLocks noGrp="1"/>
          </p:cNvSpPr>
          <p:nvPr>
            <p:ph idx="1"/>
          </p:nvPr>
        </p:nvSpPr>
        <p:spPr>
          <a:xfrm>
            <a:off x="1524000" y="1905000"/>
            <a:ext cx="6172200" cy="3977481"/>
          </a:xfrm>
        </p:spPr>
        <p:txBody>
          <a:bodyPr/>
          <a:lstStyle/>
          <a:p>
            <a:pPr marL="514350" indent="-514350">
              <a:spcBef>
                <a:spcPts val="2400"/>
              </a:spcBef>
              <a:buFont typeface="+mj-lt"/>
              <a:buAutoNum type="arabicPeriod"/>
            </a:pPr>
            <a:r>
              <a:rPr lang="en-US" dirty="0" smtClean="0"/>
              <a:t>Select 9 sign holder volunteers</a:t>
            </a:r>
          </a:p>
          <a:p>
            <a:pPr marL="514350" indent="-514350">
              <a:spcBef>
                <a:spcPts val="2400"/>
              </a:spcBef>
              <a:buFont typeface="+mj-lt"/>
              <a:buAutoNum type="arabicPeriod"/>
            </a:pPr>
            <a:r>
              <a:rPr lang="en-US" dirty="0" smtClean="0"/>
              <a:t>Work as a class</a:t>
            </a:r>
          </a:p>
          <a:p>
            <a:pPr marL="514350" indent="-514350">
              <a:spcBef>
                <a:spcPts val="2400"/>
              </a:spcBef>
              <a:buFont typeface="+mj-lt"/>
              <a:buAutoNum type="arabicPeriod"/>
            </a:pPr>
            <a:r>
              <a:rPr lang="en-US" dirty="0" smtClean="0"/>
              <a:t>Arrange the rulemaking process steps in the correct order</a:t>
            </a:r>
            <a:endParaRPr lang="en-US" dirty="0"/>
          </a:p>
        </p:txBody>
      </p:sp>
      <p:sp>
        <p:nvSpPr>
          <p:cNvPr id="5" name="Slide Number Placeholder 4"/>
          <p:cNvSpPr>
            <a:spLocks noGrp="1"/>
          </p:cNvSpPr>
          <p:nvPr>
            <p:ph type="sldNum" sz="quarter" idx="12"/>
          </p:nvPr>
        </p:nvSpPr>
        <p:spPr/>
        <p:txBody>
          <a:bodyPr/>
          <a:lstStyle/>
          <a:p>
            <a:fld id="{5A98AF99-ADA9-47F1-8EDD-BAAC81607442}" type="slidenum">
              <a:rPr lang="en-US" smtClean="0"/>
              <a:pPr/>
              <a:t>15</a:t>
            </a:fld>
            <a:endParaRPr lang="en-US" dirty="0"/>
          </a:p>
        </p:txBody>
      </p:sp>
    </p:spTree>
    <p:extLst>
      <p:ext uri="{BB962C8B-B14F-4D97-AF65-F5344CB8AC3E}">
        <p14:creationId xmlns:p14="http://schemas.microsoft.com/office/powerpoint/2010/main" val="7994403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BCF30"/>
                </a:solidFill>
                <a:latin typeface="Myriad Pro" pitchFamily="34" charset="0"/>
              </a:rPr>
              <a:t>Steps of Federal Rulemaking Process</a:t>
            </a:r>
            <a:endParaRPr lang="en-US" sz="3600" dirty="0">
              <a:solidFill>
                <a:srgbClr val="FBCF30"/>
              </a:solidFill>
              <a:latin typeface="Myriad Pro" pitchFamily="34" charset="0"/>
            </a:endParaRPr>
          </a:p>
        </p:txBody>
      </p:sp>
      <p:sp>
        <p:nvSpPr>
          <p:cNvPr id="4" name="Slide Number Placeholder 3"/>
          <p:cNvSpPr>
            <a:spLocks noGrp="1"/>
          </p:cNvSpPr>
          <p:nvPr>
            <p:ph type="sldNum" sz="quarter" idx="12"/>
          </p:nvPr>
        </p:nvSpPr>
        <p:spPr/>
        <p:txBody>
          <a:bodyPr/>
          <a:lstStyle/>
          <a:p>
            <a:fld id="{5A98AF99-ADA9-47F1-8EDD-BAAC81607442}" type="slidenum">
              <a:rPr lang="en-US" smtClean="0"/>
              <a:t>16</a:t>
            </a:fld>
            <a:endParaRPr lang="en-US"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6384" y="1371600"/>
            <a:ext cx="8719016" cy="4800600"/>
          </a:xfrm>
          <a:prstGeom prst="rect">
            <a:avLst/>
          </a:prstGeom>
        </p:spPr>
      </p:pic>
      <p:cxnSp>
        <p:nvCxnSpPr>
          <p:cNvPr id="8" name="Straight Connector 7"/>
          <p:cNvCxnSpPr/>
          <p:nvPr/>
        </p:nvCxnSpPr>
        <p:spPr>
          <a:xfrm flipV="1">
            <a:off x="3092604" y="2904066"/>
            <a:ext cx="0" cy="1934637"/>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101898" y="4838703"/>
            <a:ext cx="0" cy="1181097"/>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Subtitle 2"/>
          <p:cNvSpPr txBox="1">
            <a:spLocks/>
          </p:cNvSpPr>
          <p:nvPr/>
        </p:nvSpPr>
        <p:spPr>
          <a:xfrm>
            <a:off x="14577" y="6019799"/>
            <a:ext cx="9129423" cy="36509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1" algn="r"/>
            <a:r>
              <a:rPr lang="en-US" sz="1200" dirty="0">
                <a:solidFill>
                  <a:srgbClr val="FBCF30"/>
                </a:solidFill>
                <a:latin typeface="Myriad Pro" pitchFamily="34" charset="0"/>
                <a:hlinkClick r:id="rId4"/>
              </a:rPr>
              <a:t>http://</a:t>
            </a:r>
            <a:r>
              <a:rPr lang="en-US" sz="1200" dirty="0" smtClean="0">
                <a:solidFill>
                  <a:srgbClr val="FBCF30"/>
                </a:solidFill>
                <a:latin typeface="Myriad Pro" pitchFamily="34" charset="0"/>
                <a:hlinkClick r:id="rId4"/>
              </a:rPr>
              <a:t>www.reginfo.gov/public/reginfo/Regmap/regmap2.jsp</a:t>
            </a:r>
            <a:r>
              <a:rPr lang="en-US" sz="1200" dirty="0" smtClean="0">
                <a:solidFill>
                  <a:srgbClr val="FBCF30"/>
                </a:solidFill>
                <a:latin typeface="Myriad Pro" pitchFamily="34" charset="0"/>
              </a:rPr>
              <a:t> </a:t>
            </a:r>
            <a:endParaRPr lang="en-US" sz="1200" dirty="0" smtClean="0">
              <a:solidFill>
                <a:srgbClr val="374158"/>
              </a:solidFill>
              <a:latin typeface="Myriad Pro" pitchFamily="34" charset="0"/>
            </a:endParaRPr>
          </a:p>
          <a:p>
            <a:endParaRPr lang="en-US" dirty="0">
              <a:solidFill>
                <a:srgbClr val="374158"/>
              </a:solidFill>
              <a:latin typeface="Myriad Pro" pitchFamily="34" charset="0"/>
            </a:endParaRPr>
          </a:p>
        </p:txBody>
      </p:sp>
      <p:grpSp>
        <p:nvGrpSpPr>
          <p:cNvPr id="7" name="Group 6"/>
          <p:cNvGrpSpPr/>
          <p:nvPr/>
        </p:nvGrpSpPr>
        <p:grpSpPr>
          <a:xfrm>
            <a:off x="196384" y="5562600"/>
            <a:ext cx="1727200" cy="952500"/>
            <a:chOff x="152400" y="5562600"/>
            <a:chExt cx="1727200" cy="952500"/>
          </a:xfrm>
        </p:grpSpPr>
        <p:pic>
          <p:nvPicPr>
            <p:cNvPr id="3" name="Picture 2"/>
            <p:cNvPicPr>
              <a:picLocks noChangeAspect="1"/>
            </p:cNvPicPr>
            <p:nvPr/>
          </p:nvPicPr>
          <p:blipFill>
            <a:blip r:embed="rId5" cstate="email">
              <a:duotone>
                <a:schemeClr val="accent2">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p:blipFill>
          <p:spPr>
            <a:xfrm>
              <a:off x="152400" y="5562600"/>
              <a:ext cx="716362" cy="914400"/>
            </a:xfrm>
            <a:prstGeom prst="rect">
              <a:avLst/>
            </a:prstGeom>
          </p:spPr>
        </p:pic>
        <p:sp>
          <p:nvSpPr>
            <p:cNvPr id="5" name="Rectangle 4"/>
            <p:cNvSpPr/>
            <p:nvPr/>
          </p:nvSpPr>
          <p:spPr>
            <a:xfrm>
              <a:off x="586781" y="5806808"/>
              <a:ext cx="1292819" cy="7082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2">
                      <a:lumMod val="60000"/>
                      <a:lumOff val="40000"/>
                    </a:schemeClr>
                  </a:solidFill>
                  <a:latin typeface="Myriad Pro Cond" pitchFamily="34" charset="0"/>
                </a:rPr>
                <a:t>Participant Workbook</a:t>
              </a:r>
              <a:endParaRPr lang="en-US" dirty="0">
                <a:solidFill>
                  <a:schemeClr val="accent2">
                    <a:lumMod val="60000"/>
                    <a:lumOff val="40000"/>
                  </a:schemeClr>
                </a:solidFill>
                <a:latin typeface="Myriad Pro Cond" pitchFamily="34" charset="0"/>
              </a:endParaRPr>
            </a:p>
          </p:txBody>
        </p:sp>
      </p:grpSp>
    </p:spTree>
    <p:extLst>
      <p:ext uri="{BB962C8B-B14F-4D97-AF65-F5344CB8AC3E}">
        <p14:creationId xmlns:p14="http://schemas.microsoft.com/office/powerpoint/2010/main" val="25031437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Initiating Event</a:t>
            </a:r>
            <a:endParaRPr lang="en-US" dirty="0"/>
          </a:p>
        </p:txBody>
      </p:sp>
      <p:sp>
        <p:nvSpPr>
          <p:cNvPr id="15" name="Content Placeholder 14"/>
          <p:cNvSpPr>
            <a:spLocks noGrp="1"/>
          </p:cNvSpPr>
          <p:nvPr>
            <p:ph sz="half" idx="1"/>
          </p:nvPr>
        </p:nvSpPr>
        <p:spPr>
          <a:xfrm>
            <a:off x="457200" y="1371600"/>
            <a:ext cx="4038600" cy="4525963"/>
          </a:xfrm>
        </p:spPr>
        <p:txBody>
          <a:bodyPr>
            <a:normAutofit lnSpcReduction="10000"/>
          </a:bodyPr>
          <a:lstStyle/>
          <a:p>
            <a:pPr>
              <a:spcBef>
                <a:spcPts val="2000"/>
              </a:spcBef>
            </a:pPr>
            <a:r>
              <a:rPr lang="en-US" dirty="0" smtClean="0"/>
              <a:t>Agency initiative</a:t>
            </a:r>
          </a:p>
          <a:p>
            <a:pPr lvl="1">
              <a:spcBef>
                <a:spcPts val="1000"/>
              </a:spcBef>
            </a:pPr>
            <a:r>
              <a:rPr lang="en-US" dirty="0" smtClean="0"/>
              <a:t>Agency priorities and plans</a:t>
            </a:r>
          </a:p>
          <a:p>
            <a:pPr lvl="1">
              <a:spcBef>
                <a:spcPts val="1000"/>
              </a:spcBef>
            </a:pPr>
            <a:r>
              <a:rPr lang="en-US" dirty="0" smtClean="0"/>
              <a:t>New technology or scientific data</a:t>
            </a:r>
          </a:p>
          <a:p>
            <a:pPr lvl="1">
              <a:spcBef>
                <a:spcPts val="1000"/>
              </a:spcBef>
            </a:pPr>
            <a:r>
              <a:rPr lang="en-US" dirty="0" smtClean="0"/>
              <a:t>Accidents</a:t>
            </a:r>
          </a:p>
          <a:p>
            <a:pPr>
              <a:spcBef>
                <a:spcPts val="2000"/>
              </a:spcBef>
            </a:pPr>
            <a:r>
              <a:rPr lang="en-US" dirty="0" smtClean="0"/>
              <a:t>Required review</a:t>
            </a:r>
          </a:p>
          <a:p>
            <a:pPr>
              <a:spcBef>
                <a:spcPts val="2000"/>
              </a:spcBef>
            </a:pPr>
            <a:r>
              <a:rPr lang="en-US" dirty="0" smtClean="0"/>
              <a:t>Statutory mandates</a:t>
            </a:r>
          </a:p>
          <a:p>
            <a:r>
              <a:rPr lang="en-US" dirty="0"/>
              <a:t>Lawsuits</a:t>
            </a:r>
          </a:p>
          <a:p>
            <a:endParaRPr lang="en-US" dirty="0"/>
          </a:p>
        </p:txBody>
      </p:sp>
      <p:sp>
        <p:nvSpPr>
          <p:cNvPr id="16" name="Content Placeholder 15"/>
          <p:cNvSpPr>
            <a:spLocks noGrp="1"/>
          </p:cNvSpPr>
          <p:nvPr>
            <p:ph sz="half" idx="2"/>
          </p:nvPr>
        </p:nvSpPr>
        <p:spPr>
          <a:xfrm>
            <a:off x="4648200" y="1371600"/>
            <a:ext cx="4038600" cy="4525963"/>
          </a:xfrm>
        </p:spPr>
        <p:txBody>
          <a:bodyPr>
            <a:normAutofit lnSpcReduction="10000"/>
          </a:bodyPr>
          <a:lstStyle/>
          <a:p>
            <a:pPr>
              <a:spcBef>
                <a:spcPts val="2000"/>
              </a:spcBef>
            </a:pPr>
            <a:r>
              <a:rPr lang="en-US" dirty="0" smtClean="0"/>
              <a:t>Recommendations, external groups/ agencies, states, federal advisory committees</a:t>
            </a:r>
          </a:p>
          <a:p>
            <a:pPr>
              <a:spcBef>
                <a:spcPts val="2000"/>
              </a:spcBef>
            </a:pPr>
            <a:r>
              <a:rPr lang="en-US" dirty="0" smtClean="0"/>
              <a:t>Petitions</a:t>
            </a:r>
          </a:p>
          <a:p>
            <a:pPr>
              <a:spcBef>
                <a:spcPts val="2000"/>
              </a:spcBef>
            </a:pPr>
            <a:r>
              <a:rPr lang="en-US" dirty="0" smtClean="0"/>
              <a:t>Office of Management and Budget (OMB) initiatives</a:t>
            </a:r>
          </a:p>
          <a:p>
            <a:endParaRPr lang="en-US" dirty="0"/>
          </a:p>
        </p:txBody>
      </p:sp>
      <p:sp>
        <p:nvSpPr>
          <p:cNvPr id="3" name="Slide Number Placeholder 2"/>
          <p:cNvSpPr>
            <a:spLocks noGrp="1"/>
          </p:cNvSpPr>
          <p:nvPr>
            <p:ph type="sldNum" sz="quarter" idx="12"/>
          </p:nvPr>
        </p:nvSpPr>
        <p:spPr/>
        <p:txBody>
          <a:bodyPr/>
          <a:lstStyle/>
          <a:p>
            <a:fld id="{5A98AF99-ADA9-47F1-8EDD-BAAC81607442}" type="slidenum">
              <a:rPr lang="en-US" smtClean="0"/>
              <a:pPr/>
              <a:t>17</a:t>
            </a:fld>
            <a:endParaRPr lang="en-US" dirty="0"/>
          </a:p>
        </p:txBody>
      </p:sp>
      <p:sp>
        <p:nvSpPr>
          <p:cNvPr id="9" name="Subtitle 2"/>
          <p:cNvSpPr txBox="1">
            <a:spLocks/>
          </p:cNvSpPr>
          <p:nvPr/>
        </p:nvSpPr>
        <p:spPr>
          <a:xfrm>
            <a:off x="14577" y="6019800"/>
            <a:ext cx="9129423" cy="4191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1" algn="r"/>
            <a:r>
              <a:rPr lang="en-US" sz="1600" dirty="0">
                <a:solidFill>
                  <a:srgbClr val="FBCF30"/>
                </a:solidFill>
                <a:latin typeface="Myriad Pro" pitchFamily="34" charset="0"/>
                <a:hlinkClick r:id="rId3"/>
              </a:rPr>
              <a:t>http://</a:t>
            </a:r>
            <a:r>
              <a:rPr lang="en-US" sz="1600" dirty="0" smtClean="0">
                <a:solidFill>
                  <a:srgbClr val="FBCF30"/>
                </a:solidFill>
                <a:latin typeface="Myriad Pro" pitchFamily="34" charset="0"/>
                <a:hlinkClick r:id="rId3"/>
              </a:rPr>
              <a:t>www.reginfo.gov/public/reginfo/Regmap/regmap1.jsp</a:t>
            </a:r>
            <a:r>
              <a:rPr lang="en-US" sz="1600" dirty="0" smtClean="0">
                <a:solidFill>
                  <a:srgbClr val="FBCF30"/>
                </a:solidFill>
                <a:latin typeface="Myriad Pro" pitchFamily="34" charset="0"/>
              </a:rPr>
              <a:t> </a:t>
            </a:r>
            <a:endParaRPr lang="en-US" sz="1600" dirty="0" smtClean="0">
              <a:solidFill>
                <a:srgbClr val="374158"/>
              </a:solidFill>
              <a:latin typeface="Myriad Pro" pitchFamily="34" charset="0"/>
            </a:endParaRPr>
          </a:p>
          <a:p>
            <a:endParaRPr lang="en-US" dirty="0">
              <a:solidFill>
                <a:srgbClr val="374158"/>
              </a:solidFill>
              <a:latin typeface="Myriad Pro"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2400" y="152400"/>
            <a:ext cx="1447619" cy="596825"/>
          </a:xfrm>
          <a:prstGeom prst="rect">
            <a:avLst/>
          </a:prstGeom>
        </p:spPr>
      </p:pic>
    </p:spTree>
    <p:extLst>
      <p:ext uri="{BB962C8B-B14F-4D97-AF65-F5344CB8AC3E}">
        <p14:creationId xmlns:p14="http://schemas.microsoft.com/office/powerpoint/2010/main" val="2640834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218" y="0"/>
            <a:ext cx="6629581" cy="914400"/>
          </a:xfrm>
        </p:spPr>
        <p:txBody>
          <a:bodyPr>
            <a:noAutofit/>
          </a:bodyPr>
          <a:lstStyle/>
          <a:p>
            <a:r>
              <a:rPr lang="en-US" sz="3200" dirty="0" smtClean="0">
                <a:solidFill>
                  <a:srgbClr val="FBCF30"/>
                </a:solidFill>
                <a:latin typeface="Myriad Pro" pitchFamily="34" charset="0"/>
              </a:rPr>
              <a:t>Determination Whether a Rule is Needed</a:t>
            </a:r>
            <a:endParaRPr lang="en-US" sz="3200" dirty="0">
              <a:solidFill>
                <a:srgbClr val="FBCF30"/>
              </a:solidFill>
              <a:latin typeface="Myriad Pro" pitchFamily="34" charset="0"/>
            </a:endParaRPr>
          </a:p>
        </p:txBody>
      </p:sp>
      <p:sp>
        <p:nvSpPr>
          <p:cNvPr id="4" name="Content Placeholder 3"/>
          <p:cNvSpPr>
            <a:spLocks noGrp="1"/>
          </p:cNvSpPr>
          <p:nvPr>
            <p:ph idx="1"/>
          </p:nvPr>
        </p:nvSpPr>
        <p:spPr>
          <a:xfrm>
            <a:off x="457200" y="1219201"/>
            <a:ext cx="8229600" cy="4419600"/>
          </a:xfrm>
        </p:spPr>
        <p:txBody>
          <a:bodyPr>
            <a:normAutofit fontScale="55000" lnSpcReduction="20000"/>
          </a:bodyPr>
          <a:lstStyle/>
          <a:p>
            <a:pPr marL="0" indent="0" algn="ctr">
              <a:buNone/>
            </a:pPr>
            <a:r>
              <a:rPr lang="en-US" sz="4500" b="1" dirty="0"/>
              <a:t>Administrative Procedure Act Provisions (APA)</a:t>
            </a:r>
          </a:p>
          <a:p>
            <a:pPr marL="0" lvl="0" indent="0" algn="ctr">
              <a:buNone/>
            </a:pPr>
            <a:r>
              <a:rPr lang="en-US" dirty="0"/>
              <a:t>The Act </a:t>
            </a:r>
            <a:r>
              <a:rPr lang="en-US" dirty="0" smtClean="0"/>
              <a:t>provides a </a:t>
            </a:r>
            <a:r>
              <a:rPr lang="en-US" dirty="0"/>
              <a:t>measure of transparency for the </a:t>
            </a:r>
            <a:r>
              <a:rPr lang="en-US" dirty="0" smtClean="0"/>
              <a:t>federal rulemaking </a:t>
            </a:r>
            <a:r>
              <a:rPr lang="en-US" dirty="0"/>
              <a:t>process.</a:t>
            </a:r>
          </a:p>
          <a:p>
            <a:pPr marL="0" lvl="0" indent="0" algn="ctr">
              <a:buNone/>
            </a:pPr>
            <a:endParaRPr lang="en-US" dirty="0"/>
          </a:p>
          <a:p>
            <a:pPr marL="0" indent="0">
              <a:buNone/>
            </a:pPr>
            <a:r>
              <a:rPr lang="en-US" dirty="0"/>
              <a:t>Depending on the initiating </a:t>
            </a:r>
            <a:r>
              <a:rPr lang="en-US" dirty="0" smtClean="0"/>
              <a:t>event:</a:t>
            </a:r>
            <a:endParaRPr lang="en-US" dirty="0"/>
          </a:p>
          <a:p>
            <a:endParaRPr lang="en-US" dirty="0"/>
          </a:p>
          <a:p>
            <a:r>
              <a:rPr lang="en-US" dirty="0" smtClean="0"/>
              <a:t>The FAR Council may </a:t>
            </a:r>
            <a:r>
              <a:rPr lang="en-US" dirty="0"/>
              <a:t>determine the need </a:t>
            </a:r>
            <a:r>
              <a:rPr lang="en-US" dirty="0" smtClean="0"/>
              <a:t>exists, </a:t>
            </a:r>
            <a:r>
              <a:rPr lang="en-US" dirty="0"/>
              <a:t>and publish a </a:t>
            </a:r>
            <a:r>
              <a:rPr lang="en-US" dirty="0" smtClean="0"/>
              <a:t>new rule or a change to an existing rule and </a:t>
            </a:r>
            <a:r>
              <a:rPr lang="en-US" dirty="0"/>
              <a:t>invite comments</a:t>
            </a:r>
          </a:p>
          <a:p>
            <a:endParaRPr lang="en-US" dirty="0"/>
          </a:p>
          <a:p>
            <a:r>
              <a:rPr lang="en-US" dirty="0"/>
              <a:t>The </a:t>
            </a:r>
            <a:r>
              <a:rPr lang="en-US" dirty="0" smtClean="0"/>
              <a:t>proposed rule need not </a:t>
            </a:r>
            <a:r>
              <a:rPr lang="en-US" dirty="0"/>
              <a:t>be developed beyond a concept </a:t>
            </a:r>
            <a:r>
              <a:rPr lang="en-US" dirty="0" smtClean="0"/>
              <a:t>before comments </a:t>
            </a:r>
            <a:r>
              <a:rPr lang="en-US" dirty="0"/>
              <a:t>and suggestions </a:t>
            </a:r>
            <a:r>
              <a:rPr lang="en-US" dirty="0" smtClean="0"/>
              <a:t>may be invited </a:t>
            </a:r>
            <a:r>
              <a:rPr lang="en-US" dirty="0"/>
              <a:t>to help define the scope or text</a:t>
            </a:r>
          </a:p>
          <a:p>
            <a:endParaRPr lang="en-US" dirty="0"/>
          </a:p>
          <a:p>
            <a:r>
              <a:rPr lang="en-US" dirty="0" smtClean="0"/>
              <a:t>Pre-rule processes could take place where interested parties could negotiate a Rule/Change proposal and comment invitation to be published </a:t>
            </a:r>
          </a:p>
          <a:p>
            <a:endParaRPr lang="en-US" dirty="0"/>
          </a:p>
          <a:p>
            <a:r>
              <a:rPr lang="en-US" dirty="0"/>
              <a:t>In rare instances a </a:t>
            </a:r>
            <a:r>
              <a:rPr lang="en-US" dirty="0" smtClean="0"/>
              <a:t>rule/change might </a:t>
            </a:r>
            <a:r>
              <a:rPr lang="en-US" dirty="0"/>
              <a:t>be published without comment </a:t>
            </a:r>
          </a:p>
          <a:p>
            <a:endParaRPr lang="en-US" dirty="0"/>
          </a:p>
        </p:txBody>
      </p:sp>
      <p:sp>
        <p:nvSpPr>
          <p:cNvPr id="3" name="Slide Number Placeholder 2"/>
          <p:cNvSpPr>
            <a:spLocks noGrp="1"/>
          </p:cNvSpPr>
          <p:nvPr>
            <p:ph type="sldNum" sz="quarter" idx="12"/>
          </p:nvPr>
        </p:nvSpPr>
        <p:spPr/>
        <p:txBody>
          <a:bodyPr/>
          <a:lstStyle/>
          <a:p>
            <a:fld id="{5A98AF99-ADA9-47F1-8EDD-BAAC81607442}" type="slidenum">
              <a:rPr lang="en-US" smtClean="0"/>
              <a:t>18</a:t>
            </a:fld>
            <a:endParaRPr lang="en-US" dirty="0"/>
          </a:p>
        </p:txBody>
      </p:sp>
      <p:sp>
        <p:nvSpPr>
          <p:cNvPr id="8" name="Subtitle 2"/>
          <p:cNvSpPr txBox="1">
            <a:spLocks/>
          </p:cNvSpPr>
          <p:nvPr/>
        </p:nvSpPr>
        <p:spPr>
          <a:xfrm>
            <a:off x="14577" y="5851497"/>
            <a:ext cx="9129423" cy="533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1" algn="r"/>
            <a:r>
              <a:rPr lang="en-US" sz="1200" dirty="0">
                <a:solidFill>
                  <a:srgbClr val="FBCF30"/>
                </a:solidFill>
                <a:latin typeface="Myriad Pro" pitchFamily="34" charset="0"/>
                <a:hlinkClick r:id="rId3"/>
              </a:rPr>
              <a:t>http://</a:t>
            </a:r>
            <a:r>
              <a:rPr lang="en-US" sz="1200" dirty="0" smtClean="0">
                <a:solidFill>
                  <a:srgbClr val="FBCF30"/>
                </a:solidFill>
                <a:latin typeface="Myriad Pro" pitchFamily="34" charset="0"/>
                <a:hlinkClick r:id="rId3"/>
              </a:rPr>
              <a:t>www.reginfo.gov/public/reginfo/Regmap/regmap2.jsp</a:t>
            </a:r>
            <a:r>
              <a:rPr lang="en-US" sz="1200" dirty="0" smtClean="0">
                <a:solidFill>
                  <a:srgbClr val="FBCF30"/>
                </a:solidFill>
                <a:latin typeface="Myriad Pro" pitchFamily="34" charset="0"/>
              </a:rPr>
              <a:t> </a:t>
            </a:r>
            <a:endParaRPr lang="en-US" sz="1200" dirty="0" smtClean="0">
              <a:solidFill>
                <a:srgbClr val="374158"/>
              </a:solidFill>
              <a:latin typeface="Myriad Pro" pitchFamily="34" charset="0"/>
            </a:endParaRPr>
          </a:p>
          <a:p>
            <a:pPr algn="r"/>
            <a:r>
              <a:rPr lang="en-US" sz="1200" dirty="0">
                <a:solidFill>
                  <a:srgbClr val="374158"/>
                </a:solidFill>
                <a:latin typeface="Myriad Pro" pitchFamily="34" charset="0"/>
                <a:hlinkClick r:id="rId4"/>
              </a:rPr>
              <a:t>http://www.archives.gov/federal-register/laws/administrative-procedure</a:t>
            </a:r>
            <a:r>
              <a:rPr lang="en-US" sz="1200" dirty="0" smtClean="0">
                <a:solidFill>
                  <a:srgbClr val="374158"/>
                </a:solidFill>
                <a:latin typeface="Myriad Pro" pitchFamily="34" charset="0"/>
                <a:hlinkClick r:id="rId4"/>
              </a:rPr>
              <a:t>/</a:t>
            </a:r>
            <a:r>
              <a:rPr lang="en-US" sz="1200" dirty="0" smtClean="0">
                <a:solidFill>
                  <a:srgbClr val="374158"/>
                </a:solidFill>
                <a:latin typeface="Myriad Pro" pitchFamily="34" charset="0"/>
              </a:rPr>
              <a:t> </a:t>
            </a:r>
            <a:endParaRPr lang="en-US" sz="1200" dirty="0">
              <a:solidFill>
                <a:srgbClr val="374158"/>
              </a:solidFill>
              <a:latin typeface="Myriad Pro" pitchFamily="3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2400" y="152400"/>
            <a:ext cx="1447619" cy="571429"/>
          </a:xfrm>
          <a:prstGeom prst="rect">
            <a:avLst/>
          </a:prstGeom>
        </p:spPr>
      </p:pic>
      <p:sp>
        <p:nvSpPr>
          <p:cNvPr id="5" name="Rectangle 4"/>
          <p:cNvSpPr/>
          <p:nvPr/>
        </p:nvSpPr>
        <p:spPr>
          <a:xfrm>
            <a:off x="393700" y="2578100"/>
            <a:ext cx="8382000" cy="6858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086616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6400800" cy="914400"/>
          </a:xfrm>
        </p:spPr>
        <p:txBody>
          <a:bodyPr>
            <a:normAutofit fontScale="90000"/>
          </a:bodyPr>
          <a:lstStyle/>
          <a:p>
            <a:r>
              <a:rPr lang="en-US" dirty="0" smtClean="0"/>
              <a:t>Preparation of Proposed Rule     </a:t>
            </a:r>
            <a:endParaRPr lang="en-US" dirty="0"/>
          </a:p>
        </p:txBody>
      </p:sp>
      <p:sp>
        <p:nvSpPr>
          <p:cNvPr id="3" name="Slide Number Placeholder 2"/>
          <p:cNvSpPr>
            <a:spLocks noGrp="1"/>
          </p:cNvSpPr>
          <p:nvPr>
            <p:ph type="sldNum" sz="quarter" idx="12"/>
          </p:nvPr>
        </p:nvSpPr>
        <p:spPr/>
        <p:txBody>
          <a:bodyPr/>
          <a:lstStyle/>
          <a:p>
            <a:fld id="{5A98AF99-ADA9-47F1-8EDD-BAAC81607442}" type="slidenum">
              <a:rPr lang="en-US" smtClean="0"/>
              <a:pPr/>
              <a:t>19</a:t>
            </a:fld>
            <a:endParaRPr lang="en-US" dirty="0"/>
          </a:p>
        </p:txBody>
      </p:sp>
      <p:sp>
        <p:nvSpPr>
          <p:cNvPr id="9" name="Subtitle 2"/>
          <p:cNvSpPr txBox="1">
            <a:spLocks/>
          </p:cNvSpPr>
          <p:nvPr/>
        </p:nvSpPr>
        <p:spPr>
          <a:xfrm>
            <a:off x="-2" y="5791200"/>
            <a:ext cx="9129423" cy="74609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1" algn="r"/>
            <a:r>
              <a:rPr lang="en-US" sz="1200" dirty="0" smtClean="0">
                <a:solidFill>
                  <a:srgbClr val="FBCF30"/>
                </a:solidFill>
                <a:latin typeface="Myriad Pro" pitchFamily="34" charset="0"/>
                <a:hlinkClick r:id="rId3"/>
              </a:rPr>
              <a:t>*5 U.S.C. 553</a:t>
            </a:r>
          </a:p>
          <a:p>
            <a:pPr lvl="1" algn="r"/>
            <a:r>
              <a:rPr lang="en-US" sz="1200" dirty="0" smtClean="0">
                <a:solidFill>
                  <a:srgbClr val="FBCF30"/>
                </a:solidFill>
                <a:latin typeface="Myriad Pro" pitchFamily="34" charset="0"/>
                <a:hlinkClick r:id="rId3"/>
              </a:rPr>
              <a:t>http</a:t>
            </a:r>
            <a:r>
              <a:rPr lang="en-US" sz="1200" dirty="0">
                <a:solidFill>
                  <a:srgbClr val="FBCF30"/>
                </a:solidFill>
                <a:latin typeface="Myriad Pro" pitchFamily="34" charset="0"/>
                <a:hlinkClick r:id="rId3"/>
              </a:rPr>
              <a:t>://</a:t>
            </a:r>
            <a:r>
              <a:rPr lang="en-US" sz="1200" dirty="0" smtClean="0">
                <a:solidFill>
                  <a:srgbClr val="FBCF30"/>
                </a:solidFill>
                <a:latin typeface="Myriad Pro" pitchFamily="34" charset="0"/>
                <a:hlinkClick r:id="rId3"/>
              </a:rPr>
              <a:t>www.reginfo.gov/public/reginfo/Regmap/regmap3.jsp</a:t>
            </a:r>
            <a:endParaRPr lang="en-US" sz="1200" dirty="0" smtClean="0">
              <a:solidFill>
                <a:srgbClr val="FBCF30"/>
              </a:solidFill>
              <a:latin typeface="Myriad Pro" pitchFamily="34" charset="0"/>
            </a:endParaRPr>
          </a:p>
          <a:p>
            <a:pPr lvl="1" algn="r"/>
            <a:r>
              <a:rPr lang="en-US" sz="1200" dirty="0">
                <a:solidFill>
                  <a:srgbClr val="374158"/>
                </a:solidFill>
                <a:latin typeface="Myriad Pro" pitchFamily="34" charset="0"/>
                <a:hlinkClick r:id="rId4"/>
              </a:rPr>
              <a:t>http://</a:t>
            </a:r>
            <a:r>
              <a:rPr lang="en-US" sz="1200" dirty="0" smtClean="0">
                <a:solidFill>
                  <a:srgbClr val="374158"/>
                </a:solidFill>
                <a:latin typeface="Myriad Pro" pitchFamily="34" charset="0"/>
                <a:hlinkClick r:id="rId4"/>
              </a:rPr>
              <a:t>www.archives.gov/federal-register/laws/administrative-procedure</a:t>
            </a:r>
            <a:r>
              <a:rPr lang="en-US" sz="1200" dirty="0" smtClean="0">
                <a:solidFill>
                  <a:srgbClr val="FBCF30"/>
                </a:solidFill>
                <a:latin typeface="Myriad Pro" pitchFamily="34" charset="0"/>
              </a:rPr>
              <a:t> </a:t>
            </a:r>
            <a:endParaRPr lang="en-US" sz="1200" dirty="0" smtClean="0">
              <a:solidFill>
                <a:srgbClr val="374158"/>
              </a:solidFill>
              <a:latin typeface="Myriad Pro" pitchFamily="34" charset="0"/>
            </a:endParaRPr>
          </a:p>
          <a:p>
            <a:endParaRPr lang="en-US" dirty="0">
              <a:solidFill>
                <a:srgbClr val="374158"/>
              </a:solidFill>
              <a:latin typeface="Myriad Pro" pitchFamily="34" charset="0"/>
            </a:endParaRPr>
          </a:p>
        </p:txBody>
      </p:sp>
      <p:sp>
        <p:nvSpPr>
          <p:cNvPr id="4" name="Content Placeholder 3"/>
          <p:cNvSpPr>
            <a:spLocks noGrp="1"/>
          </p:cNvSpPr>
          <p:nvPr>
            <p:ph idx="1"/>
          </p:nvPr>
        </p:nvSpPr>
        <p:spPr>
          <a:xfrm>
            <a:off x="457200" y="1219200"/>
            <a:ext cx="8229600" cy="4571999"/>
          </a:xfrm>
        </p:spPr>
        <p:txBody>
          <a:bodyPr>
            <a:normAutofit fontScale="92500" lnSpcReduction="10000"/>
          </a:bodyPr>
          <a:lstStyle/>
          <a:p>
            <a:pPr marL="0" indent="0">
              <a:buNone/>
            </a:pPr>
            <a:r>
              <a:rPr lang="en-US" sz="2400" dirty="0"/>
              <a:t>Under APA provisions, rules may be established only after proposed rulemaking procedures (steps three through six) have been followed, unless an </a:t>
            </a:r>
            <a:r>
              <a:rPr lang="en-US" sz="2400" dirty="0" smtClean="0"/>
              <a:t>exemption* </a:t>
            </a:r>
            <a:r>
              <a:rPr lang="en-US" sz="2400" dirty="0"/>
              <a:t>applies</a:t>
            </a:r>
            <a:r>
              <a:rPr lang="en-US" sz="2400" dirty="0" smtClean="0"/>
              <a:t>.</a:t>
            </a:r>
          </a:p>
          <a:p>
            <a:pPr marL="0" indent="0">
              <a:buNone/>
            </a:pPr>
            <a:endParaRPr lang="en-US" sz="2400" dirty="0"/>
          </a:p>
          <a:p>
            <a:pPr marL="0" indent="0">
              <a:buNone/>
            </a:pPr>
            <a:r>
              <a:rPr lang="en-US" sz="2800" b="1" dirty="0"/>
              <a:t>Proposed </a:t>
            </a:r>
            <a:r>
              <a:rPr lang="en-US" sz="2800" b="1" dirty="0" smtClean="0"/>
              <a:t>Rule: </a:t>
            </a:r>
            <a:r>
              <a:rPr lang="en-US" sz="2400" dirty="0"/>
              <a:t>a notice of </a:t>
            </a:r>
            <a:r>
              <a:rPr lang="en-US" sz="2400" dirty="0" smtClean="0"/>
              <a:t>rulemaking to add, change </a:t>
            </a:r>
            <a:r>
              <a:rPr lang="en-US" sz="2400" dirty="0"/>
              <a:t>or delete regulatory text and contains a request for public comment. </a:t>
            </a:r>
          </a:p>
          <a:p>
            <a:endParaRPr lang="en-US" sz="2400" dirty="0"/>
          </a:p>
          <a:p>
            <a:r>
              <a:rPr lang="en-US" sz="2400" b="1" dirty="0"/>
              <a:t>Who </a:t>
            </a:r>
            <a:r>
              <a:rPr lang="en-US" sz="2400" b="1" dirty="0" smtClean="0"/>
              <a:t>–</a:t>
            </a:r>
            <a:r>
              <a:rPr lang="en-US" sz="2400" dirty="0" smtClean="0"/>
              <a:t>FAR Council </a:t>
            </a:r>
          </a:p>
          <a:p>
            <a:r>
              <a:rPr lang="en-US" sz="2400" b="1" dirty="0" smtClean="0"/>
              <a:t>How </a:t>
            </a:r>
            <a:r>
              <a:rPr lang="en-US" sz="2400" b="1" dirty="0"/>
              <a:t>– </a:t>
            </a:r>
            <a:r>
              <a:rPr lang="en-US" sz="2400" dirty="0"/>
              <a:t>Individual </a:t>
            </a:r>
            <a:r>
              <a:rPr lang="en-US" sz="2400" dirty="0" smtClean="0"/>
              <a:t>or  </a:t>
            </a:r>
            <a:r>
              <a:rPr lang="en-US" sz="2400" dirty="0"/>
              <a:t>g</a:t>
            </a:r>
            <a:r>
              <a:rPr lang="en-US" sz="2400" dirty="0" smtClean="0"/>
              <a:t>roup </a:t>
            </a:r>
            <a:r>
              <a:rPr lang="en-US" sz="2400" dirty="0"/>
              <a:t>effort, agency </a:t>
            </a:r>
            <a:r>
              <a:rPr lang="en-US" sz="2400" dirty="0" smtClean="0"/>
              <a:t>collaboration </a:t>
            </a:r>
            <a:endParaRPr lang="en-US" sz="2400" dirty="0"/>
          </a:p>
          <a:p>
            <a:r>
              <a:rPr lang="en-US" sz="2400" b="1" dirty="0"/>
              <a:t>When – </a:t>
            </a:r>
            <a:r>
              <a:rPr lang="en-US" sz="2400" dirty="0"/>
              <a:t>After </a:t>
            </a:r>
            <a:r>
              <a:rPr lang="en-US" sz="2400" dirty="0" smtClean="0"/>
              <a:t>legislation </a:t>
            </a:r>
            <a:r>
              <a:rPr lang="en-US" sz="2400" dirty="0"/>
              <a:t>is finalized, upon </a:t>
            </a:r>
            <a:r>
              <a:rPr lang="en-US" sz="2400" dirty="0" smtClean="0"/>
              <a:t>organization </a:t>
            </a:r>
            <a:r>
              <a:rPr lang="en-US" sz="2400" dirty="0"/>
              <a:t>or committee recommendation, as prompted by OMB or Congress </a:t>
            </a:r>
          </a:p>
          <a:p>
            <a:r>
              <a:rPr lang="en-US" sz="2400" b="1" dirty="0"/>
              <a:t>Where – </a:t>
            </a:r>
            <a:r>
              <a:rPr lang="en-US" sz="2400" dirty="0" smtClean="0"/>
              <a:t>Determined </a:t>
            </a:r>
            <a:r>
              <a:rPr lang="en-US" sz="2400" dirty="0"/>
              <a:t>by the initiating agency or </a:t>
            </a:r>
            <a:r>
              <a:rPr lang="en-US" sz="2400" dirty="0" smtClean="0"/>
              <a:t>entity (Federal Register – www.federalregister.gov)</a:t>
            </a:r>
            <a:endParaRPr lang="en-US" sz="2400" dirty="0"/>
          </a:p>
        </p:txBody>
      </p:sp>
      <p:pic>
        <p:nvPicPr>
          <p:cNvPr id="7" name="Picture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5448" y="152400"/>
            <a:ext cx="1447619" cy="571429"/>
          </a:xfrm>
          <a:prstGeom prst="rect">
            <a:avLst/>
          </a:prstGeom>
        </p:spPr>
      </p:pic>
    </p:spTree>
    <p:extLst>
      <p:ext uri="{BB962C8B-B14F-4D97-AF65-F5344CB8AC3E}">
        <p14:creationId xmlns:p14="http://schemas.microsoft.com/office/powerpoint/2010/main" val="981800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Instructor</a:t>
            </a:r>
            <a:endParaRPr lang="en-US" dirty="0"/>
          </a:p>
        </p:txBody>
      </p:sp>
      <p:sp>
        <p:nvSpPr>
          <p:cNvPr id="3" name="Content Placeholder 2"/>
          <p:cNvSpPr>
            <a:spLocks noGrp="1"/>
          </p:cNvSpPr>
          <p:nvPr>
            <p:ph sz="half" idx="1"/>
          </p:nvPr>
        </p:nvSpPr>
        <p:spPr>
          <a:xfrm>
            <a:off x="3200400" y="1600200"/>
            <a:ext cx="5410200" cy="4525963"/>
          </a:xfrm>
        </p:spPr>
        <p:txBody>
          <a:bodyPr/>
          <a:lstStyle/>
          <a:p>
            <a:r>
              <a:rPr lang="en-US" dirty="0" smtClean="0"/>
              <a:t>Name</a:t>
            </a:r>
          </a:p>
          <a:p>
            <a:r>
              <a:rPr lang="en-US" dirty="0" smtClean="0"/>
              <a:t>Agency/Organization</a:t>
            </a:r>
          </a:p>
          <a:p>
            <a:r>
              <a:rPr lang="en-US" dirty="0" smtClean="0"/>
              <a:t>Role</a:t>
            </a:r>
          </a:p>
          <a:p>
            <a:endParaRPr lang="en-US" dirty="0" smtClean="0"/>
          </a:p>
          <a:p>
            <a:r>
              <a:rPr lang="en-US" dirty="0" smtClean="0"/>
              <a:t>Contact Information</a:t>
            </a:r>
          </a:p>
          <a:p>
            <a:pPr lvl="1"/>
            <a:r>
              <a:rPr lang="en-US" dirty="0" smtClean="0"/>
              <a:t>Phone</a:t>
            </a:r>
          </a:p>
          <a:p>
            <a:pPr lvl="1"/>
            <a:r>
              <a:rPr lang="en-US" dirty="0" smtClean="0"/>
              <a:t>Email Address</a:t>
            </a:r>
            <a:endParaRPr lang="en-US" dirty="0"/>
          </a:p>
        </p:txBody>
      </p:sp>
      <p:sp>
        <p:nvSpPr>
          <p:cNvPr id="4" name="Content Placeholder 3"/>
          <p:cNvSpPr>
            <a:spLocks noGrp="1"/>
          </p:cNvSpPr>
          <p:nvPr>
            <p:ph sz="half" idx="2"/>
          </p:nvPr>
        </p:nvSpPr>
        <p:spPr>
          <a:xfrm>
            <a:off x="457200" y="1600200"/>
            <a:ext cx="1981200" cy="2362200"/>
          </a:xfrm>
        </p:spPr>
        <p:txBody>
          <a:bodyPr/>
          <a:lstStyle/>
          <a:p>
            <a:endParaRPr lang="en-US" dirty="0"/>
          </a:p>
        </p:txBody>
      </p:sp>
      <p:sp>
        <p:nvSpPr>
          <p:cNvPr id="5" name="Slide Number Placeholder 4"/>
          <p:cNvSpPr>
            <a:spLocks noGrp="1"/>
          </p:cNvSpPr>
          <p:nvPr>
            <p:ph type="sldNum" sz="quarter" idx="12"/>
          </p:nvPr>
        </p:nvSpPr>
        <p:spPr/>
        <p:txBody>
          <a:bodyPr/>
          <a:lstStyle/>
          <a:p>
            <a:fld id="{5A98AF99-ADA9-47F1-8EDD-BAAC81607442}" type="slidenum">
              <a:rPr lang="en-US" smtClean="0"/>
              <a:t>2</a:t>
            </a:fld>
            <a:endParaRPr lang="en-US" dirty="0"/>
          </a:p>
        </p:txBody>
      </p:sp>
    </p:spTree>
    <p:extLst>
      <p:ext uri="{BB962C8B-B14F-4D97-AF65-F5344CB8AC3E}">
        <p14:creationId xmlns:p14="http://schemas.microsoft.com/office/powerpoint/2010/main" val="20619404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6400800" cy="914400"/>
          </a:xfrm>
        </p:spPr>
        <p:txBody>
          <a:bodyPr>
            <a:normAutofit/>
          </a:bodyPr>
          <a:lstStyle/>
          <a:p>
            <a:r>
              <a:rPr lang="en-US" sz="3600" dirty="0" smtClean="0">
                <a:solidFill>
                  <a:srgbClr val="FBCF30"/>
                </a:solidFill>
                <a:latin typeface="Myriad Pro" pitchFamily="34" charset="0"/>
              </a:rPr>
              <a:t>OMB Review of Rule</a:t>
            </a:r>
            <a:endParaRPr lang="en-US" sz="3600" dirty="0">
              <a:solidFill>
                <a:srgbClr val="FBCF30"/>
              </a:solidFill>
              <a:latin typeface="Myriad Pro" pitchFamily="34" charset="0"/>
            </a:endParaRPr>
          </a:p>
        </p:txBody>
      </p:sp>
      <p:sp>
        <p:nvSpPr>
          <p:cNvPr id="4" name="Content Placeholder 3"/>
          <p:cNvSpPr>
            <a:spLocks noGrp="1"/>
          </p:cNvSpPr>
          <p:nvPr>
            <p:ph idx="1"/>
          </p:nvPr>
        </p:nvSpPr>
        <p:spPr/>
        <p:txBody>
          <a:bodyPr/>
          <a:lstStyle/>
          <a:p>
            <a:pPr marL="0" lvl="1" indent="0" algn="ctr">
              <a:buNone/>
            </a:pPr>
            <a:r>
              <a:rPr lang="en-US" sz="3200" dirty="0"/>
              <a:t>Office of Management and Budget (OMB) Review Under Executive Order 12866 OMB </a:t>
            </a:r>
            <a:r>
              <a:rPr lang="en-US" sz="3200" dirty="0" smtClean="0"/>
              <a:t>reviews </a:t>
            </a:r>
            <a:r>
              <a:rPr lang="en-US" sz="3200" dirty="0"/>
              <a:t>only those rulemaking actions determined to be "significant." </a:t>
            </a:r>
          </a:p>
          <a:p>
            <a:pPr marL="0" indent="0">
              <a:buNone/>
            </a:pPr>
            <a:endParaRPr lang="en-US" dirty="0"/>
          </a:p>
        </p:txBody>
      </p:sp>
      <p:sp>
        <p:nvSpPr>
          <p:cNvPr id="3" name="Slide Number Placeholder 2"/>
          <p:cNvSpPr>
            <a:spLocks noGrp="1"/>
          </p:cNvSpPr>
          <p:nvPr>
            <p:ph type="sldNum" sz="quarter" idx="12"/>
          </p:nvPr>
        </p:nvSpPr>
        <p:spPr/>
        <p:txBody>
          <a:bodyPr/>
          <a:lstStyle/>
          <a:p>
            <a:fld id="{5A98AF99-ADA9-47F1-8EDD-BAAC81607442}" type="slidenum">
              <a:rPr lang="en-US" smtClean="0"/>
              <a:t>20</a:t>
            </a:fld>
            <a:endParaRPr lang="en-US" dirty="0"/>
          </a:p>
        </p:txBody>
      </p:sp>
      <p:sp>
        <p:nvSpPr>
          <p:cNvPr id="8" name="Subtitle 2"/>
          <p:cNvSpPr txBox="1">
            <a:spLocks/>
          </p:cNvSpPr>
          <p:nvPr/>
        </p:nvSpPr>
        <p:spPr>
          <a:xfrm>
            <a:off x="14577" y="5851497"/>
            <a:ext cx="9129423" cy="533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1" algn="r"/>
            <a:r>
              <a:rPr lang="en-US" sz="1200" dirty="0">
                <a:solidFill>
                  <a:srgbClr val="FBCF30"/>
                </a:solidFill>
                <a:latin typeface="Myriad Pro" pitchFamily="34" charset="0"/>
                <a:hlinkClick r:id="rId3"/>
              </a:rPr>
              <a:t>http://</a:t>
            </a:r>
            <a:r>
              <a:rPr lang="en-US" sz="1200" dirty="0" smtClean="0">
                <a:solidFill>
                  <a:srgbClr val="FBCF30"/>
                </a:solidFill>
                <a:latin typeface="Myriad Pro" pitchFamily="34" charset="0"/>
                <a:hlinkClick r:id="rId3"/>
              </a:rPr>
              <a:t>www.reginfo.gov/public/reginfo/Regmap/regmap4.jsp</a:t>
            </a:r>
            <a:endParaRPr lang="en-US" sz="1200" dirty="0" smtClean="0">
              <a:solidFill>
                <a:srgbClr val="FBCF30"/>
              </a:solidFill>
              <a:latin typeface="Myriad Pro" pitchFamily="34" charset="0"/>
            </a:endParaRPr>
          </a:p>
          <a:p>
            <a:pPr lvl="1" algn="r"/>
            <a:r>
              <a:rPr lang="en-US" sz="1200" dirty="0">
                <a:solidFill>
                  <a:srgbClr val="374158"/>
                </a:solidFill>
                <a:latin typeface="Myriad Pro" pitchFamily="34" charset="0"/>
                <a:hlinkClick r:id="rId4"/>
              </a:rPr>
              <a:t>http://www.reginfo.gov/public/jsp/EO/eoDashboard.jsp</a:t>
            </a:r>
            <a:r>
              <a:rPr lang="en-US" sz="1200" dirty="0" smtClean="0">
                <a:solidFill>
                  <a:srgbClr val="FBCF30"/>
                </a:solidFill>
                <a:latin typeface="Myriad Pro" pitchFamily="34" charset="0"/>
              </a:rPr>
              <a:t> </a:t>
            </a:r>
            <a:endParaRPr lang="en-US" sz="1200" dirty="0" smtClean="0">
              <a:solidFill>
                <a:srgbClr val="374158"/>
              </a:solidFill>
              <a:latin typeface="Myriad Pro" pitchFamily="34" charset="0"/>
            </a:endParaRPr>
          </a:p>
          <a:p>
            <a:endParaRPr lang="en-US" dirty="0">
              <a:solidFill>
                <a:srgbClr val="374158"/>
              </a:solidFill>
              <a:latin typeface="Myriad Pro" pitchFamily="34"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5448" y="152400"/>
            <a:ext cx="1416150" cy="571429"/>
          </a:xfrm>
          <a:prstGeom prst="rect">
            <a:avLst/>
          </a:prstGeom>
        </p:spPr>
      </p:pic>
    </p:spTree>
    <p:extLst>
      <p:ext uri="{BB962C8B-B14F-4D97-AF65-F5344CB8AC3E}">
        <p14:creationId xmlns:p14="http://schemas.microsoft.com/office/powerpoint/2010/main" val="3932990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6400800" cy="914400"/>
          </a:xfrm>
        </p:spPr>
        <p:txBody>
          <a:bodyPr>
            <a:normAutofit/>
          </a:bodyPr>
          <a:lstStyle/>
          <a:p>
            <a:r>
              <a:rPr lang="en-US" sz="3600" dirty="0" smtClean="0">
                <a:solidFill>
                  <a:srgbClr val="FBCF30"/>
                </a:solidFill>
                <a:latin typeface="Myriad Pro" pitchFamily="34" charset="0"/>
              </a:rPr>
              <a:t>Publication of Proposed Rule</a:t>
            </a:r>
            <a:endParaRPr lang="en-US" sz="3600" dirty="0">
              <a:solidFill>
                <a:srgbClr val="FBCF30"/>
              </a:solidFill>
              <a:latin typeface="Myriad Pro" pitchFamily="34" charset="0"/>
            </a:endParaRPr>
          </a:p>
        </p:txBody>
      </p:sp>
      <p:sp>
        <p:nvSpPr>
          <p:cNvPr id="4" name="Content Placeholder 3"/>
          <p:cNvSpPr>
            <a:spLocks noGrp="1"/>
          </p:cNvSpPr>
          <p:nvPr>
            <p:ph idx="1"/>
          </p:nvPr>
        </p:nvSpPr>
        <p:spPr>
          <a:xfrm>
            <a:off x="457200" y="1371600"/>
            <a:ext cx="8229600" cy="4754563"/>
          </a:xfrm>
        </p:spPr>
        <p:txBody>
          <a:bodyPr>
            <a:normAutofit/>
          </a:bodyPr>
          <a:lstStyle/>
          <a:p>
            <a:pPr marL="0" indent="0" algn="ctr">
              <a:buNone/>
            </a:pPr>
            <a:r>
              <a:rPr lang="en-US" sz="2800" b="1" dirty="0" smtClean="0"/>
              <a:t>Administrative Procedure Act (APA) Provisions</a:t>
            </a:r>
          </a:p>
          <a:p>
            <a:pPr marL="0" indent="0">
              <a:buNone/>
            </a:pPr>
            <a:r>
              <a:rPr lang="en-US" sz="2400" dirty="0"/>
              <a:t>Under the </a:t>
            </a:r>
            <a:r>
              <a:rPr lang="en-US" sz="2400" dirty="0" smtClean="0"/>
              <a:t>Act proposed rules are </a:t>
            </a:r>
            <a:r>
              <a:rPr lang="en-US" sz="2400" dirty="0"/>
              <a:t>required to be published in the Federal Register</a:t>
            </a:r>
            <a:r>
              <a:rPr lang="en-US" sz="2400" dirty="0" smtClean="0"/>
              <a:t>.</a:t>
            </a:r>
          </a:p>
          <a:p>
            <a:r>
              <a:rPr lang="en-US" sz="2400" dirty="0" smtClean="0"/>
              <a:t> Substantive </a:t>
            </a:r>
            <a:r>
              <a:rPr lang="en-US" sz="2400" dirty="0"/>
              <a:t>rules of general applicability</a:t>
            </a:r>
          </a:p>
          <a:p>
            <a:pPr marL="457200" indent="-457200"/>
            <a:r>
              <a:rPr lang="en-US" sz="2400" dirty="0"/>
              <a:t>Interpretive rules</a:t>
            </a:r>
          </a:p>
          <a:p>
            <a:pPr marL="457200" indent="-457200"/>
            <a:r>
              <a:rPr lang="en-US" sz="2400" dirty="0"/>
              <a:t>Statements of general policy</a:t>
            </a:r>
          </a:p>
          <a:p>
            <a:pPr marL="457200" indent="-457200"/>
            <a:r>
              <a:rPr lang="en-US" sz="2400" dirty="0"/>
              <a:t>Rules of procedure</a:t>
            </a:r>
          </a:p>
          <a:p>
            <a:pPr marL="457200" indent="-457200"/>
            <a:r>
              <a:rPr lang="en-US" sz="2400" dirty="0"/>
              <a:t>Information about forms</a:t>
            </a:r>
          </a:p>
          <a:p>
            <a:pPr marL="457200" indent="-457200"/>
            <a:r>
              <a:rPr lang="en-US" sz="2400" dirty="0"/>
              <a:t>Information concerning agency organization and method of </a:t>
            </a:r>
            <a:r>
              <a:rPr lang="en-US" sz="2400" dirty="0" smtClean="0"/>
              <a:t>operation</a:t>
            </a:r>
            <a:endParaRPr lang="en-US" sz="2400" dirty="0"/>
          </a:p>
          <a:p>
            <a:endParaRPr lang="en-US" dirty="0"/>
          </a:p>
          <a:p>
            <a:endParaRPr lang="en-US" dirty="0"/>
          </a:p>
        </p:txBody>
      </p:sp>
      <p:sp>
        <p:nvSpPr>
          <p:cNvPr id="3" name="Slide Number Placeholder 2"/>
          <p:cNvSpPr>
            <a:spLocks noGrp="1"/>
          </p:cNvSpPr>
          <p:nvPr>
            <p:ph type="sldNum" sz="quarter" idx="12"/>
          </p:nvPr>
        </p:nvSpPr>
        <p:spPr/>
        <p:txBody>
          <a:bodyPr/>
          <a:lstStyle/>
          <a:p>
            <a:fld id="{5A98AF99-ADA9-47F1-8EDD-BAAC81607442}" type="slidenum">
              <a:rPr lang="en-US" smtClean="0"/>
              <a:t>21</a:t>
            </a:fld>
            <a:endParaRPr lang="en-US" dirty="0"/>
          </a:p>
        </p:txBody>
      </p:sp>
      <p:sp>
        <p:nvSpPr>
          <p:cNvPr id="9" name="Subtitle 2"/>
          <p:cNvSpPr txBox="1">
            <a:spLocks/>
          </p:cNvSpPr>
          <p:nvPr/>
        </p:nvSpPr>
        <p:spPr>
          <a:xfrm>
            <a:off x="14577" y="6096001"/>
            <a:ext cx="9129423" cy="2888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1" algn="r"/>
            <a:r>
              <a:rPr lang="en-US" sz="1200" dirty="0">
                <a:solidFill>
                  <a:srgbClr val="FBCF30"/>
                </a:solidFill>
                <a:latin typeface="Myriad Pro" pitchFamily="34" charset="0"/>
                <a:hlinkClick r:id="rId3"/>
              </a:rPr>
              <a:t>http://</a:t>
            </a:r>
            <a:r>
              <a:rPr lang="en-US" sz="1200" dirty="0" smtClean="0">
                <a:solidFill>
                  <a:srgbClr val="FBCF30"/>
                </a:solidFill>
                <a:latin typeface="Myriad Pro" pitchFamily="34" charset="0"/>
                <a:hlinkClick r:id="rId3"/>
              </a:rPr>
              <a:t>www.reginfo.gov/public/reginfo/Regmap/regmap5.jsp</a:t>
            </a:r>
            <a:r>
              <a:rPr lang="en-US" sz="1200" dirty="0" smtClean="0">
                <a:solidFill>
                  <a:srgbClr val="FBCF30"/>
                </a:solidFill>
                <a:latin typeface="Myriad Pro" pitchFamily="34" charset="0"/>
              </a:rPr>
              <a:t> </a:t>
            </a:r>
            <a:endParaRPr lang="en-US" sz="1200" dirty="0" smtClean="0">
              <a:solidFill>
                <a:srgbClr val="374158"/>
              </a:solidFill>
              <a:latin typeface="Myriad Pro" pitchFamily="34" charset="0"/>
            </a:endParaRPr>
          </a:p>
          <a:p>
            <a:endParaRPr lang="en-US" dirty="0">
              <a:solidFill>
                <a:srgbClr val="374158"/>
              </a:solidFill>
              <a:latin typeface="Myriad Pro"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2400" y="155448"/>
            <a:ext cx="1447619" cy="571429"/>
          </a:xfrm>
          <a:prstGeom prst="rect">
            <a:avLst/>
          </a:prstGeom>
        </p:spPr>
      </p:pic>
    </p:spTree>
    <p:extLst>
      <p:ext uri="{BB962C8B-B14F-4D97-AF65-F5344CB8AC3E}">
        <p14:creationId xmlns:p14="http://schemas.microsoft.com/office/powerpoint/2010/main" val="265853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6400800" cy="914400"/>
          </a:xfrm>
        </p:spPr>
        <p:txBody>
          <a:bodyPr>
            <a:normAutofit/>
          </a:bodyPr>
          <a:lstStyle/>
          <a:p>
            <a:r>
              <a:rPr lang="en-US" sz="3600" dirty="0" smtClean="0">
                <a:solidFill>
                  <a:srgbClr val="FBCF30"/>
                </a:solidFill>
                <a:latin typeface="Myriad Pro" pitchFamily="34" charset="0"/>
              </a:rPr>
              <a:t>Public Comment</a:t>
            </a:r>
            <a:endParaRPr lang="en-US" sz="3600" dirty="0">
              <a:solidFill>
                <a:srgbClr val="FBCF30"/>
              </a:solidFill>
              <a:latin typeface="Myriad Pro" pitchFamily="34" charset="0"/>
            </a:endParaRPr>
          </a:p>
        </p:txBody>
      </p:sp>
      <p:sp>
        <p:nvSpPr>
          <p:cNvPr id="4" name="Content Placeholder 3"/>
          <p:cNvSpPr>
            <a:spLocks noGrp="1"/>
          </p:cNvSpPr>
          <p:nvPr>
            <p:ph idx="1"/>
          </p:nvPr>
        </p:nvSpPr>
        <p:spPr>
          <a:xfrm>
            <a:off x="457200" y="1219200"/>
            <a:ext cx="8229600" cy="4906963"/>
          </a:xfrm>
        </p:spPr>
        <p:txBody>
          <a:bodyPr>
            <a:normAutofit/>
          </a:bodyPr>
          <a:lstStyle/>
          <a:p>
            <a:pPr marL="0" indent="0">
              <a:buNone/>
            </a:pPr>
            <a:r>
              <a:rPr lang="en-US" sz="2400" dirty="0" smtClean="0"/>
              <a:t>APA </a:t>
            </a:r>
            <a:r>
              <a:rPr lang="en-US" sz="2400" dirty="0"/>
              <a:t>provisions, </a:t>
            </a:r>
            <a:r>
              <a:rPr lang="en-US" sz="2400" dirty="0" smtClean="0"/>
              <a:t>give the </a:t>
            </a:r>
            <a:r>
              <a:rPr lang="en-US" sz="2400" dirty="0"/>
              <a:t>public </a:t>
            </a:r>
            <a:r>
              <a:rPr lang="en-US" sz="2400" dirty="0" smtClean="0"/>
              <a:t>an opportunity </a:t>
            </a:r>
            <a:r>
              <a:rPr lang="en-US" sz="2400" dirty="0"/>
              <a:t>to submit written </a:t>
            </a:r>
            <a:r>
              <a:rPr lang="en-US" sz="2400" dirty="0" smtClean="0"/>
              <a:t>comments</a:t>
            </a:r>
          </a:p>
          <a:p>
            <a:pPr marL="0" indent="0">
              <a:buNone/>
            </a:pPr>
            <a:endParaRPr lang="en-US" sz="2400" dirty="0"/>
          </a:p>
          <a:p>
            <a:pPr marL="457200" indent="-457200">
              <a:spcBef>
                <a:spcPts val="0"/>
              </a:spcBef>
            </a:pPr>
            <a:r>
              <a:rPr lang="en-US" sz="2400" b="1" dirty="0" smtClean="0"/>
              <a:t>Public Law</a:t>
            </a:r>
          </a:p>
          <a:p>
            <a:pPr marL="857250" lvl="1" indent="-457200">
              <a:spcBef>
                <a:spcPts val="0"/>
              </a:spcBef>
            </a:pPr>
            <a:r>
              <a:rPr lang="en-US" sz="2000" dirty="0" smtClean="0"/>
              <a:t>Electronic </a:t>
            </a:r>
            <a:r>
              <a:rPr lang="en-US" sz="2000" dirty="0"/>
              <a:t>comment </a:t>
            </a:r>
            <a:r>
              <a:rPr lang="en-US" sz="2000" dirty="0" smtClean="0"/>
              <a:t>submission</a:t>
            </a:r>
          </a:p>
          <a:p>
            <a:pPr marL="857250" lvl="1" indent="-457200">
              <a:spcBef>
                <a:spcPts val="0"/>
              </a:spcBef>
            </a:pPr>
            <a:r>
              <a:rPr lang="en-US" sz="2000" dirty="0" smtClean="0"/>
              <a:t>Online access to comments </a:t>
            </a:r>
            <a:r>
              <a:rPr lang="en-US" sz="2000" dirty="0"/>
              <a:t>and </a:t>
            </a:r>
            <a:r>
              <a:rPr lang="en-US" sz="2000" dirty="0" smtClean="0"/>
              <a:t>rulemaking </a:t>
            </a:r>
            <a:r>
              <a:rPr lang="en-US" sz="2000" dirty="0"/>
              <a:t>materials </a:t>
            </a:r>
            <a:endParaRPr lang="en-US" sz="2000" dirty="0" smtClean="0"/>
          </a:p>
          <a:p>
            <a:pPr marL="457200" indent="-457200">
              <a:spcBef>
                <a:spcPts val="0"/>
              </a:spcBef>
            </a:pPr>
            <a:r>
              <a:rPr lang="en-US" sz="2400" b="1" dirty="0" smtClean="0"/>
              <a:t>Executive </a:t>
            </a:r>
            <a:r>
              <a:rPr lang="en-US" sz="2400" b="1" dirty="0"/>
              <a:t>Order 12866 </a:t>
            </a:r>
            <a:endParaRPr lang="en-US" sz="2400" b="1" dirty="0" smtClean="0"/>
          </a:p>
          <a:p>
            <a:pPr marL="857250" lvl="1" indent="-457200">
              <a:spcBef>
                <a:spcPts val="0"/>
              </a:spcBef>
            </a:pPr>
            <a:r>
              <a:rPr lang="en-US" sz="2000" dirty="0" smtClean="0"/>
              <a:t>60 </a:t>
            </a:r>
            <a:r>
              <a:rPr lang="en-US" sz="2000" dirty="0"/>
              <a:t>days </a:t>
            </a:r>
            <a:r>
              <a:rPr lang="en-US" sz="2000" dirty="0" smtClean="0"/>
              <a:t>standard comment period</a:t>
            </a:r>
          </a:p>
          <a:p>
            <a:pPr marL="857250" lvl="1" indent="-457200">
              <a:spcBef>
                <a:spcPts val="0"/>
              </a:spcBef>
            </a:pPr>
            <a:r>
              <a:rPr lang="en-US" sz="2000" dirty="0" smtClean="0"/>
              <a:t>Discretionary public hearing unless </a:t>
            </a:r>
            <a:r>
              <a:rPr lang="en-US" sz="2000" dirty="0"/>
              <a:t>required by statute or agency </a:t>
            </a:r>
            <a:r>
              <a:rPr lang="en-US" sz="2000" dirty="0" smtClean="0"/>
              <a:t>policy </a:t>
            </a:r>
            <a:endParaRPr lang="en-US" sz="2000" dirty="0"/>
          </a:p>
          <a:p>
            <a:pPr marL="457200" indent="-457200"/>
            <a:r>
              <a:rPr lang="en-US" sz="2400" b="1" dirty="0" smtClean="0"/>
              <a:t>Comments</a:t>
            </a:r>
          </a:p>
          <a:p>
            <a:pPr marL="857250" lvl="1" indent="-457200"/>
            <a:r>
              <a:rPr lang="en-US" sz="2000" dirty="0" smtClean="0"/>
              <a:t>Implementation </a:t>
            </a:r>
            <a:r>
              <a:rPr lang="en-US" sz="2000" dirty="0"/>
              <a:t>comments are typical </a:t>
            </a:r>
            <a:endParaRPr lang="en-US" sz="2000" dirty="0" smtClean="0"/>
          </a:p>
          <a:p>
            <a:pPr marL="857250" lvl="1" indent="-457200"/>
            <a:r>
              <a:rPr lang="en-US" sz="2000" dirty="0" smtClean="0"/>
              <a:t>Substantive </a:t>
            </a:r>
            <a:r>
              <a:rPr lang="en-US" sz="2000" dirty="0"/>
              <a:t>issues are </a:t>
            </a:r>
            <a:r>
              <a:rPr lang="en-US" sz="2000" dirty="0" smtClean="0"/>
              <a:t>addressed in </a:t>
            </a:r>
            <a:r>
              <a:rPr lang="en-US" sz="2000" dirty="0"/>
              <a:t>the legislative </a:t>
            </a:r>
            <a:r>
              <a:rPr lang="en-US" sz="2000" dirty="0" smtClean="0"/>
              <a:t>process</a:t>
            </a:r>
            <a:endParaRPr lang="en-US" dirty="0"/>
          </a:p>
        </p:txBody>
      </p:sp>
      <p:sp>
        <p:nvSpPr>
          <p:cNvPr id="3" name="Slide Number Placeholder 2"/>
          <p:cNvSpPr>
            <a:spLocks noGrp="1"/>
          </p:cNvSpPr>
          <p:nvPr>
            <p:ph type="sldNum" sz="quarter" idx="12"/>
          </p:nvPr>
        </p:nvSpPr>
        <p:spPr/>
        <p:txBody>
          <a:bodyPr/>
          <a:lstStyle/>
          <a:p>
            <a:fld id="{5A98AF99-ADA9-47F1-8EDD-BAAC81607442}" type="slidenum">
              <a:rPr lang="en-US" smtClean="0"/>
              <a:t>22</a:t>
            </a:fld>
            <a:endParaRPr lang="en-US" dirty="0"/>
          </a:p>
        </p:txBody>
      </p:sp>
      <p:sp>
        <p:nvSpPr>
          <p:cNvPr id="9" name="Subtitle 2"/>
          <p:cNvSpPr txBox="1">
            <a:spLocks/>
          </p:cNvSpPr>
          <p:nvPr/>
        </p:nvSpPr>
        <p:spPr>
          <a:xfrm>
            <a:off x="14577" y="6019799"/>
            <a:ext cx="9129423" cy="36509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1" algn="r"/>
            <a:r>
              <a:rPr lang="en-US" sz="1200" dirty="0">
                <a:solidFill>
                  <a:srgbClr val="FBCF30"/>
                </a:solidFill>
                <a:latin typeface="Myriad Pro" pitchFamily="34" charset="0"/>
                <a:hlinkClick r:id="rId3"/>
              </a:rPr>
              <a:t>http://</a:t>
            </a:r>
            <a:r>
              <a:rPr lang="en-US" sz="1200" dirty="0" smtClean="0">
                <a:solidFill>
                  <a:srgbClr val="FBCF30"/>
                </a:solidFill>
                <a:latin typeface="Myriad Pro" pitchFamily="34" charset="0"/>
                <a:hlinkClick r:id="rId3"/>
              </a:rPr>
              <a:t>www.reginfo.gov/public/reginfo/Regmap/regmap6.jsp</a:t>
            </a:r>
            <a:r>
              <a:rPr lang="en-US" sz="1200" dirty="0" smtClean="0">
                <a:solidFill>
                  <a:srgbClr val="FBCF30"/>
                </a:solidFill>
                <a:latin typeface="Myriad Pro" pitchFamily="34" charset="0"/>
              </a:rPr>
              <a:t> </a:t>
            </a:r>
            <a:endParaRPr lang="en-US" sz="1200" dirty="0" smtClean="0">
              <a:solidFill>
                <a:srgbClr val="374158"/>
              </a:solidFill>
              <a:latin typeface="Myriad Pro" pitchFamily="34" charset="0"/>
            </a:endParaRPr>
          </a:p>
          <a:p>
            <a:endParaRPr lang="en-US" dirty="0">
              <a:solidFill>
                <a:srgbClr val="374158"/>
              </a:solidFill>
              <a:latin typeface="Myriad Pro"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5448" y="152400"/>
            <a:ext cx="1447619" cy="596825"/>
          </a:xfrm>
          <a:prstGeom prst="rect">
            <a:avLst/>
          </a:prstGeom>
        </p:spPr>
      </p:pic>
      <p:grpSp>
        <p:nvGrpSpPr>
          <p:cNvPr id="6" name="Group 5"/>
          <p:cNvGrpSpPr/>
          <p:nvPr/>
        </p:nvGrpSpPr>
        <p:grpSpPr>
          <a:xfrm>
            <a:off x="117625" y="5867067"/>
            <a:ext cx="2095042" cy="594360"/>
            <a:chOff x="117625" y="5867067"/>
            <a:chExt cx="2095042" cy="594360"/>
          </a:xfrm>
        </p:grpSpPr>
        <p:pic>
          <p:nvPicPr>
            <p:cNvPr id="5" name="Picture 4">
              <a:hlinkClick r:id="rId5"/>
            </p:cNvPr>
            <p:cNvPicPr>
              <a:picLocks noChangeAspect="1"/>
            </p:cNvPicPr>
            <p:nvPr/>
          </p:nvPicPr>
          <p:blipFill>
            <a:blip r:embed="rId6"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17625" y="5867067"/>
              <a:ext cx="767358" cy="594360"/>
            </a:xfrm>
            <a:prstGeom prst="rect">
              <a:avLst/>
            </a:prstGeom>
          </p:spPr>
        </p:pic>
        <p:sp>
          <p:nvSpPr>
            <p:cNvPr id="8" name="Rectangle 7"/>
            <p:cNvSpPr/>
            <p:nvPr/>
          </p:nvSpPr>
          <p:spPr>
            <a:xfrm>
              <a:off x="709832" y="5959206"/>
              <a:ext cx="1502835" cy="502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2">
                      <a:lumMod val="60000"/>
                      <a:lumOff val="40000"/>
                    </a:schemeClr>
                  </a:solidFill>
                  <a:latin typeface="Myriad Pro Cond" pitchFamily="34" charset="0"/>
                </a:rPr>
                <a:t>Regulations.gov</a:t>
              </a:r>
              <a:endParaRPr lang="en-US" dirty="0">
                <a:solidFill>
                  <a:schemeClr val="accent2">
                    <a:lumMod val="60000"/>
                    <a:lumOff val="40000"/>
                  </a:schemeClr>
                </a:solidFill>
                <a:latin typeface="Myriad Pro Cond" pitchFamily="34" charset="0"/>
              </a:endParaRPr>
            </a:p>
          </p:txBody>
        </p:sp>
      </p:grpSp>
    </p:spTree>
    <p:extLst>
      <p:ext uri="{BB962C8B-B14F-4D97-AF65-F5344CB8AC3E}">
        <p14:creationId xmlns:p14="http://schemas.microsoft.com/office/powerpoint/2010/main" val="2826660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6400800" cy="914400"/>
          </a:xfrm>
        </p:spPr>
        <p:txBody>
          <a:bodyPr>
            <a:noAutofit/>
          </a:bodyPr>
          <a:lstStyle/>
          <a:p>
            <a:r>
              <a:rPr lang="en-US" sz="3200" dirty="0" smtClean="0">
                <a:solidFill>
                  <a:srgbClr val="FBCF30"/>
                </a:solidFill>
                <a:latin typeface="Myriad Pro" pitchFamily="34" charset="0"/>
              </a:rPr>
              <a:t>Preparation of Final Rule</a:t>
            </a:r>
            <a:endParaRPr lang="en-US" sz="3200" dirty="0">
              <a:solidFill>
                <a:srgbClr val="FBCF30"/>
              </a:solidFill>
              <a:latin typeface="Myriad Pro" pitchFamily="34" charset="0"/>
            </a:endParaRPr>
          </a:p>
        </p:txBody>
      </p:sp>
      <p:sp>
        <p:nvSpPr>
          <p:cNvPr id="4" name="Content Placeholder 3"/>
          <p:cNvSpPr>
            <a:spLocks noGrp="1"/>
          </p:cNvSpPr>
          <p:nvPr>
            <p:ph idx="1"/>
          </p:nvPr>
        </p:nvSpPr>
        <p:spPr>
          <a:xfrm>
            <a:off x="457200" y="1295400"/>
            <a:ext cx="8229600" cy="4830763"/>
          </a:xfrm>
        </p:spPr>
        <p:txBody>
          <a:bodyPr>
            <a:normAutofit/>
          </a:bodyPr>
          <a:lstStyle/>
          <a:p>
            <a:pPr marL="0" indent="0">
              <a:buNone/>
            </a:pPr>
            <a:r>
              <a:rPr lang="en-US" sz="2800" b="1" dirty="0"/>
              <a:t>Final </a:t>
            </a:r>
            <a:r>
              <a:rPr lang="en-US" sz="2800" b="1" dirty="0" smtClean="0"/>
              <a:t>Rule</a:t>
            </a:r>
          </a:p>
          <a:p>
            <a:pPr lvl="1"/>
            <a:r>
              <a:rPr lang="en-US" sz="2400" dirty="0" smtClean="0"/>
              <a:t>Adds</a:t>
            </a:r>
            <a:r>
              <a:rPr lang="en-US" sz="2400" dirty="0"/>
              <a:t>, changes, deletes, or affirms regulatory </a:t>
            </a:r>
            <a:r>
              <a:rPr lang="en-US" sz="2400" dirty="0" smtClean="0"/>
              <a:t>text</a:t>
            </a:r>
          </a:p>
          <a:p>
            <a:pPr marL="0" indent="0">
              <a:buNone/>
            </a:pPr>
            <a:r>
              <a:rPr lang="en-US" sz="2800" b="1" dirty="0"/>
              <a:t>Special Types of Final Rules:</a:t>
            </a:r>
          </a:p>
          <a:p>
            <a:pPr lvl="1"/>
            <a:r>
              <a:rPr lang="en-US" sz="2400" b="1" dirty="0"/>
              <a:t>Interim Final </a:t>
            </a:r>
            <a:r>
              <a:rPr lang="en-US" sz="2400" b="1" dirty="0" smtClean="0"/>
              <a:t>Rule</a:t>
            </a:r>
            <a:endParaRPr lang="en-US" sz="2400" dirty="0"/>
          </a:p>
          <a:p>
            <a:pPr marL="914400" lvl="2" indent="0">
              <a:buNone/>
            </a:pPr>
            <a:r>
              <a:rPr lang="en-US" sz="2000" dirty="0" smtClean="0"/>
              <a:t>Adds</a:t>
            </a:r>
            <a:r>
              <a:rPr lang="en-US" sz="2000" dirty="0"/>
              <a:t>, changes, or deletes regulatory text </a:t>
            </a:r>
            <a:r>
              <a:rPr lang="en-US" sz="2000" dirty="0" smtClean="0"/>
              <a:t>and contains </a:t>
            </a:r>
            <a:r>
              <a:rPr lang="en-US" sz="2000" dirty="0"/>
              <a:t>a request for comments. The subsequent final rule may make changes to the text of the interim final rule.</a:t>
            </a:r>
          </a:p>
          <a:p>
            <a:pPr lvl="1"/>
            <a:r>
              <a:rPr lang="en-US" sz="2400" b="1" dirty="0"/>
              <a:t>Direct Final </a:t>
            </a:r>
            <a:r>
              <a:rPr lang="en-US" sz="2400" b="1" dirty="0" smtClean="0"/>
              <a:t>Rule</a:t>
            </a:r>
          </a:p>
          <a:p>
            <a:pPr marL="914400" lvl="2" indent="0">
              <a:buNone/>
            </a:pPr>
            <a:r>
              <a:rPr lang="en-US" sz="2000" dirty="0" smtClean="0"/>
              <a:t>A </a:t>
            </a:r>
            <a:r>
              <a:rPr lang="en-US" sz="2000" dirty="0"/>
              <a:t>direct final rule adds, changes, or deletes regulatory text at a specified future time, with a duty to withdraw the rule if the agency receives adverse comments within the period specified by the agency.</a:t>
            </a:r>
          </a:p>
          <a:p>
            <a:pPr marL="0" indent="0">
              <a:buNone/>
            </a:pPr>
            <a:endParaRPr lang="en-US" dirty="0"/>
          </a:p>
          <a:p>
            <a:endParaRPr lang="en-US" dirty="0"/>
          </a:p>
        </p:txBody>
      </p:sp>
      <p:sp>
        <p:nvSpPr>
          <p:cNvPr id="3" name="Slide Number Placeholder 2"/>
          <p:cNvSpPr>
            <a:spLocks noGrp="1"/>
          </p:cNvSpPr>
          <p:nvPr>
            <p:ph type="sldNum" sz="quarter" idx="12"/>
          </p:nvPr>
        </p:nvSpPr>
        <p:spPr/>
        <p:txBody>
          <a:bodyPr/>
          <a:lstStyle/>
          <a:p>
            <a:fld id="{5A98AF99-ADA9-47F1-8EDD-BAAC81607442}" type="slidenum">
              <a:rPr lang="en-US" smtClean="0"/>
              <a:t>23</a:t>
            </a:fld>
            <a:endParaRPr lang="en-US" dirty="0"/>
          </a:p>
        </p:txBody>
      </p:sp>
      <p:sp>
        <p:nvSpPr>
          <p:cNvPr id="8" name="Subtitle 2"/>
          <p:cNvSpPr txBox="1">
            <a:spLocks/>
          </p:cNvSpPr>
          <p:nvPr/>
        </p:nvSpPr>
        <p:spPr>
          <a:xfrm>
            <a:off x="14577" y="5943599"/>
            <a:ext cx="9129423" cy="44129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1" algn="r"/>
            <a:r>
              <a:rPr lang="en-US" sz="1200" dirty="0">
                <a:solidFill>
                  <a:srgbClr val="FBCF30"/>
                </a:solidFill>
                <a:latin typeface="Myriad Pro" pitchFamily="34" charset="0"/>
                <a:hlinkClick r:id="rId3"/>
              </a:rPr>
              <a:t>http://</a:t>
            </a:r>
            <a:r>
              <a:rPr lang="en-US" sz="1200" dirty="0" smtClean="0">
                <a:solidFill>
                  <a:srgbClr val="FBCF30"/>
                </a:solidFill>
                <a:latin typeface="Myriad Pro" pitchFamily="34" charset="0"/>
                <a:hlinkClick r:id="rId3"/>
              </a:rPr>
              <a:t>www.reginfo.gov/public/reginfo/Regmap/regmap7.jsp</a:t>
            </a:r>
            <a:r>
              <a:rPr lang="en-US" sz="1200" dirty="0" smtClean="0">
                <a:solidFill>
                  <a:srgbClr val="FBCF30"/>
                </a:solidFill>
                <a:latin typeface="Myriad Pro" pitchFamily="34" charset="0"/>
              </a:rPr>
              <a:t> </a:t>
            </a:r>
            <a:endParaRPr lang="en-US" sz="1200" dirty="0" smtClean="0">
              <a:solidFill>
                <a:srgbClr val="374158"/>
              </a:solidFill>
              <a:latin typeface="Myriad Pro" pitchFamily="34" charset="0"/>
            </a:endParaRPr>
          </a:p>
          <a:p>
            <a:endParaRPr lang="en-US" dirty="0">
              <a:solidFill>
                <a:srgbClr val="374158"/>
              </a:solidFill>
              <a:latin typeface="Myriad Pro"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2400" y="155448"/>
            <a:ext cx="1447619" cy="546032"/>
          </a:xfrm>
          <a:prstGeom prst="rect">
            <a:avLst/>
          </a:prstGeom>
        </p:spPr>
      </p:pic>
    </p:spTree>
    <p:extLst>
      <p:ext uri="{BB962C8B-B14F-4D97-AF65-F5344CB8AC3E}">
        <p14:creationId xmlns:p14="http://schemas.microsoft.com/office/powerpoint/2010/main" val="30842002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6400800" cy="914400"/>
          </a:xfrm>
        </p:spPr>
        <p:txBody>
          <a:bodyPr>
            <a:normAutofit/>
          </a:bodyPr>
          <a:lstStyle/>
          <a:p>
            <a:r>
              <a:rPr lang="en-US" sz="3600" dirty="0" smtClean="0">
                <a:solidFill>
                  <a:srgbClr val="FBCF30"/>
                </a:solidFill>
                <a:latin typeface="Myriad Pro" pitchFamily="34" charset="0"/>
              </a:rPr>
              <a:t>OMB Review of Rule</a:t>
            </a:r>
            <a:endParaRPr lang="en-US" sz="3600" dirty="0">
              <a:solidFill>
                <a:srgbClr val="FBCF30"/>
              </a:solidFill>
              <a:latin typeface="Myriad Pro" pitchFamily="34" charset="0"/>
            </a:endParaRPr>
          </a:p>
        </p:txBody>
      </p:sp>
      <p:sp>
        <p:nvSpPr>
          <p:cNvPr id="4" name="Content Placeholder 3"/>
          <p:cNvSpPr>
            <a:spLocks noGrp="1"/>
          </p:cNvSpPr>
          <p:nvPr>
            <p:ph idx="1"/>
          </p:nvPr>
        </p:nvSpPr>
        <p:spPr>
          <a:xfrm>
            <a:off x="457200" y="1600201"/>
            <a:ext cx="8229600" cy="3505200"/>
          </a:xfrm>
        </p:spPr>
        <p:txBody>
          <a:bodyPr/>
          <a:lstStyle/>
          <a:p>
            <a:pPr marL="0" lvl="1" indent="0" algn="ctr">
              <a:buNone/>
            </a:pPr>
            <a:r>
              <a:rPr lang="en-US" sz="3200" dirty="0" smtClean="0"/>
              <a:t>Executive </a:t>
            </a:r>
            <a:r>
              <a:rPr lang="en-US" sz="3200" dirty="0"/>
              <a:t>Order 12866 </a:t>
            </a:r>
            <a:r>
              <a:rPr lang="en-US" sz="3200" dirty="0" smtClean="0"/>
              <a:t>– </a:t>
            </a:r>
          </a:p>
          <a:p>
            <a:pPr marL="0" lvl="1" indent="0" algn="ctr">
              <a:buNone/>
            </a:pPr>
            <a:r>
              <a:rPr lang="en-US" sz="3200" dirty="0" smtClean="0"/>
              <a:t>OMB reviews rulemaking actions</a:t>
            </a:r>
            <a:endParaRPr lang="en-US" dirty="0"/>
          </a:p>
        </p:txBody>
      </p:sp>
      <p:sp>
        <p:nvSpPr>
          <p:cNvPr id="3" name="Slide Number Placeholder 2"/>
          <p:cNvSpPr>
            <a:spLocks noGrp="1"/>
          </p:cNvSpPr>
          <p:nvPr>
            <p:ph type="sldNum" sz="quarter" idx="12"/>
          </p:nvPr>
        </p:nvSpPr>
        <p:spPr/>
        <p:txBody>
          <a:bodyPr/>
          <a:lstStyle/>
          <a:p>
            <a:fld id="{5A98AF99-ADA9-47F1-8EDD-BAAC81607442}" type="slidenum">
              <a:rPr lang="en-US" smtClean="0"/>
              <a:t>24</a:t>
            </a:fld>
            <a:endParaRPr lang="en-US" dirty="0"/>
          </a:p>
        </p:txBody>
      </p:sp>
      <p:sp>
        <p:nvSpPr>
          <p:cNvPr id="8" name="Subtitle 2"/>
          <p:cNvSpPr txBox="1">
            <a:spLocks/>
          </p:cNvSpPr>
          <p:nvPr/>
        </p:nvSpPr>
        <p:spPr>
          <a:xfrm>
            <a:off x="14577" y="5943601"/>
            <a:ext cx="9129423" cy="441296"/>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1" algn="r"/>
            <a:r>
              <a:rPr lang="en-US" sz="1200" dirty="0">
                <a:solidFill>
                  <a:srgbClr val="FBCF30"/>
                </a:solidFill>
                <a:latin typeface="Myriad Pro" pitchFamily="34" charset="0"/>
                <a:hlinkClick r:id="rId3"/>
              </a:rPr>
              <a:t>http://</a:t>
            </a:r>
            <a:r>
              <a:rPr lang="en-US" sz="1200" dirty="0" smtClean="0">
                <a:solidFill>
                  <a:srgbClr val="FBCF30"/>
                </a:solidFill>
                <a:latin typeface="Myriad Pro" pitchFamily="34" charset="0"/>
                <a:hlinkClick r:id="rId3"/>
              </a:rPr>
              <a:t>www.reginfo.gov/public/reginfo/Regmap/regmap8.jsp</a:t>
            </a:r>
            <a:endParaRPr lang="en-US" sz="1200" dirty="0" smtClean="0">
              <a:solidFill>
                <a:srgbClr val="FBCF30"/>
              </a:solidFill>
              <a:latin typeface="Myriad Pro" pitchFamily="34" charset="0"/>
            </a:endParaRPr>
          </a:p>
          <a:p>
            <a:pPr lvl="1" algn="r"/>
            <a:r>
              <a:rPr lang="en-US" sz="1200" dirty="0">
                <a:solidFill>
                  <a:srgbClr val="374158"/>
                </a:solidFill>
                <a:latin typeface="Myriad Pro" pitchFamily="34" charset="0"/>
                <a:hlinkClick r:id="rId4"/>
              </a:rPr>
              <a:t>http://www.reginfo.gov/public/jsp/EO/eoDashboard.jsp</a:t>
            </a:r>
            <a:r>
              <a:rPr lang="en-US" sz="1200" dirty="0">
                <a:solidFill>
                  <a:srgbClr val="374158"/>
                </a:solidFill>
                <a:latin typeface="Myriad Pro" pitchFamily="34" charset="0"/>
              </a:rPr>
              <a:t> </a:t>
            </a:r>
            <a:r>
              <a:rPr lang="en-US" sz="1200" dirty="0" smtClean="0">
                <a:solidFill>
                  <a:srgbClr val="FBCF30"/>
                </a:solidFill>
                <a:latin typeface="Myriad Pro" pitchFamily="34" charset="0"/>
              </a:rPr>
              <a:t> </a:t>
            </a:r>
            <a:endParaRPr lang="en-US" sz="1200" dirty="0" smtClean="0">
              <a:solidFill>
                <a:srgbClr val="374158"/>
              </a:solidFill>
              <a:latin typeface="Myriad Pro" pitchFamily="34" charset="0"/>
            </a:endParaRPr>
          </a:p>
          <a:p>
            <a:endParaRPr lang="en-US" dirty="0">
              <a:solidFill>
                <a:srgbClr val="374158"/>
              </a:solidFill>
              <a:latin typeface="Myriad Pro" pitchFamily="34"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5448" y="152400"/>
            <a:ext cx="1447619" cy="596825"/>
          </a:xfrm>
          <a:prstGeom prst="rect">
            <a:avLst/>
          </a:prstGeom>
        </p:spPr>
      </p:pic>
      <p:grpSp>
        <p:nvGrpSpPr>
          <p:cNvPr id="7" name="Group 6"/>
          <p:cNvGrpSpPr/>
          <p:nvPr/>
        </p:nvGrpSpPr>
        <p:grpSpPr>
          <a:xfrm>
            <a:off x="117625" y="5867067"/>
            <a:ext cx="1939776" cy="594360"/>
            <a:chOff x="117625" y="5867067"/>
            <a:chExt cx="1939776" cy="594360"/>
          </a:xfrm>
        </p:grpSpPr>
        <p:pic>
          <p:nvPicPr>
            <p:cNvPr id="9" name="Picture 8">
              <a:hlinkClick r:id="rId6"/>
            </p:cNvPr>
            <p:cNvPicPr>
              <a:picLocks noChangeAspect="1"/>
            </p:cNvPicPr>
            <p:nvPr/>
          </p:nvPicPr>
          <p:blipFill>
            <a:blip r:embed="rId7"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17625" y="5867067"/>
              <a:ext cx="767358" cy="594360"/>
            </a:xfrm>
            <a:prstGeom prst="rect">
              <a:avLst/>
            </a:prstGeom>
          </p:spPr>
        </p:pic>
        <p:sp>
          <p:nvSpPr>
            <p:cNvPr id="10" name="Rectangle 9"/>
            <p:cNvSpPr/>
            <p:nvPr/>
          </p:nvSpPr>
          <p:spPr>
            <a:xfrm>
              <a:off x="709833" y="5959206"/>
              <a:ext cx="1347568" cy="502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2">
                      <a:lumMod val="60000"/>
                      <a:lumOff val="40000"/>
                    </a:schemeClr>
                  </a:solidFill>
                  <a:latin typeface="Myriad Pro Cond" pitchFamily="34" charset="0"/>
                </a:rPr>
                <a:t>Reginfo.gov</a:t>
              </a:r>
              <a:endParaRPr lang="en-US" dirty="0">
                <a:solidFill>
                  <a:schemeClr val="accent2">
                    <a:lumMod val="60000"/>
                    <a:lumOff val="40000"/>
                  </a:schemeClr>
                </a:solidFill>
                <a:latin typeface="Myriad Pro Cond" pitchFamily="34" charset="0"/>
              </a:endParaRPr>
            </a:p>
          </p:txBody>
        </p:sp>
      </p:grpSp>
    </p:spTree>
    <p:extLst>
      <p:ext uri="{BB962C8B-B14F-4D97-AF65-F5344CB8AC3E}">
        <p14:creationId xmlns:p14="http://schemas.microsoft.com/office/powerpoint/2010/main" val="2168626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6400800" cy="914400"/>
          </a:xfrm>
        </p:spPr>
        <p:txBody>
          <a:bodyPr>
            <a:normAutofit/>
          </a:bodyPr>
          <a:lstStyle/>
          <a:p>
            <a:r>
              <a:rPr lang="en-US" sz="3600" dirty="0" smtClean="0">
                <a:solidFill>
                  <a:srgbClr val="FBCF30"/>
                </a:solidFill>
                <a:latin typeface="Myriad Pro" pitchFamily="34" charset="0"/>
              </a:rPr>
              <a:t>Publication of Final Rule</a:t>
            </a:r>
            <a:endParaRPr lang="en-US" sz="3600" dirty="0">
              <a:solidFill>
                <a:srgbClr val="FBCF30"/>
              </a:solidFill>
              <a:latin typeface="Myriad Pro" pitchFamily="34" charset="0"/>
            </a:endParaRPr>
          </a:p>
        </p:txBody>
      </p:sp>
      <p:sp>
        <p:nvSpPr>
          <p:cNvPr id="4" name="Content Placeholder 3"/>
          <p:cNvSpPr>
            <a:spLocks noGrp="1"/>
          </p:cNvSpPr>
          <p:nvPr>
            <p:ph idx="1"/>
          </p:nvPr>
        </p:nvSpPr>
        <p:spPr>
          <a:xfrm>
            <a:off x="609600" y="1905000"/>
            <a:ext cx="8077200" cy="3886200"/>
          </a:xfrm>
        </p:spPr>
        <p:txBody>
          <a:bodyPr>
            <a:normAutofit/>
          </a:bodyPr>
          <a:lstStyle/>
          <a:p>
            <a:pPr marL="514350" lvl="1" indent="-457200">
              <a:buFont typeface="Arial" panose="020B0604020202020204" pitchFamily="34" charset="0"/>
              <a:buChar char="•"/>
            </a:pPr>
            <a:r>
              <a:rPr lang="en-US" sz="3000" dirty="0" smtClean="0"/>
              <a:t>Congressional Review</a:t>
            </a:r>
          </a:p>
          <a:p>
            <a:pPr marL="514350" lvl="1" indent="-457200">
              <a:buFont typeface="Arial" panose="020B0604020202020204" pitchFamily="34" charset="0"/>
              <a:buChar char="•"/>
            </a:pPr>
            <a:endParaRPr lang="en-US" sz="3000" dirty="0" smtClean="0"/>
          </a:p>
          <a:p>
            <a:pPr marL="514350" lvl="1" indent="-457200">
              <a:buFont typeface="Arial" panose="020B0604020202020204" pitchFamily="34" charset="0"/>
              <a:buChar char="•"/>
            </a:pPr>
            <a:r>
              <a:rPr lang="en-US" sz="3000" dirty="0" smtClean="0"/>
              <a:t>Federal Register </a:t>
            </a:r>
          </a:p>
          <a:p>
            <a:pPr marL="514350" lvl="1" indent="-457200">
              <a:buFont typeface="Arial" panose="020B0604020202020204" pitchFamily="34" charset="0"/>
              <a:buChar char="•"/>
            </a:pPr>
            <a:endParaRPr lang="en-US" sz="3000" dirty="0"/>
          </a:p>
          <a:p>
            <a:pPr marL="514350" lvl="1" indent="-457200">
              <a:buFont typeface="Arial" panose="020B0604020202020204" pitchFamily="34" charset="0"/>
              <a:buChar char="•"/>
            </a:pPr>
            <a:r>
              <a:rPr lang="en-US" sz="3000" dirty="0" smtClean="0"/>
              <a:t>Federal Acquisition Circular (FAC)</a:t>
            </a:r>
            <a:endParaRPr lang="en-US" sz="3600" dirty="0"/>
          </a:p>
          <a:p>
            <a:endParaRPr lang="en-US" dirty="0"/>
          </a:p>
        </p:txBody>
      </p:sp>
      <p:sp>
        <p:nvSpPr>
          <p:cNvPr id="3" name="Slide Number Placeholder 2"/>
          <p:cNvSpPr>
            <a:spLocks noGrp="1"/>
          </p:cNvSpPr>
          <p:nvPr>
            <p:ph type="sldNum" sz="quarter" idx="12"/>
          </p:nvPr>
        </p:nvSpPr>
        <p:spPr/>
        <p:txBody>
          <a:bodyPr/>
          <a:lstStyle/>
          <a:p>
            <a:fld id="{5A98AF99-ADA9-47F1-8EDD-BAAC81607442}" type="slidenum">
              <a:rPr lang="en-US" smtClean="0"/>
              <a:t>25</a:t>
            </a:fld>
            <a:endParaRPr lang="en-US" dirty="0"/>
          </a:p>
        </p:txBody>
      </p:sp>
      <p:sp>
        <p:nvSpPr>
          <p:cNvPr id="9" name="Subtitle 2"/>
          <p:cNvSpPr txBox="1">
            <a:spLocks/>
          </p:cNvSpPr>
          <p:nvPr/>
        </p:nvSpPr>
        <p:spPr>
          <a:xfrm>
            <a:off x="14577" y="6019799"/>
            <a:ext cx="9129423" cy="36509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1" algn="r"/>
            <a:r>
              <a:rPr lang="en-US" sz="1200" dirty="0">
                <a:solidFill>
                  <a:srgbClr val="FBCF30"/>
                </a:solidFill>
                <a:latin typeface="Myriad Pro" pitchFamily="34" charset="0"/>
                <a:hlinkClick r:id="rId3"/>
              </a:rPr>
              <a:t>http://</a:t>
            </a:r>
            <a:r>
              <a:rPr lang="en-US" sz="1200" dirty="0" smtClean="0">
                <a:solidFill>
                  <a:srgbClr val="FBCF30"/>
                </a:solidFill>
                <a:latin typeface="Myriad Pro" pitchFamily="34" charset="0"/>
                <a:hlinkClick r:id="rId3"/>
              </a:rPr>
              <a:t>www.reginfo.gov/public/reginfo/Regmap/regmap9.jsp</a:t>
            </a:r>
            <a:r>
              <a:rPr lang="en-US" sz="1200" dirty="0" smtClean="0">
                <a:solidFill>
                  <a:srgbClr val="FBCF30"/>
                </a:solidFill>
                <a:latin typeface="Myriad Pro" pitchFamily="34" charset="0"/>
              </a:rPr>
              <a:t> </a:t>
            </a:r>
            <a:endParaRPr lang="en-US" sz="1200" dirty="0" smtClean="0">
              <a:solidFill>
                <a:srgbClr val="374158"/>
              </a:solidFill>
              <a:latin typeface="Myriad Pro" pitchFamily="34" charset="0"/>
            </a:endParaRPr>
          </a:p>
          <a:p>
            <a:endParaRPr lang="en-US" dirty="0">
              <a:solidFill>
                <a:srgbClr val="374158"/>
              </a:solidFill>
              <a:latin typeface="Myriad Pro"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2400" y="152400"/>
            <a:ext cx="1447619" cy="584127"/>
          </a:xfrm>
          <a:prstGeom prst="rect">
            <a:avLst/>
          </a:prstGeom>
        </p:spPr>
      </p:pic>
      <p:grpSp>
        <p:nvGrpSpPr>
          <p:cNvPr id="8" name="Group 7"/>
          <p:cNvGrpSpPr/>
          <p:nvPr/>
        </p:nvGrpSpPr>
        <p:grpSpPr>
          <a:xfrm>
            <a:off x="117625" y="5867067"/>
            <a:ext cx="2549374" cy="594360"/>
            <a:chOff x="117625" y="5867067"/>
            <a:chExt cx="2549374" cy="594360"/>
          </a:xfrm>
        </p:grpSpPr>
        <p:pic>
          <p:nvPicPr>
            <p:cNvPr id="10" name="Picture 9">
              <a:hlinkClick r:id="rId5"/>
            </p:cNvPr>
            <p:cNvPicPr>
              <a:picLocks noChangeAspect="1"/>
            </p:cNvPicPr>
            <p:nvPr/>
          </p:nvPicPr>
          <p:blipFill>
            <a:blip r:embed="rId6"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17625" y="5867067"/>
              <a:ext cx="767358" cy="594360"/>
            </a:xfrm>
            <a:prstGeom prst="rect">
              <a:avLst/>
            </a:prstGeom>
          </p:spPr>
        </p:pic>
        <p:sp>
          <p:nvSpPr>
            <p:cNvPr id="11" name="Rectangle 10"/>
            <p:cNvSpPr/>
            <p:nvPr/>
          </p:nvSpPr>
          <p:spPr>
            <a:xfrm>
              <a:off x="709832" y="5959206"/>
              <a:ext cx="1957167" cy="502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2">
                      <a:lumMod val="60000"/>
                      <a:lumOff val="40000"/>
                    </a:schemeClr>
                  </a:solidFill>
                  <a:latin typeface="Myriad Pro Cond" pitchFamily="34" charset="0"/>
                </a:rPr>
                <a:t>Federal Acquisition Circular</a:t>
              </a:r>
              <a:endParaRPr lang="en-US" dirty="0">
                <a:solidFill>
                  <a:schemeClr val="accent2">
                    <a:lumMod val="60000"/>
                    <a:lumOff val="40000"/>
                  </a:schemeClr>
                </a:solidFill>
                <a:latin typeface="Myriad Pro Cond" pitchFamily="34" charset="0"/>
              </a:endParaRPr>
            </a:p>
          </p:txBody>
        </p:sp>
      </p:grpSp>
    </p:spTree>
    <p:extLst>
      <p:ext uri="{BB962C8B-B14F-4D97-AF65-F5344CB8AC3E}">
        <p14:creationId xmlns:p14="http://schemas.microsoft.com/office/powerpoint/2010/main" val="8197705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A98AF99-ADA9-47F1-8EDD-BAAC81607442}" type="slidenum">
              <a:rPr lang="en-US" smtClean="0"/>
              <a:t>26</a:t>
            </a:fld>
            <a:endParaRPr lang="en-US" dirty="0"/>
          </a:p>
        </p:txBody>
      </p:sp>
      <p:sp>
        <p:nvSpPr>
          <p:cNvPr id="3" name="Rectangle 2"/>
          <p:cNvSpPr/>
          <p:nvPr/>
        </p:nvSpPr>
        <p:spPr>
          <a:xfrm>
            <a:off x="649022" y="1371600"/>
            <a:ext cx="3810001" cy="34163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Please return </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on time in 10 minutes</a:t>
            </a:r>
            <a:endPar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44097" y="1143000"/>
            <a:ext cx="5410200" cy="5443190"/>
          </a:xfrm>
          <a:prstGeom prst="rect">
            <a:avLst/>
          </a:prstGeom>
        </p:spPr>
      </p:pic>
    </p:spTree>
    <p:extLst>
      <p:ext uri="{BB962C8B-B14F-4D97-AF65-F5344CB8AC3E}">
        <p14:creationId xmlns:p14="http://schemas.microsoft.com/office/powerpoint/2010/main" val="31742423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CICA Case Study</a:t>
            </a:r>
            <a:endParaRPr lang="en-US" dirty="0"/>
          </a:p>
        </p:txBody>
      </p:sp>
      <p:sp>
        <p:nvSpPr>
          <p:cNvPr id="4" name="Slide Number Placeholder 3"/>
          <p:cNvSpPr>
            <a:spLocks noGrp="1"/>
          </p:cNvSpPr>
          <p:nvPr>
            <p:ph type="sldNum" sz="quarter" idx="12"/>
          </p:nvPr>
        </p:nvSpPr>
        <p:spPr/>
        <p:txBody>
          <a:bodyPr/>
          <a:lstStyle/>
          <a:p>
            <a:fld id="{5A98AF99-ADA9-47F1-8EDD-BAAC81607442}" type="slidenum">
              <a:rPr lang="en-US" smtClean="0"/>
              <a:t>27</a:t>
            </a:fld>
            <a:endParaRPr lang="en-US" dirty="0"/>
          </a:p>
        </p:txBody>
      </p:sp>
      <p:pic>
        <p:nvPicPr>
          <p:cNvPr id="6" name="Content Placeholder 5"/>
          <p:cNvPicPr>
            <a:picLocks noGrp="1" noChangeAspect="1"/>
          </p:cNvPicPr>
          <p:nvPr>
            <p:ph sz="quarter" idx="13"/>
          </p:nvPr>
        </p:nvPicPr>
        <p:blipFill>
          <a:blip r:embed="rId3">
            <a:extLst>
              <a:ext uri="{28A0092B-C50C-407E-A947-70E740481C1C}">
                <a14:useLocalDpi xmlns:a14="http://schemas.microsoft.com/office/drawing/2010/main"/>
              </a:ext>
            </a:extLst>
          </a:blip>
          <a:stretch>
            <a:fillRect/>
          </a:stretch>
        </p:blipFill>
        <p:spPr>
          <a:xfrm rot="20656913">
            <a:off x="4992447" y="1353510"/>
            <a:ext cx="3247221" cy="4114800"/>
          </a:xfrm>
        </p:spPr>
      </p:pic>
      <p:grpSp>
        <p:nvGrpSpPr>
          <p:cNvPr id="5" name="Group 4"/>
          <p:cNvGrpSpPr/>
          <p:nvPr/>
        </p:nvGrpSpPr>
        <p:grpSpPr>
          <a:xfrm>
            <a:off x="196384" y="5562600"/>
            <a:ext cx="2165816" cy="952500"/>
            <a:chOff x="152400" y="5562600"/>
            <a:chExt cx="2165816" cy="952500"/>
          </a:xfrm>
        </p:grpSpPr>
        <p:pic>
          <p:nvPicPr>
            <p:cNvPr id="7" name="Picture 6"/>
            <p:cNvPicPr>
              <a:picLocks noChangeAspect="1"/>
            </p:cNvPicPr>
            <p:nvPr/>
          </p:nvPicPr>
          <p:blipFill>
            <a:blip r:embed="rId4" cstate="email">
              <a:duotone>
                <a:schemeClr val="accent2">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152400" y="5562600"/>
              <a:ext cx="716362" cy="914400"/>
            </a:xfrm>
            <a:prstGeom prst="rect">
              <a:avLst/>
            </a:prstGeom>
          </p:spPr>
        </p:pic>
        <p:sp>
          <p:nvSpPr>
            <p:cNvPr id="8" name="Rectangle 7"/>
            <p:cNvSpPr/>
            <p:nvPr/>
          </p:nvSpPr>
          <p:spPr>
            <a:xfrm>
              <a:off x="586781" y="5806808"/>
              <a:ext cx="1731435" cy="7082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2">
                      <a:lumMod val="60000"/>
                      <a:lumOff val="40000"/>
                    </a:schemeClr>
                  </a:solidFill>
                  <a:latin typeface="Myriad Pro Cond" pitchFamily="34" charset="0"/>
                </a:rPr>
                <a:t>CICA Case Study</a:t>
              </a:r>
            </a:p>
            <a:p>
              <a:pPr algn="ctr"/>
              <a:r>
                <a:rPr lang="en-US" dirty="0" smtClean="0">
                  <a:solidFill>
                    <a:schemeClr val="accent2">
                      <a:lumMod val="60000"/>
                      <a:lumOff val="40000"/>
                    </a:schemeClr>
                  </a:solidFill>
                  <a:latin typeface="Myriad Pro Cond" pitchFamily="34" charset="0"/>
                </a:rPr>
                <a:t>Packet</a:t>
              </a:r>
              <a:endParaRPr lang="en-US" dirty="0">
                <a:solidFill>
                  <a:schemeClr val="accent2">
                    <a:lumMod val="60000"/>
                    <a:lumOff val="40000"/>
                  </a:schemeClr>
                </a:solidFill>
                <a:latin typeface="Myriad Pro Cond" pitchFamily="34" charset="0"/>
              </a:endParaRPr>
            </a:p>
          </p:txBody>
        </p:sp>
      </p:grpSp>
    </p:spTree>
    <p:extLst>
      <p:ext uri="{BB962C8B-B14F-4D97-AF65-F5344CB8AC3E}">
        <p14:creationId xmlns:p14="http://schemas.microsoft.com/office/powerpoint/2010/main" val="37186156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BCF30"/>
                </a:solidFill>
                <a:latin typeface="Myriad Pro" pitchFamily="34" charset="0"/>
              </a:rPr>
              <a:t>CICA Case Study Goals</a:t>
            </a:r>
            <a:endParaRPr lang="en-US" sz="3600" dirty="0">
              <a:solidFill>
                <a:srgbClr val="FBCF30"/>
              </a:solidFill>
              <a:latin typeface="Myriad Pro" pitchFamily="34" charset="0"/>
            </a:endParaRPr>
          </a:p>
        </p:txBody>
      </p:sp>
      <p:sp>
        <p:nvSpPr>
          <p:cNvPr id="8" name="Content Placeholder 7"/>
          <p:cNvSpPr>
            <a:spLocks noGrp="1"/>
          </p:cNvSpPr>
          <p:nvPr>
            <p:ph idx="1"/>
          </p:nvPr>
        </p:nvSpPr>
        <p:spPr>
          <a:xfrm>
            <a:off x="457200" y="1447800"/>
            <a:ext cx="8229600" cy="4678363"/>
          </a:xfrm>
        </p:spPr>
        <p:txBody>
          <a:bodyPr>
            <a:normAutofit fontScale="85000" lnSpcReduction="20000"/>
          </a:bodyPr>
          <a:lstStyle/>
          <a:p>
            <a:pPr>
              <a:spcBef>
                <a:spcPts val="1200"/>
              </a:spcBef>
            </a:pPr>
            <a:r>
              <a:rPr lang="en-US" dirty="0"/>
              <a:t>Formulate response to </a:t>
            </a:r>
            <a:r>
              <a:rPr lang="en-US" dirty="0" smtClean="0"/>
              <a:t>customer’s </a:t>
            </a:r>
            <a:r>
              <a:rPr lang="en-US" dirty="0"/>
              <a:t>q</a:t>
            </a:r>
            <a:r>
              <a:rPr lang="en-US" dirty="0" smtClean="0"/>
              <a:t>uestion </a:t>
            </a:r>
            <a:r>
              <a:rPr lang="en-US" dirty="0"/>
              <a:t>“Why do we have to compete?”</a:t>
            </a:r>
          </a:p>
          <a:p>
            <a:pPr>
              <a:spcBef>
                <a:spcPts val="1200"/>
              </a:spcBef>
            </a:pPr>
            <a:r>
              <a:rPr lang="en-US" dirty="0"/>
              <a:t>Link question to CICA</a:t>
            </a:r>
          </a:p>
          <a:p>
            <a:pPr>
              <a:spcBef>
                <a:spcPts val="1200"/>
              </a:spcBef>
            </a:pPr>
            <a:r>
              <a:rPr lang="en-US" dirty="0"/>
              <a:t>Identify </a:t>
            </a:r>
            <a:r>
              <a:rPr lang="en-US" dirty="0" smtClean="0"/>
              <a:t>CICA text</a:t>
            </a:r>
            <a:endParaRPr lang="en-US" dirty="0"/>
          </a:p>
          <a:p>
            <a:pPr>
              <a:spcBef>
                <a:spcPts val="1200"/>
              </a:spcBef>
            </a:pPr>
            <a:r>
              <a:rPr lang="en-US" dirty="0"/>
              <a:t>Identify </a:t>
            </a:r>
            <a:r>
              <a:rPr lang="en-US" dirty="0" smtClean="0"/>
              <a:t>pre-rule </a:t>
            </a:r>
            <a:r>
              <a:rPr lang="en-US" dirty="0"/>
              <a:t>p</a:t>
            </a:r>
            <a:r>
              <a:rPr lang="en-US" dirty="0" smtClean="0"/>
              <a:t>rocess </a:t>
            </a:r>
            <a:r>
              <a:rPr lang="en-US" dirty="0"/>
              <a:t>m</a:t>
            </a:r>
            <a:r>
              <a:rPr lang="en-US" dirty="0" smtClean="0"/>
              <a:t>ilestones</a:t>
            </a:r>
            <a:endParaRPr lang="en-US" dirty="0"/>
          </a:p>
          <a:p>
            <a:pPr>
              <a:spcBef>
                <a:spcPts val="1200"/>
              </a:spcBef>
            </a:pPr>
            <a:r>
              <a:rPr lang="en-US" dirty="0"/>
              <a:t>Identify r</a:t>
            </a:r>
            <a:r>
              <a:rPr lang="en-US" dirty="0" smtClean="0"/>
              <a:t>ulemaking </a:t>
            </a:r>
            <a:r>
              <a:rPr lang="en-US" dirty="0"/>
              <a:t>p</a:t>
            </a:r>
            <a:r>
              <a:rPr lang="en-US" dirty="0" smtClean="0"/>
              <a:t>rocess </a:t>
            </a:r>
            <a:r>
              <a:rPr lang="en-US" dirty="0"/>
              <a:t>m</a:t>
            </a:r>
            <a:r>
              <a:rPr lang="en-US" dirty="0" smtClean="0"/>
              <a:t>ilestones</a:t>
            </a:r>
            <a:endParaRPr lang="en-US" dirty="0"/>
          </a:p>
          <a:p>
            <a:pPr>
              <a:spcBef>
                <a:spcPts val="1200"/>
              </a:spcBef>
            </a:pPr>
            <a:r>
              <a:rPr lang="en-US" dirty="0"/>
              <a:t>Identify </a:t>
            </a:r>
            <a:r>
              <a:rPr lang="en-US" dirty="0" smtClean="0"/>
              <a:t>research </a:t>
            </a:r>
            <a:r>
              <a:rPr lang="en-US" dirty="0"/>
              <a:t>sources</a:t>
            </a:r>
          </a:p>
          <a:p>
            <a:pPr>
              <a:spcBef>
                <a:spcPts val="1200"/>
              </a:spcBef>
            </a:pPr>
            <a:r>
              <a:rPr lang="en-US" dirty="0"/>
              <a:t>Identify </a:t>
            </a:r>
            <a:r>
              <a:rPr lang="en-US" dirty="0" smtClean="0"/>
              <a:t>stakeholders</a:t>
            </a:r>
            <a:endParaRPr lang="en-US" dirty="0"/>
          </a:p>
          <a:p>
            <a:pPr>
              <a:spcBef>
                <a:spcPts val="1200"/>
              </a:spcBef>
            </a:pPr>
            <a:r>
              <a:rPr lang="en-US" dirty="0"/>
              <a:t>Identify </a:t>
            </a:r>
            <a:r>
              <a:rPr lang="en-US" dirty="0" smtClean="0"/>
              <a:t>issues</a:t>
            </a:r>
            <a:endParaRPr lang="en-US" dirty="0"/>
          </a:p>
          <a:p>
            <a:pPr>
              <a:spcBef>
                <a:spcPts val="1200"/>
              </a:spcBef>
            </a:pPr>
            <a:r>
              <a:rPr lang="en-US" dirty="0"/>
              <a:t>Identify </a:t>
            </a:r>
            <a:r>
              <a:rPr lang="en-US" dirty="0" smtClean="0"/>
              <a:t>compromises/trade-offs</a:t>
            </a:r>
            <a:endParaRPr lang="en-US" dirty="0"/>
          </a:p>
        </p:txBody>
      </p:sp>
      <p:sp>
        <p:nvSpPr>
          <p:cNvPr id="3" name="Slide Number Placeholder 2"/>
          <p:cNvSpPr>
            <a:spLocks noGrp="1"/>
          </p:cNvSpPr>
          <p:nvPr>
            <p:ph type="sldNum" sz="quarter" idx="12"/>
          </p:nvPr>
        </p:nvSpPr>
        <p:spPr/>
        <p:txBody>
          <a:bodyPr/>
          <a:lstStyle/>
          <a:p>
            <a:fld id="{5A98AF99-ADA9-47F1-8EDD-BAAC81607442}" type="slidenum">
              <a:rPr lang="en-US" smtClean="0"/>
              <a:t>28</a:t>
            </a:fld>
            <a:endParaRPr lang="en-US" dirty="0"/>
          </a:p>
        </p:txBody>
      </p:sp>
    </p:spTree>
    <p:extLst>
      <p:ext uri="{BB962C8B-B14F-4D97-AF65-F5344CB8AC3E}">
        <p14:creationId xmlns:p14="http://schemas.microsoft.com/office/powerpoint/2010/main" val="2931662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the Question to CICA</a:t>
            </a:r>
            <a:endParaRPr lang="en-US" dirty="0"/>
          </a:p>
        </p:txBody>
      </p:sp>
      <p:sp>
        <p:nvSpPr>
          <p:cNvPr id="3" name="Content Placeholder 2"/>
          <p:cNvSpPr>
            <a:spLocks noGrp="1"/>
          </p:cNvSpPr>
          <p:nvPr>
            <p:ph idx="1"/>
          </p:nvPr>
        </p:nvSpPr>
        <p:spPr>
          <a:xfrm>
            <a:off x="228600" y="1371600"/>
            <a:ext cx="8686800" cy="4754563"/>
          </a:xfrm>
        </p:spPr>
        <p:txBody>
          <a:bodyPr>
            <a:normAutofit lnSpcReduction="10000"/>
          </a:bodyPr>
          <a:lstStyle/>
          <a:p>
            <a:pPr marL="0" indent="0">
              <a:buNone/>
            </a:pPr>
            <a:r>
              <a:rPr lang="en-US" dirty="0"/>
              <a:t>The steps to connecting the customer's question to the FAR may include referencing the FAR </a:t>
            </a:r>
            <a:r>
              <a:rPr lang="en-US" dirty="0" smtClean="0"/>
              <a:t>Part and Subparts, </a:t>
            </a:r>
            <a:r>
              <a:rPr lang="en-US" i="1" dirty="0"/>
              <a:t>Federal Register</a:t>
            </a:r>
            <a:r>
              <a:rPr lang="en-US" dirty="0"/>
              <a:t>, and/or rule stimulus (i.e. law, policy, technology change such as CICA).</a:t>
            </a:r>
          </a:p>
          <a:p>
            <a:pPr marL="0" indent="0" algn="ctr">
              <a:buNone/>
            </a:pPr>
            <a:endParaRPr lang="en-US" dirty="0" smtClean="0"/>
          </a:p>
          <a:p>
            <a:pPr marL="0" indent="0" algn="ctr">
              <a:buNone/>
            </a:pPr>
            <a:r>
              <a:rPr lang="en-US" dirty="0" smtClean="0"/>
              <a:t>Have you conducted </a:t>
            </a:r>
            <a:r>
              <a:rPr lang="en-US" dirty="0"/>
              <a:t>this type of </a:t>
            </a:r>
            <a:r>
              <a:rPr lang="en-US" dirty="0" smtClean="0"/>
              <a:t>research? </a:t>
            </a:r>
          </a:p>
          <a:p>
            <a:pPr marL="0" indent="0" algn="ctr">
              <a:buNone/>
            </a:pPr>
            <a:endParaRPr lang="en-US" dirty="0" smtClean="0"/>
          </a:p>
          <a:p>
            <a:pPr marL="0" indent="0" algn="ctr">
              <a:buNone/>
            </a:pPr>
            <a:r>
              <a:rPr lang="en-US" dirty="0" smtClean="0"/>
              <a:t>If </a:t>
            </a:r>
            <a:r>
              <a:rPr lang="en-US" dirty="0"/>
              <a:t>so, how did you start</a:t>
            </a:r>
            <a:r>
              <a:rPr lang="en-US" dirty="0" smtClean="0"/>
              <a:t>?</a:t>
            </a:r>
          </a:p>
        </p:txBody>
      </p:sp>
      <p:sp>
        <p:nvSpPr>
          <p:cNvPr id="4" name="Slide Number Placeholder 3"/>
          <p:cNvSpPr>
            <a:spLocks noGrp="1"/>
          </p:cNvSpPr>
          <p:nvPr>
            <p:ph type="sldNum" sz="quarter" idx="12"/>
          </p:nvPr>
        </p:nvSpPr>
        <p:spPr/>
        <p:txBody>
          <a:bodyPr/>
          <a:lstStyle/>
          <a:p>
            <a:fld id="{5A98AF99-ADA9-47F1-8EDD-BAAC81607442}" type="slidenum">
              <a:rPr lang="en-US" smtClean="0"/>
              <a:t>29</a:t>
            </a:fld>
            <a:endParaRPr lang="en-US" dirty="0"/>
          </a:p>
        </p:txBody>
      </p:sp>
    </p:spTree>
    <p:extLst>
      <p:ext uri="{BB962C8B-B14F-4D97-AF65-F5344CB8AC3E}">
        <p14:creationId xmlns:p14="http://schemas.microsoft.com/office/powerpoint/2010/main" val="457551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BCF30"/>
                </a:solidFill>
                <a:latin typeface="Myriad Pro" pitchFamily="34" charset="0"/>
              </a:rPr>
              <a:t>Classroom Safety &amp; Procedures</a:t>
            </a:r>
            <a:endParaRPr lang="en-US" sz="3600" dirty="0">
              <a:solidFill>
                <a:srgbClr val="FBCF30"/>
              </a:solidFill>
              <a:latin typeface="Myriad Pro" pitchFamily="34" charset="0"/>
            </a:endParaRPr>
          </a:p>
        </p:txBody>
      </p:sp>
      <p:sp>
        <p:nvSpPr>
          <p:cNvPr id="3" name="Subtitle 2"/>
          <p:cNvSpPr>
            <a:spLocks noGrp="1"/>
          </p:cNvSpPr>
          <p:nvPr>
            <p:ph sz="half" idx="1"/>
          </p:nvPr>
        </p:nvSpPr>
        <p:spPr>
          <a:xfrm>
            <a:off x="457200" y="1371600"/>
            <a:ext cx="5334000" cy="5029200"/>
          </a:xfrm>
        </p:spPr>
        <p:txBody>
          <a:bodyPr>
            <a:normAutofit/>
          </a:bodyPr>
          <a:lstStyle/>
          <a:p>
            <a:r>
              <a:rPr lang="en-US" sz="3600" b="1" i="1" dirty="0" smtClean="0">
                <a:solidFill>
                  <a:srgbClr val="374158"/>
                </a:solidFill>
              </a:rPr>
              <a:t>Emergenc</a:t>
            </a:r>
            <a:r>
              <a:rPr lang="en-US" sz="3600" b="1" i="1" dirty="0" smtClean="0"/>
              <a:t>y Procedures</a:t>
            </a:r>
          </a:p>
          <a:p>
            <a:pPr marL="0" indent="0">
              <a:buNone/>
            </a:pPr>
            <a:endParaRPr lang="en-US" sz="1400" b="1" i="1" dirty="0" smtClean="0"/>
          </a:p>
          <a:p>
            <a:r>
              <a:rPr lang="en-US" sz="3600" b="1" i="1" dirty="0" smtClean="0">
                <a:solidFill>
                  <a:srgbClr val="374158"/>
                </a:solidFill>
              </a:rPr>
              <a:t>Restroom Location</a:t>
            </a:r>
          </a:p>
          <a:p>
            <a:endParaRPr lang="en-US" sz="1400" b="1" i="1" dirty="0" smtClean="0">
              <a:solidFill>
                <a:srgbClr val="374158"/>
              </a:solidFill>
            </a:endParaRPr>
          </a:p>
          <a:p>
            <a:r>
              <a:rPr lang="en-US" sz="3600" b="1" i="1" dirty="0" smtClean="0">
                <a:solidFill>
                  <a:srgbClr val="374158"/>
                </a:solidFill>
              </a:rPr>
              <a:t>Class Etiquette</a:t>
            </a:r>
          </a:p>
          <a:p>
            <a:pPr lvl="1"/>
            <a:r>
              <a:rPr lang="en-US" sz="3200" b="1" i="1" dirty="0" smtClean="0"/>
              <a:t>Cell Phones</a:t>
            </a:r>
          </a:p>
          <a:p>
            <a:pPr lvl="1"/>
            <a:r>
              <a:rPr lang="en-US" sz="3200" b="1" i="1" dirty="0" smtClean="0">
                <a:solidFill>
                  <a:srgbClr val="374158"/>
                </a:solidFill>
              </a:rPr>
              <a:t>Breaks</a:t>
            </a:r>
          </a:p>
          <a:p>
            <a:pPr lvl="1"/>
            <a:r>
              <a:rPr lang="en-US" sz="3200" b="1" i="1" dirty="0" smtClean="0"/>
              <a:t>Distractions</a:t>
            </a:r>
            <a:endParaRPr lang="en-US" sz="3200" b="1" i="1" dirty="0">
              <a:solidFill>
                <a:srgbClr val="374158"/>
              </a:solidFill>
            </a:endParaRPr>
          </a:p>
        </p:txBody>
      </p:sp>
      <p:sp>
        <p:nvSpPr>
          <p:cNvPr id="5" name="Slide Number Placeholder 4"/>
          <p:cNvSpPr>
            <a:spLocks noGrp="1"/>
          </p:cNvSpPr>
          <p:nvPr>
            <p:ph type="sldNum" sz="quarter" idx="12"/>
          </p:nvPr>
        </p:nvSpPr>
        <p:spPr/>
        <p:txBody>
          <a:bodyPr/>
          <a:lstStyle/>
          <a:p>
            <a:fld id="{5A98AF99-ADA9-47F1-8EDD-BAAC81607442}" type="slidenum">
              <a:rPr lang="en-US" smtClean="0"/>
              <a:t>3</a:t>
            </a:fld>
            <a:endParaRPr lang="en-US" dirty="0"/>
          </a:p>
        </p:txBody>
      </p:sp>
      <p:pic>
        <p:nvPicPr>
          <p:cNvPr id="9" name="Content Placeholder 8"/>
          <p:cNvPicPr>
            <a:picLocks noGrp="1" noChangeAspect="1"/>
          </p:cNvPicPr>
          <p:nvPr>
            <p:ph sz="quarter" idx="14"/>
          </p:nvPr>
        </p:nvPicPr>
        <p:blipFill>
          <a:blip r:embed="rId3" cstate="email">
            <a:extLst>
              <a:ext uri="{28A0092B-C50C-407E-A947-70E740481C1C}">
                <a14:useLocalDpi xmlns:a14="http://schemas.microsoft.com/office/drawing/2010/main"/>
              </a:ext>
            </a:extLst>
          </a:blip>
          <a:stretch>
            <a:fillRect/>
          </a:stretch>
        </p:blipFill>
        <p:spPr>
          <a:xfrm>
            <a:off x="6248400" y="2971800"/>
            <a:ext cx="1678771" cy="1993024"/>
          </a:xfrm>
        </p:spPr>
      </p:pic>
      <p:pic>
        <p:nvPicPr>
          <p:cNvPr id="2052" name="Picture 4" descr="C:\Users\vacoprewij\AppData\Local\Microsoft\Windows\Temporary Internet Files\Content.IE5\VSL77Y4A\Sammelpunkt.svg[1].png"/>
          <p:cNvPicPr>
            <a:picLocks noGrp="1" noChangeAspect="1" noChangeArrowheads="1"/>
          </p:cNvPicPr>
          <p:nvPr>
            <p:ph sz="half" idx="2"/>
          </p:nvPr>
        </p:nvPicPr>
        <p:blipFill>
          <a:blip r:embed="rId4" cstate="email">
            <a:extLst>
              <a:ext uri="{28A0092B-C50C-407E-A947-70E740481C1C}">
                <a14:useLocalDpi xmlns:a14="http://schemas.microsoft.com/office/drawing/2010/main"/>
              </a:ext>
            </a:extLst>
          </a:blip>
          <a:srcRect/>
          <a:stretch>
            <a:fillRect/>
          </a:stretch>
        </p:blipFill>
        <p:spPr bwMode="auto">
          <a:xfrm>
            <a:off x="6858000" y="1524000"/>
            <a:ext cx="17526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vacoprewij\AppData\Local\Microsoft\Windows\Temporary Internet Files\Content.IE5\VSL77Y4A\600px-Caution_sign_used_on_roads_pn.svg[1].png"/>
          <p:cNvPicPr>
            <a:picLocks noGrp="1" noChangeAspect="1" noChangeArrowheads="1"/>
          </p:cNvPicPr>
          <p:nvPr>
            <p:ph sz="quarter" idx="15"/>
          </p:nvPr>
        </p:nvPicPr>
        <p:blipFill>
          <a:blip r:embed="rId5" cstate="email">
            <a:extLst>
              <a:ext uri="{28A0092B-C50C-407E-A947-70E740481C1C}">
                <a14:useLocalDpi xmlns:a14="http://schemas.microsoft.com/office/drawing/2010/main"/>
              </a:ext>
            </a:extLst>
          </a:blip>
          <a:srcRect/>
          <a:stretch>
            <a:fillRect/>
          </a:stretch>
        </p:blipFill>
        <p:spPr bwMode="auto">
          <a:xfrm>
            <a:off x="5029200" y="4267200"/>
            <a:ext cx="2133600" cy="177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2902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the CICA Text</a:t>
            </a:r>
            <a:endParaRPr lang="en-US" dirty="0"/>
          </a:p>
        </p:txBody>
      </p:sp>
      <p:sp>
        <p:nvSpPr>
          <p:cNvPr id="3" name="Content Placeholder 2"/>
          <p:cNvSpPr>
            <a:spLocks noGrp="1"/>
          </p:cNvSpPr>
          <p:nvPr>
            <p:ph idx="1"/>
          </p:nvPr>
        </p:nvSpPr>
        <p:spPr/>
        <p:txBody>
          <a:bodyPr/>
          <a:lstStyle/>
          <a:p>
            <a:r>
              <a:rPr lang="en-US" dirty="0" smtClean="0"/>
              <a:t>Link to CICA </a:t>
            </a:r>
            <a:r>
              <a:rPr lang="en-US" dirty="0"/>
              <a:t>text can be found on </a:t>
            </a:r>
            <a:r>
              <a:rPr lang="en-US" i="1" dirty="0" smtClean="0"/>
              <a:t>Federal</a:t>
            </a:r>
            <a:r>
              <a:rPr lang="en-US" dirty="0" smtClean="0"/>
              <a:t> </a:t>
            </a:r>
            <a:r>
              <a:rPr lang="en-US" i="1" dirty="0" smtClean="0"/>
              <a:t>Rulemaking Resources List</a:t>
            </a:r>
            <a:r>
              <a:rPr lang="en-US" dirty="0" smtClean="0"/>
              <a:t> </a:t>
            </a:r>
          </a:p>
          <a:p>
            <a:endParaRPr lang="en-US" dirty="0"/>
          </a:p>
          <a:p>
            <a:r>
              <a:rPr lang="en-US" dirty="0" smtClean="0"/>
              <a:t>Government Printing Office (GPO) </a:t>
            </a:r>
          </a:p>
          <a:p>
            <a:pPr marL="857250" lvl="2" indent="0">
              <a:buNone/>
            </a:pPr>
            <a:r>
              <a:rPr lang="en-US" sz="2800" dirty="0" smtClean="0"/>
              <a:t>41 CFR – Competition in Contracting Act of 1984</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5A98AF99-ADA9-47F1-8EDD-BAAC81607442}" type="slidenum">
              <a:rPr lang="en-US" smtClean="0"/>
              <a:t>30</a:t>
            </a:fld>
            <a:endParaRPr lang="en-US" dirty="0"/>
          </a:p>
        </p:txBody>
      </p:sp>
    </p:spTree>
    <p:extLst>
      <p:ext uri="{BB962C8B-B14F-4D97-AF65-F5344CB8AC3E}">
        <p14:creationId xmlns:p14="http://schemas.microsoft.com/office/powerpoint/2010/main" val="34311842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914400"/>
          </a:xfrm>
        </p:spPr>
        <p:txBody>
          <a:bodyPr>
            <a:normAutofit/>
          </a:bodyPr>
          <a:lstStyle/>
          <a:p>
            <a:r>
              <a:rPr lang="en-US" dirty="0" smtClean="0"/>
              <a:t>Pre-Rule Process Milestones</a:t>
            </a:r>
            <a:endParaRPr lang="en-US" dirty="0"/>
          </a:p>
        </p:txBody>
      </p:sp>
      <p:sp>
        <p:nvSpPr>
          <p:cNvPr id="3" name="Content Placeholder 2"/>
          <p:cNvSpPr>
            <a:spLocks noGrp="1"/>
          </p:cNvSpPr>
          <p:nvPr>
            <p:ph sz="half" idx="1"/>
          </p:nvPr>
        </p:nvSpPr>
        <p:spPr>
          <a:xfrm>
            <a:off x="381000" y="1523999"/>
            <a:ext cx="6248400" cy="609601"/>
          </a:xfrm>
        </p:spPr>
        <p:txBody>
          <a:bodyPr>
            <a:noAutofit/>
          </a:bodyPr>
          <a:lstStyle/>
          <a:p>
            <a:pPr marL="0" indent="0">
              <a:buNone/>
            </a:pPr>
            <a:r>
              <a:rPr lang="en-US" sz="2200" dirty="0"/>
              <a:t>Abbreviated chronology of events leading to </a:t>
            </a:r>
            <a:r>
              <a:rPr lang="en-US" sz="2200" dirty="0" smtClean="0"/>
              <a:t>CICA:</a:t>
            </a:r>
          </a:p>
        </p:txBody>
      </p:sp>
      <p:sp>
        <p:nvSpPr>
          <p:cNvPr id="4" name="Slide Number Placeholder 3"/>
          <p:cNvSpPr>
            <a:spLocks noGrp="1"/>
          </p:cNvSpPr>
          <p:nvPr>
            <p:ph type="sldNum" sz="quarter" idx="12"/>
          </p:nvPr>
        </p:nvSpPr>
        <p:spPr/>
        <p:txBody>
          <a:bodyPr/>
          <a:lstStyle/>
          <a:p>
            <a:fld id="{5A98AF99-ADA9-47F1-8EDD-BAAC81607442}" type="slidenum">
              <a:rPr lang="en-US" smtClean="0"/>
              <a:t>31</a:t>
            </a:fld>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229143" y="2209800"/>
            <a:ext cx="8685715" cy="3619048"/>
          </a:xfrm>
        </p:spPr>
      </p:pic>
    </p:spTree>
    <p:extLst>
      <p:ext uri="{BB962C8B-B14F-4D97-AF65-F5344CB8AC3E}">
        <p14:creationId xmlns:p14="http://schemas.microsoft.com/office/powerpoint/2010/main" val="36885818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914400"/>
          </a:xfrm>
        </p:spPr>
        <p:txBody>
          <a:bodyPr>
            <a:normAutofit/>
          </a:bodyPr>
          <a:lstStyle/>
          <a:p>
            <a:r>
              <a:rPr lang="en-US" dirty="0" smtClean="0"/>
              <a:t>Legislative Process Milestones</a:t>
            </a:r>
            <a:endParaRPr lang="en-US" dirty="0"/>
          </a:p>
        </p:txBody>
      </p:sp>
      <p:sp>
        <p:nvSpPr>
          <p:cNvPr id="4" name="Slide Number Placeholder 3"/>
          <p:cNvSpPr>
            <a:spLocks noGrp="1"/>
          </p:cNvSpPr>
          <p:nvPr>
            <p:ph type="sldNum" sz="quarter" idx="12"/>
          </p:nvPr>
        </p:nvSpPr>
        <p:spPr/>
        <p:txBody>
          <a:bodyPr/>
          <a:lstStyle/>
          <a:p>
            <a:fld id="{5A98AF99-ADA9-47F1-8EDD-BAAC81607442}" type="slidenum">
              <a:rPr lang="en-US" smtClean="0"/>
              <a:t>32</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57200" y="2140707"/>
            <a:ext cx="8229600" cy="3444948"/>
          </a:xfrm>
        </p:spPr>
      </p:pic>
    </p:spTree>
    <p:extLst>
      <p:ext uri="{BB962C8B-B14F-4D97-AF65-F5344CB8AC3E}">
        <p14:creationId xmlns:p14="http://schemas.microsoft.com/office/powerpoint/2010/main" val="38575152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914400"/>
          </a:xfrm>
        </p:spPr>
        <p:txBody>
          <a:bodyPr>
            <a:normAutofit/>
          </a:bodyPr>
          <a:lstStyle/>
          <a:p>
            <a:r>
              <a:rPr lang="en-US" dirty="0" smtClean="0"/>
              <a:t>Rulemaking Process Milestones</a:t>
            </a:r>
            <a:endParaRPr lang="en-US" dirty="0"/>
          </a:p>
        </p:txBody>
      </p:sp>
      <p:sp>
        <p:nvSpPr>
          <p:cNvPr id="4" name="Slide Number Placeholder 3"/>
          <p:cNvSpPr>
            <a:spLocks noGrp="1"/>
          </p:cNvSpPr>
          <p:nvPr>
            <p:ph type="sldNum" sz="quarter" idx="12"/>
          </p:nvPr>
        </p:nvSpPr>
        <p:spPr/>
        <p:txBody>
          <a:bodyPr/>
          <a:lstStyle/>
          <a:p>
            <a:fld id="{5A98AF99-ADA9-47F1-8EDD-BAAC81607442}" type="slidenum">
              <a:rPr lang="en-US" smtClean="0"/>
              <a:t>33</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57200" y="2073336"/>
            <a:ext cx="8229600" cy="3579691"/>
          </a:xfrm>
        </p:spPr>
      </p:pic>
    </p:spTree>
    <p:extLst>
      <p:ext uri="{BB962C8B-B14F-4D97-AF65-F5344CB8AC3E}">
        <p14:creationId xmlns:p14="http://schemas.microsoft.com/office/powerpoint/2010/main" val="33555175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People and Organization Sources</a:t>
            </a:r>
            <a:endParaRPr lang="en-US" sz="4000" dirty="0"/>
          </a:p>
        </p:txBody>
      </p:sp>
      <p:sp>
        <p:nvSpPr>
          <p:cNvPr id="3" name="Content Placeholder 2"/>
          <p:cNvSpPr>
            <a:spLocks noGrp="1"/>
          </p:cNvSpPr>
          <p:nvPr>
            <p:ph idx="1"/>
          </p:nvPr>
        </p:nvSpPr>
        <p:spPr/>
        <p:txBody>
          <a:bodyPr>
            <a:normAutofit/>
          </a:bodyPr>
          <a:lstStyle/>
          <a:p>
            <a:r>
              <a:rPr lang="en-US" dirty="0" smtClean="0"/>
              <a:t>Personal knowledge</a:t>
            </a:r>
          </a:p>
          <a:p>
            <a:r>
              <a:rPr lang="en-US" dirty="0" smtClean="0"/>
              <a:t>Team knowledge</a:t>
            </a:r>
          </a:p>
          <a:p>
            <a:pPr lvl="1"/>
            <a:r>
              <a:rPr lang="en-US" dirty="0" smtClean="0"/>
              <a:t>Contracting, legal, training, etc.</a:t>
            </a:r>
          </a:p>
          <a:p>
            <a:r>
              <a:rPr lang="en-US" dirty="0" smtClean="0"/>
              <a:t>Assistance Organizations</a:t>
            </a:r>
          </a:p>
          <a:p>
            <a:pPr lvl="1"/>
            <a:r>
              <a:rPr lang="en-US" dirty="0" smtClean="0"/>
              <a:t>Library of Congress</a:t>
            </a:r>
          </a:p>
          <a:p>
            <a:pPr lvl="1"/>
            <a:r>
              <a:rPr lang="en-US" dirty="0" smtClean="0"/>
              <a:t>Agency FAR team </a:t>
            </a:r>
            <a:r>
              <a:rPr lang="en-US" dirty="0"/>
              <a:t>c</a:t>
            </a:r>
            <a:r>
              <a:rPr lang="en-US" dirty="0" smtClean="0"/>
              <a:t>onnections</a:t>
            </a:r>
          </a:p>
          <a:p>
            <a:pPr marL="457200" lvl="1" indent="0">
              <a:buNone/>
            </a:pPr>
            <a:endParaRPr lang="en-US" dirty="0" smtClean="0"/>
          </a:p>
          <a:p>
            <a:pPr marL="457200" lvl="1" indent="0">
              <a:buNone/>
            </a:pPr>
            <a:endParaRPr lang="en-US" dirty="0" smtClean="0"/>
          </a:p>
          <a:p>
            <a:pPr lvl="1"/>
            <a:endParaRPr lang="en-US" dirty="0"/>
          </a:p>
          <a:p>
            <a:endParaRPr lang="en-US" dirty="0"/>
          </a:p>
        </p:txBody>
      </p:sp>
      <p:sp>
        <p:nvSpPr>
          <p:cNvPr id="4" name="Slide Number Placeholder 3"/>
          <p:cNvSpPr>
            <a:spLocks noGrp="1"/>
          </p:cNvSpPr>
          <p:nvPr>
            <p:ph type="sldNum" sz="quarter" idx="12"/>
          </p:nvPr>
        </p:nvSpPr>
        <p:spPr/>
        <p:txBody>
          <a:bodyPr/>
          <a:lstStyle/>
          <a:p>
            <a:fld id="{5A98AF99-ADA9-47F1-8EDD-BAAC81607442}" type="slidenum">
              <a:rPr lang="en-US" smtClean="0"/>
              <a:t>34</a:t>
            </a:fld>
            <a:endParaRPr lang="en-US" dirty="0"/>
          </a:p>
        </p:txBody>
      </p:sp>
    </p:spTree>
    <p:extLst>
      <p:ext uri="{BB962C8B-B14F-4D97-AF65-F5344CB8AC3E}">
        <p14:creationId xmlns:p14="http://schemas.microsoft.com/office/powerpoint/2010/main" val="30614795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Sources</a:t>
            </a:r>
            <a:endParaRPr lang="en-US" dirty="0"/>
          </a:p>
        </p:txBody>
      </p:sp>
      <p:sp>
        <p:nvSpPr>
          <p:cNvPr id="3" name="Content Placeholder 2"/>
          <p:cNvSpPr>
            <a:spLocks noGrp="1"/>
          </p:cNvSpPr>
          <p:nvPr>
            <p:ph idx="1"/>
          </p:nvPr>
        </p:nvSpPr>
        <p:spPr/>
        <p:txBody>
          <a:bodyPr>
            <a:normAutofit/>
          </a:bodyPr>
          <a:lstStyle/>
          <a:p>
            <a:r>
              <a:rPr lang="en-US" dirty="0" smtClean="0"/>
              <a:t>FAR Search </a:t>
            </a:r>
          </a:p>
          <a:p>
            <a:pPr lvl="1"/>
            <a:r>
              <a:rPr lang="en-US" dirty="0" smtClean="0"/>
              <a:t>FARSite, FAR Search Function, Word Search </a:t>
            </a:r>
          </a:p>
          <a:p>
            <a:r>
              <a:rPr lang="en-US" dirty="0" smtClean="0"/>
              <a:t>Stimulus Material Searches</a:t>
            </a:r>
          </a:p>
          <a:p>
            <a:pPr lvl="1"/>
            <a:r>
              <a:rPr lang="en-US" dirty="0" smtClean="0"/>
              <a:t>Legislative, Policy, Legal, Technology Drivers</a:t>
            </a:r>
          </a:p>
          <a:p>
            <a:r>
              <a:rPr lang="en-US" dirty="0" smtClean="0"/>
              <a:t>Rulemaking Searches</a:t>
            </a:r>
          </a:p>
          <a:p>
            <a:r>
              <a:rPr lang="en-US" dirty="0"/>
              <a:t>Context Searches </a:t>
            </a:r>
          </a:p>
          <a:p>
            <a:pPr lvl="1"/>
            <a:r>
              <a:rPr lang="en-US" dirty="0"/>
              <a:t>Social, Political, Economic, etc.</a:t>
            </a:r>
          </a:p>
          <a:p>
            <a:endParaRPr lang="en-US" dirty="0"/>
          </a:p>
          <a:p>
            <a:endParaRPr lang="en-US" dirty="0"/>
          </a:p>
        </p:txBody>
      </p:sp>
      <p:sp>
        <p:nvSpPr>
          <p:cNvPr id="4" name="Slide Number Placeholder 3"/>
          <p:cNvSpPr>
            <a:spLocks noGrp="1"/>
          </p:cNvSpPr>
          <p:nvPr>
            <p:ph type="sldNum" sz="quarter" idx="12"/>
          </p:nvPr>
        </p:nvSpPr>
        <p:spPr/>
        <p:txBody>
          <a:bodyPr/>
          <a:lstStyle/>
          <a:p>
            <a:fld id="{5A98AF99-ADA9-47F1-8EDD-BAAC81607442}" type="slidenum">
              <a:rPr lang="en-US" smtClean="0"/>
              <a:t>35</a:t>
            </a:fld>
            <a:endParaRPr lang="en-US" dirty="0"/>
          </a:p>
        </p:txBody>
      </p:sp>
    </p:spTree>
    <p:extLst>
      <p:ext uri="{BB962C8B-B14F-4D97-AF65-F5344CB8AC3E}">
        <p14:creationId xmlns:p14="http://schemas.microsoft.com/office/powerpoint/2010/main" val="41655110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CICA Rulemaking Stakeholders</a:t>
            </a:r>
            <a:endParaRPr lang="en-US" dirty="0"/>
          </a:p>
        </p:txBody>
      </p:sp>
      <p:sp>
        <p:nvSpPr>
          <p:cNvPr id="3" name="Content Placeholder 2"/>
          <p:cNvSpPr>
            <a:spLocks noGrp="1"/>
          </p:cNvSpPr>
          <p:nvPr>
            <p:ph sz="half" idx="1"/>
          </p:nvPr>
        </p:nvSpPr>
        <p:spPr>
          <a:xfrm>
            <a:off x="304800" y="1295400"/>
            <a:ext cx="3810000" cy="4876800"/>
          </a:xfrm>
        </p:spPr>
        <p:txBody>
          <a:bodyPr>
            <a:normAutofit lnSpcReduction="10000"/>
          </a:bodyPr>
          <a:lstStyle/>
          <a:p>
            <a:pPr lvl="0">
              <a:lnSpc>
                <a:spcPct val="115000"/>
              </a:lnSpc>
              <a:spcBef>
                <a:spcPts val="0"/>
              </a:spcBef>
              <a:buFont typeface="Symbol"/>
              <a:buChar char=""/>
            </a:pPr>
            <a:r>
              <a:rPr lang="en-US" dirty="0">
                <a:ea typeface="Calibri"/>
                <a:cs typeface="Times New Roman"/>
              </a:rPr>
              <a:t>Taxpayers/Voters</a:t>
            </a:r>
          </a:p>
          <a:p>
            <a:pPr lvl="0">
              <a:lnSpc>
                <a:spcPct val="115000"/>
              </a:lnSpc>
              <a:spcBef>
                <a:spcPts val="0"/>
              </a:spcBef>
              <a:buFont typeface="Symbol"/>
              <a:buChar char=""/>
            </a:pPr>
            <a:r>
              <a:rPr lang="en-US" dirty="0">
                <a:ea typeface="Calibri"/>
                <a:cs typeface="Times New Roman"/>
              </a:rPr>
              <a:t>Congress Legislative </a:t>
            </a:r>
            <a:endParaRPr lang="en-US" dirty="0" smtClean="0">
              <a:ea typeface="Calibri"/>
              <a:cs typeface="Times New Roman"/>
            </a:endParaRPr>
          </a:p>
          <a:p>
            <a:pPr lvl="1">
              <a:lnSpc>
                <a:spcPct val="115000"/>
              </a:lnSpc>
              <a:spcBef>
                <a:spcPts val="0"/>
              </a:spcBef>
              <a:buFont typeface="Symbol"/>
              <a:buChar char=""/>
            </a:pPr>
            <a:r>
              <a:rPr lang="en-US" dirty="0" smtClean="0">
                <a:ea typeface="Calibri"/>
                <a:cs typeface="Times New Roman"/>
              </a:rPr>
              <a:t>GAO</a:t>
            </a:r>
            <a:endParaRPr lang="en-US" dirty="0">
              <a:ea typeface="Calibri"/>
              <a:cs typeface="Times New Roman"/>
            </a:endParaRPr>
          </a:p>
          <a:p>
            <a:pPr>
              <a:lnSpc>
                <a:spcPct val="115000"/>
              </a:lnSpc>
              <a:spcBef>
                <a:spcPts val="0"/>
              </a:spcBef>
              <a:buFont typeface="Symbol"/>
              <a:buChar char=""/>
            </a:pPr>
            <a:r>
              <a:rPr lang="en-US" dirty="0">
                <a:ea typeface="Calibri"/>
                <a:cs typeface="Times New Roman"/>
              </a:rPr>
              <a:t>Judicial Branch </a:t>
            </a:r>
          </a:p>
          <a:p>
            <a:pPr lvl="0">
              <a:lnSpc>
                <a:spcPct val="115000"/>
              </a:lnSpc>
              <a:spcBef>
                <a:spcPts val="0"/>
              </a:spcBef>
              <a:buFont typeface="Symbol"/>
              <a:buChar char=""/>
            </a:pPr>
            <a:r>
              <a:rPr lang="en-US" dirty="0" smtClean="0">
                <a:ea typeface="Calibri"/>
                <a:cs typeface="Times New Roman"/>
              </a:rPr>
              <a:t>Executive </a:t>
            </a:r>
            <a:r>
              <a:rPr lang="en-US" dirty="0">
                <a:ea typeface="Calibri"/>
                <a:cs typeface="Times New Roman"/>
              </a:rPr>
              <a:t>Branch</a:t>
            </a:r>
          </a:p>
          <a:p>
            <a:pPr lvl="1">
              <a:lnSpc>
                <a:spcPct val="115000"/>
              </a:lnSpc>
              <a:spcBef>
                <a:spcPts val="0"/>
              </a:spcBef>
              <a:buFont typeface="Symbol"/>
              <a:buChar char=""/>
            </a:pPr>
            <a:r>
              <a:rPr lang="en-US" dirty="0">
                <a:ea typeface="Calibri"/>
                <a:cs typeface="Times New Roman"/>
              </a:rPr>
              <a:t>OFPP</a:t>
            </a:r>
          </a:p>
          <a:p>
            <a:pPr lvl="1">
              <a:lnSpc>
                <a:spcPct val="115000"/>
              </a:lnSpc>
              <a:spcBef>
                <a:spcPts val="0"/>
              </a:spcBef>
              <a:buFont typeface="Symbol"/>
              <a:buChar char=""/>
            </a:pPr>
            <a:r>
              <a:rPr lang="en-US" dirty="0">
                <a:ea typeface="Calibri"/>
                <a:cs typeface="Times New Roman"/>
              </a:rPr>
              <a:t>Agencies</a:t>
            </a:r>
          </a:p>
          <a:p>
            <a:pPr lvl="2">
              <a:lnSpc>
                <a:spcPct val="115000"/>
              </a:lnSpc>
              <a:spcBef>
                <a:spcPts val="0"/>
              </a:spcBef>
              <a:buFont typeface="Symbol"/>
              <a:buChar char=""/>
            </a:pPr>
            <a:r>
              <a:rPr lang="en-US" dirty="0">
                <a:ea typeface="Calibri"/>
                <a:cs typeface="Times New Roman"/>
              </a:rPr>
              <a:t>Army</a:t>
            </a:r>
          </a:p>
          <a:p>
            <a:pPr lvl="2">
              <a:lnSpc>
                <a:spcPct val="115000"/>
              </a:lnSpc>
              <a:spcBef>
                <a:spcPts val="0"/>
              </a:spcBef>
              <a:buFont typeface="Symbol"/>
              <a:buChar char=""/>
            </a:pPr>
            <a:r>
              <a:rPr lang="en-US" dirty="0">
                <a:ea typeface="Calibri"/>
                <a:cs typeface="Times New Roman"/>
              </a:rPr>
              <a:t>Navy</a:t>
            </a:r>
          </a:p>
          <a:p>
            <a:pPr lvl="2">
              <a:lnSpc>
                <a:spcPct val="115000"/>
              </a:lnSpc>
              <a:spcBef>
                <a:spcPts val="0"/>
              </a:spcBef>
              <a:buFont typeface="Symbol"/>
              <a:buChar char=""/>
            </a:pPr>
            <a:r>
              <a:rPr lang="en-US" dirty="0">
                <a:ea typeface="Calibri"/>
                <a:cs typeface="Times New Roman"/>
              </a:rPr>
              <a:t>DLA</a:t>
            </a:r>
          </a:p>
          <a:p>
            <a:pPr lvl="2">
              <a:lnSpc>
                <a:spcPct val="115000"/>
              </a:lnSpc>
              <a:spcBef>
                <a:spcPts val="0"/>
              </a:spcBef>
              <a:buFont typeface="Symbol"/>
              <a:buChar char=""/>
            </a:pPr>
            <a:r>
              <a:rPr lang="en-US" dirty="0">
                <a:ea typeface="Calibri"/>
                <a:cs typeface="Times New Roman"/>
              </a:rPr>
              <a:t>GSA</a:t>
            </a:r>
          </a:p>
          <a:p>
            <a:pPr lvl="2">
              <a:lnSpc>
                <a:spcPct val="115000"/>
              </a:lnSpc>
              <a:spcBef>
                <a:spcPts val="0"/>
              </a:spcBef>
              <a:buFont typeface="Symbol"/>
              <a:buChar char=""/>
            </a:pPr>
            <a:r>
              <a:rPr lang="en-US" dirty="0">
                <a:ea typeface="Calibri"/>
                <a:cs typeface="Times New Roman"/>
              </a:rPr>
              <a:t>DOT</a:t>
            </a:r>
          </a:p>
          <a:p>
            <a:pPr lvl="0">
              <a:lnSpc>
                <a:spcPct val="115000"/>
              </a:lnSpc>
              <a:spcBef>
                <a:spcPts val="0"/>
              </a:spcBef>
              <a:buFont typeface="Symbol"/>
              <a:buChar char=""/>
            </a:pPr>
            <a:endParaRPr lang="en-US" dirty="0">
              <a:ea typeface="Calibri"/>
              <a:cs typeface="Times New Roman"/>
            </a:endParaRPr>
          </a:p>
        </p:txBody>
      </p:sp>
      <p:sp>
        <p:nvSpPr>
          <p:cNvPr id="4" name="Content Placeholder 3"/>
          <p:cNvSpPr>
            <a:spLocks noGrp="1"/>
          </p:cNvSpPr>
          <p:nvPr>
            <p:ph sz="half" idx="2"/>
          </p:nvPr>
        </p:nvSpPr>
        <p:spPr>
          <a:xfrm>
            <a:off x="4114800" y="1295400"/>
            <a:ext cx="4648200" cy="4923276"/>
          </a:xfrm>
        </p:spPr>
        <p:txBody>
          <a:bodyPr>
            <a:normAutofit lnSpcReduction="10000"/>
          </a:bodyPr>
          <a:lstStyle/>
          <a:p>
            <a:pPr marL="0" lvl="0" indent="0">
              <a:lnSpc>
                <a:spcPct val="115000"/>
              </a:lnSpc>
              <a:buNone/>
            </a:pPr>
            <a:r>
              <a:rPr lang="en-US" dirty="0" smtClean="0">
                <a:ea typeface="Calibri"/>
                <a:cs typeface="Times New Roman"/>
              </a:rPr>
              <a:t>  Non-Government</a:t>
            </a:r>
            <a:endParaRPr lang="en-US" dirty="0">
              <a:ea typeface="Calibri"/>
              <a:cs typeface="Times New Roman"/>
            </a:endParaRPr>
          </a:p>
          <a:p>
            <a:pPr lvl="1">
              <a:lnSpc>
                <a:spcPct val="115000"/>
              </a:lnSpc>
              <a:buFont typeface="Symbol"/>
              <a:buChar char=""/>
            </a:pPr>
            <a:r>
              <a:rPr lang="en-US" dirty="0">
                <a:ea typeface="Calibri"/>
                <a:cs typeface="Times New Roman"/>
              </a:rPr>
              <a:t>Defense Industrial Complex</a:t>
            </a:r>
          </a:p>
          <a:p>
            <a:pPr lvl="2">
              <a:lnSpc>
                <a:spcPct val="115000"/>
              </a:lnSpc>
              <a:buFont typeface="Symbol"/>
              <a:buChar char=""/>
            </a:pPr>
            <a:r>
              <a:rPr lang="en-US" dirty="0">
                <a:ea typeface="Calibri"/>
                <a:cs typeface="Times New Roman"/>
              </a:rPr>
              <a:t>Defense Contractors</a:t>
            </a:r>
          </a:p>
          <a:p>
            <a:pPr lvl="2">
              <a:lnSpc>
                <a:spcPct val="115000"/>
              </a:lnSpc>
              <a:buFont typeface="Symbol"/>
              <a:buChar char=""/>
            </a:pPr>
            <a:r>
              <a:rPr lang="en-US" dirty="0">
                <a:ea typeface="Calibri"/>
                <a:cs typeface="Times New Roman"/>
              </a:rPr>
              <a:t>Small Business Contractors</a:t>
            </a:r>
          </a:p>
          <a:p>
            <a:pPr lvl="1">
              <a:lnSpc>
                <a:spcPct val="115000"/>
              </a:lnSpc>
              <a:buFont typeface="Symbol"/>
              <a:buChar char=""/>
            </a:pPr>
            <a:endParaRPr lang="en-US" dirty="0">
              <a:ea typeface="Calibri"/>
              <a:cs typeface="Times New Roman"/>
            </a:endParaRPr>
          </a:p>
          <a:p>
            <a:pPr lvl="1">
              <a:lnSpc>
                <a:spcPct val="115000"/>
              </a:lnSpc>
              <a:buFont typeface="Symbol"/>
              <a:buChar char=""/>
            </a:pPr>
            <a:r>
              <a:rPr lang="en-US" dirty="0">
                <a:ea typeface="Calibri"/>
                <a:cs typeface="Times New Roman"/>
              </a:rPr>
              <a:t>Acquisition Community</a:t>
            </a:r>
          </a:p>
          <a:p>
            <a:pPr lvl="2">
              <a:lnSpc>
                <a:spcPct val="115000"/>
              </a:lnSpc>
              <a:buFont typeface="Symbol"/>
              <a:buChar char=""/>
            </a:pPr>
            <a:r>
              <a:rPr lang="en-US" dirty="0">
                <a:ea typeface="Calibri"/>
                <a:cs typeface="Times New Roman"/>
              </a:rPr>
              <a:t>NCMA</a:t>
            </a:r>
          </a:p>
          <a:p>
            <a:pPr lvl="2">
              <a:lnSpc>
                <a:spcPct val="115000"/>
              </a:lnSpc>
              <a:buFont typeface="Symbol"/>
              <a:buChar char=""/>
            </a:pPr>
            <a:r>
              <a:rPr lang="en-US" dirty="0">
                <a:ea typeface="Calibri"/>
                <a:cs typeface="Times New Roman"/>
              </a:rPr>
              <a:t>Government Acquisition Staffs</a:t>
            </a:r>
          </a:p>
          <a:p>
            <a:pPr lvl="3">
              <a:lnSpc>
                <a:spcPct val="115000"/>
              </a:lnSpc>
              <a:buFont typeface="Symbol"/>
              <a:buChar char=""/>
            </a:pPr>
            <a:r>
              <a:rPr lang="en-US" dirty="0">
                <a:ea typeface="Calibri"/>
                <a:cs typeface="Times New Roman"/>
              </a:rPr>
              <a:t>COs and Contract Specialist </a:t>
            </a:r>
          </a:p>
          <a:p>
            <a:pPr lvl="3">
              <a:lnSpc>
                <a:spcPct val="115000"/>
              </a:lnSpc>
              <a:buFont typeface="Symbol"/>
              <a:buChar char=""/>
            </a:pPr>
            <a:r>
              <a:rPr lang="en-US" dirty="0">
                <a:ea typeface="Calibri"/>
                <a:cs typeface="Times New Roman"/>
              </a:rPr>
              <a:t>PMs (listed as engineering in the </a:t>
            </a:r>
            <a:r>
              <a:rPr lang="en-US" dirty="0" smtClean="0">
                <a:ea typeface="Calibri"/>
                <a:cs typeface="Times New Roman"/>
              </a:rPr>
              <a:t>thesis</a:t>
            </a:r>
            <a:r>
              <a:rPr lang="en-US" dirty="0">
                <a:ea typeface="Calibri"/>
                <a:cs typeface="Times New Roman"/>
              </a:rPr>
              <a:t>)</a:t>
            </a:r>
          </a:p>
          <a:p>
            <a:pPr lvl="0">
              <a:lnSpc>
                <a:spcPct val="115000"/>
              </a:lnSpc>
              <a:buFont typeface="Symbol"/>
              <a:buChar char=""/>
            </a:pPr>
            <a:endParaRPr lang="en-US" dirty="0">
              <a:solidFill>
                <a:prstClr val="black"/>
              </a:solidFill>
              <a:ea typeface="Calibri"/>
              <a:cs typeface="Times New Roman"/>
            </a:endParaRPr>
          </a:p>
        </p:txBody>
      </p:sp>
      <p:sp>
        <p:nvSpPr>
          <p:cNvPr id="5" name="Slide Number Placeholder 4"/>
          <p:cNvSpPr>
            <a:spLocks noGrp="1"/>
          </p:cNvSpPr>
          <p:nvPr>
            <p:ph type="sldNum" sz="quarter" idx="12"/>
          </p:nvPr>
        </p:nvSpPr>
        <p:spPr/>
        <p:txBody>
          <a:bodyPr/>
          <a:lstStyle/>
          <a:p>
            <a:fld id="{5A98AF99-ADA9-47F1-8EDD-BAAC81607442}" type="slidenum">
              <a:rPr lang="en-US" smtClean="0"/>
              <a:t>36</a:t>
            </a:fld>
            <a:endParaRPr lang="en-US" dirty="0"/>
          </a:p>
        </p:txBody>
      </p:sp>
    </p:spTree>
    <p:extLst>
      <p:ext uri="{BB962C8B-B14F-4D97-AF65-F5344CB8AC3E}">
        <p14:creationId xmlns:p14="http://schemas.microsoft.com/office/powerpoint/2010/main" val="425539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500"/>
                                        <p:tgtEl>
                                          <p:spTgt spid="4">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500"/>
                                        <p:tgtEl>
                                          <p:spTgt spid="4">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fade">
                                      <p:cBhvr>
                                        <p:cTn id="34"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Challenges</a:t>
            </a:r>
            <a:endParaRPr lang="en-US" dirty="0"/>
          </a:p>
        </p:txBody>
      </p:sp>
      <p:sp>
        <p:nvSpPr>
          <p:cNvPr id="3" name="Content Placeholder 2"/>
          <p:cNvSpPr>
            <a:spLocks noGrp="1"/>
          </p:cNvSpPr>
          <p:nvPr>
            <p:ph sz="half" idx="1"/>
          </p:nvPr>
        </p:nvSpPr>
        <p:spPr>
          <a:xfrm>
            <a:off x="381000" y="1600200"/>
            <a:ext cx="4114800" cy="4724400"/>
          </a:xfrm>
        </p:spPr>
        <p:txBody>
          <a:bodyPr>
            <a:normAutofit fontScale="92500" lnSpcReduction="20000"/>
          </a:bodyPr>
          <a:lstStyle/>
          <a:p>
            <a:pPr marL="514350" indent="-514350">
              <a:buFont typeface="+mj-lt"/>
              <a:buAutoNum type="arabicPeriod"/>
            </a:pPr>
            <a:r>
              <a:rPr lang="en-US" dirty="0"/>
              <a:t>Executive and Judicial Branch division of powers</a:t>
            </a:r>
          </a:p>
          <a:p>
            <a:pPr marL="514350" indent="-514350">
              <a:buFont typeface="+mj-lt"/>
              <a:buAutoNum type="arabicPeriod"/>
            </a:pPr>
            <a:r>
              <a:rPr lang="en-US" dirty="0" smtClean="0"/>
              <a:t>Transparency </a:t>
            </a:r>
            <a:r>
              <a:rPr lang="en-US" dirty="0"/>
              <a:t>s</a:t>
            </a:r>
            <a:r>
              <a:rPr lang="en-US" dirty="0" smtClean="0"/>
              <a:t>lows </a:t>
            </a:r>
            <a:r>
              <a:rPr lang="en-US" dirty="0"/>
              <a:t>the process</a:t>
            </a:r>
          </a:p>
          <a:p>
            <a:pPr marL="514350" indent="-514350">
              <a:buFont typeface="+mj-lt"/>
              <a:buAutoNum type="arabicPeriod"/>
            </a:pPr>
            <a:r>
              <a:rPr lang="en-US" dirty="0" smtClean="0"/>
              <a:t>Cooperative </a:t>
            </a:r>
            <a:r>
              <a:rPr lang="en-US" dirty="0"/>
              <a:t>m</a:t>
            </a:r>
            <a:r>
              <a:rPr lang="en-US" dirty="0" smtClean="0"/>
              <a:t>onopoly (Department of Defense and industry)</a:t>
            </a:r>
          </a:p>
          <a:p>
            <a:pPr marL="514350" indent="-514350">
              <a:buFont typeface="+mj-lt"/>
              <a:buAutoNum type="arabicPeriod"/>
            </a:pPr>
            <a:r>
              <a:rPr lang="en-US" dirty="0"/>
              <a:t>Implementation</a:t>
            </a:r>
          </a:p>
          <a:p>
            <a:pPr marL="514350" indent="-514350">
              <a:buFont typeface="+mj-lt"/>
              <a:buAutoNum type="arabicPeriod"/>
            </a:pPr>
            <a:r>
              <a:rPr lang="en-US" dirty="0" smtClean="0"/>
              <a:t>Buy-in</a:t>
            </a:r>
            <a:endParaRPr lang="en-US" dirty="0"/>
          </a:p>
          <a:p>
            <a:pPr marL="514350" indent="-514350">
              <a:buFont typeface="+mj-lt"/>
              <a:buAutoNum type="arabicPeriod"/>
            </a:pPr>
            <a:r>
              <a:rPr lang="en-US" dirty="0"/>
              <a:t>Competitive r</a:t>
            </a:r>
            <a:r>
              <a:rPr lang="en-US" dirty="0" smtClean="0"/>
              <a:t>ange more difficult and increases potential for protest</a:t>
            </a:r>
            <a:endParaRPr lang="en-US" dirty="0"/>
          </a:p>
          <a:p>
            <a:pPr marL="0" indent="0">
              <a:buNone/>
            </a:pPr>
            <a:endParaRPr lang="en-US" dirty="0"/>
          </a:p>
          <a:p>
            <a:endParaRPr lang="en-US" dirty="0"/>
          </a:p>
        </p:txBody>
      </p:sp>
      <p:sp>
        <p:nvSpPr>
          <p:cNvPr id="4" name="Content Placeholder 3"/>
          <p:cNvSpPr>
            <a:spLocks noGrp="1"/>
          </p:cNvSpPr>
          <p:nvPr>
            <p:ph sz="half" idx="2"/>
          </p:nvPr>
        </p:nvSpPr>
        <p:spPr>
          <a:xfrm>
            <a:off x="4648200" y="1600200"/>
            <a:ext cx="4191000" cy="4648200"/>
          </a:xfrm>
        </p:spPr>
        <p:txBody>
          <a:bodyPr>
            <a:normAutofit fontScale="92500" lnSpcReduction="20000"/>
          </a:bodyPr>
          <a:lstStyle/>
          <a:p>
            <a:pPr marL="514350" indent="-514350">
              <a:buFont typeface="+mj-lt"/>
              <a:buAutoNum type="arabicPeriod" startAt="7"/>
            </a:pPr>
            <a:r>
              <a:rPr lang="en-US" dirty="0"/>
              <a:t>Technical d</a:t>
            </a:r>
            <a:r>
              <a:rPr lang="en-US" dirty="0" smtClean="0"/>
              <a:t>ata </a:t>
            </a:r>
            <a:r>
              <a:rPr lang="en-US" dirty="0"/>
              <a:t>p</a:t>
            </a:r>
            <a:r>
              <a:rPr lang="en-US" dirty="0" smtClean="0"/>
              <a:t>ackages</a:t>
            </a:r>
          </a:p>
          <a:p>
            <a:pPr marL="514350" indent="-514350">
              <a:buFont typeface="+mj-lt"/>
              <a:buAutoNum type="arabicPeriod" startAt="7"/>
            </a:pPr>
            <a:r>
              <a:rPr lang="en-US" dirty="0" smtClean="0"/>
              <a:t>Lifecycle </a:t>
            </a:r>
            <a:r>
              <a:rPr lang="en-US" dirty="0"/>
              <a:t>m</a:t>
            </a:r>
            <a:r>
              <a:rPr lang="en-US" dirty="0" smtClean="0"/>
              <a:t>anagement</a:t>
            </a:r>
            <a:endParaRPr lang="en-US" dirty="0"/>
          </a:p>
          <a:p>
            <a:pPr marL="514350" indent="-514350">
              <a:buFont typeface="+mj-lt"/>
              <a:buAutoNum type="arabicPeriod" startAt="7"/>
            </a:pPr>
            <a:r>
              <a:rPr lang="en-US" dirty="0" smtClean="0"/>
              <a:t>Procurement </a:t>
            </a:r>
            <a:r>
              <a:rPr lang="en-US" dirty="0"/>
              <a:t>a</a:t>
            </a:r>
            <a:r>
              <a:rPr lang="en-US" dirty="0" smtClean="0"/>
              <a:t>ction </a:t>
            </a:r>
            <a:r>
              <a:rPr lang="en-US" dirty="0"/>
              <a:t>l</a:t>
            </a:r>
            <a:r>
              <a:rPr lang="en-US" dirty="0" smtClean="0"/>
              <a:t>ead time </a:t>
            </a:r>
            <a:r>
              <a:rPr lang="en-US" dirty="0"/>
              <a:t>(PALT)</a:t>
            </a:r>
          </a:p>
          <a:p>
            <a:pPr marL="514350" indent="-514350">
              <a:buFont typeface="+mj-lt"/>
              <a:buAutoNum type="arabicPeriod" startAt="7"/>
            </a:pPr>
            <a:r>
              <a:rPr lang="en-US" dirty="0" smtClean="0"/>
              <a:t>Professional </a:t>
            </a:r>
            <a:r>
              <a:rPr lang="en-US" dirty="0"/>
              <a:t>a</a:t>
            </a:r>
            <a:r>
              <a:rPr lang="en-US" dirty="0" smtClean="0"/>
              <a:t>cquisition workforce</a:t>
            </a:r>
            <a:endParaRPr lang="en-US" dirty="0"/>
          </a:p>
          <a:p>
            <a:pPr marL="514350" indent="-514350">
              <a:buFont typeface="+mj-lt"/>
              <a:buAutoNum type="arabicPeriod" startAt="7"/>
            </a:pPr>
            <a:r>
              <a:rPr lang="en-US" dirty="0" smtClean="0"/>
              <a:t>Competition </a:t>
            </a:r>
            <a:r>
              <a:rPr lang="en-US" dirty="0"/>
              <a:t>for </a:t>
            </a:r>
            <a:r>
              <a:rPr lang="en-US" dirty="0" smtClean="0"/>
              <a:t>competition’s </a:t>
            </a:r>
            <a:r>
              <a:rPr lang="en-US" dirty="0"/>
              <a:t>s</a:t>
            </a:r>
            <a:r>
              <a:rPr lang="en-US" dirty="0" smtClean="0"/>
              <a:t>ake</a:t>
            </a:r>
            <a:endParaRPr lang="en-US" dirty="0"/>
          </a:p>
          <a:p>
            <a:pPr marL="514350" indent="-514350">
              <a:buFont typeface="+mj-lt"/>
              <a:buAutoNum type="arabicPeriod" startAt="7"/>
            </a:pPr>
            <a:r>
              <a:rPr lang="en-US" dirty="0" smtClean="0"/>
              <a:t>Bid protest</a:t>
            </a:r>
          </a:p>
          <a:p>
            <a:pPr marL="514350" indent="-514350">
              <a:buFont typeface="+mj-lt"/>
              <a:buAutoNum type="arabicPeriod" startAt="7"/>
            </a:pPr>
            <a:r>
              <a:rPr lang="en-US" dirty="0"/>
              <a:t>Legislative </a:t>
            </a:r>
            <a:r>
              <a:rPr lang="en-US" dirty="0" smtClean="0"/>
              <a:t>management </a:t>
            </a:r>
            <a:endParaRPr lang="en-US" dirty="0"/>
          </a:p>
          <a:p>
            <a:pPr marL="514350" indent="-514350">
              <a:buFont typeface="+mj-lt"/>
              <a:buAutoNum type="arabicPeriod" startAt="7"/>
            </a:pPr>
            <a:r>
              <a:rPr lang="en-US" dirty="0" smtClean="0"/>
              <a:t>Conflicting </a:t>
            </a:r>
            <a:r>
              <a:rPr lang="en-US" dirty="0"/>
              <a:t>Congressional </a:t>
            </a:r>
            <a:r>
              <a:rPr lang="en-US" dirty="0" smtClean="0"/>
              <a:t>mandates</a:t>
            </a:r>
            <a:endParaRPr lang="en-US" dirty="0"/>
          </a:p>
        </p:txBody>
      </p:sp>
      <p:sp>
        <p:nvSpPr>
          <p:cNvPr id="5" name="Slide Number Placeholder 4"/>
          <p:cNvSpPr>
            <a:spLocks noGrp="1"/>
          </p:cNvSpPr>
          <p:nvPr>
            <p:ph type="sldNum" sz="quarter" idx="12"/>
          </p:nvPr>
        </p:nvSpPr>
        <p:spPr/>
        <p:txBody>
          <a:bodyPr/>
          <a:lstStyle/>
          <a:p>
            <a:fld id="{5A98AF99-ADA9-47F1-8EDD-BAAC81607442}" type="slidenum">
              <a:rPr lang="en-US" smtClean="0"/>
              <a:t>37</a:t>
            </a:fld>
            <a:endParaRPr lang="en-US" dirty="0"/>
          </a:p>
        </p:txBody>
      </p:sp>
    </p:spTree>
    <p:extLst>
      <p:ext uri="{BB962C8B-B14F-4D97-AF65-F5344CB8AC3E}">
        <p14:creationId xmlns:p14="http://schemas.microsoft.com/office/powerpoint/2010/main" val="72640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914400"/>
          </a:xfrm>
        </p:spPr>
        <p:txBody>
          <a:bodyPr>
            <a:noAutofit/>
          </a:bodyPr>
          <a:lstStyle/>
          <a:p>
            <a:r>
              <a:rPr lang="en-US" sz="3600" dirty="0" smtClean="0"/>
              <a:t>Example CICA  Compromises</a:t>
            </a:r>
            <a:br>
              <a:rPr lang="en-US" sz="3600" dirty="0" smtClean="0"/>
            </a:br>
            <a:r>
              <a:rPr lang="en-US" sz="3600" dirty="0" smtClean="0"/>
              <a:t>or Trade-offs</a:t>
            </a:r>
            <a:endParaRPr lang="en-US" sz="3600" dirty="0"/>
          </a:p>
        </p:txBody>
      </p:sp>
      <p:sp>
        <p:nvSpPr>
          <p:cNvPr id="3" name="Content Placeholder 2"/>
          <p:cNvSpPr>
            <a:spLocks noGrp="1"/>
          </p:cNvSpPr>
          <p:nvPr>
            <p:ph idx="1"/>
          </p:nvPr>
        </p:nvSpPr>
        <p:spPr>
          <a:xfrm>
            <a:off x="457200" y="1371600"/>
            <a:ext cx="8305800" cy="4678363"/>
          </a:xfrm>
        </p:spPr>
        <p:txBody>
          <a:bodyPr>
            <a:normAutofit fontScale="85000" lnSpcReduction="20000"/>
          </a:bodyPr>
          <a:lstStyle/>
          <a:p>
            <a:r>
              <a:rPr lang="en-US" dirty="0"/>
              <a:t>Legislative </a:t>
            </a:r>
          </a:p>
          <a:p>
            <a:pPr lvl="1"/>
            <a:r>
              <a:rPr lang="en-US" dirty="0"/>
              <a:t>Justifications and Approvals (J&amp;As) required by CO’s</a:t>
            </a:r>
          </a:p>
          <a:p>
            <a:pPr lvl="1"/>
            <a:r>
              <a:rPr lang="en-US" dirty="0"/>
              <a:t>Simplified </a:t>
            </a:r>
            <a:r>
              <a:rPr lang="en-US" dirty="0" smtClean="0"/>
              <a:t>procedures </a:t>
            </a:r>
            <a:r>
              <a:rPr lang="en-US" dirty="0"/>
              <a:t>established for diminishing returns </a:t>
            </a:r>
          </a:p>
          <a:p>
            <a:pPr lvl="1"/>
            <a:r>
              <a:rPr lang="en-US" dirty="0"/>
              <a:t>Agency </a:t>
            </a:r>
            <a:r>
              <a:rPr lang="en-US" dirty="0" smtClean="0"/>
              <a:t>heads determine </a:t>
            </a:r>
            <a:r>
              <a:rPr lang="en-US" dirty="0"/>
              <a:t>when an exception is to the benefit of the G</a:t>
            </a:r>
            <a:r>
              <a:rPr lang="en-US" dirty="0" smtClean="0"/>
              <a:t>overnment</a:t>
            </a:r>
          </a:p>
          <a:p>
            <a:pPr marL="457200" lvl="1" indent="0">
              <a:buNone/>
            </a:pPr>
            <a:endParaRPr lang="en-US" dirty="0"/>
          </a:p>
          <a:p>
            <a:r>
              <a:rPr lang="en-US" dirty="0" smtClean="0"/>
              <a:t>Rulemaking </a:t>
            </a:r>
          </a:p>
          <a:p>
            <a:pPr lvl="1"/>
            <a:r>
              <a:rPr lang="en-US" dirty="0" smtClean="0"/>
              <a:t>Full </a:t>
            </a:r>
            <a:r>
              <a:rPr lang="en-US" dirty="0"/>
              <a:t>and o</a:t>
            </a:r>
            <a:r>
              <a:rPr lang="en-US" dirty="0" smtClean="0"/>
              <a:t>pen </a:t>
            </a:r>
            <a:r>
              <a:rPr lang="en-US" dirty="0"/>
              <a:t>c</a:t>
            </a:r>
            <a:r>
              <a:rPr lang="en-US" dirty="0" smtClean="0"/>
              <a:t>ompetition instead of maximum competition</a:t>
            </a:r>
            <a:endParaRPr lang="en-US" dirty="0"/>
          </a:p>
          <a:p>
            <a:pPr lvl="1"/>
            <a:r>
              <a:rPr lang="en-US" dirty="0"/>
              <a:t>Full and o</a:t>
            </a:r>
            <a:r>
              <a:rPr lang="en-US" dirty="0" smtClean="0"/>
              <a:t>pen </a:t>
            </a:r>
            <a:r>
              <a:rPr lang="en-US" dirty="0"/>
              <a:t>c</a:t>
            </a:r>
            <a:r>
              <a:rPr lang="en-US" dirty="0" smtClean="0"/>
              <a:t>ompetition </a:t>
            </a:r>
            <a:r>
              <a:rPr lang="en-US" dirty="0"/>
              <a:t>a</a:t>
            </a:r>
            <a:r>
              <a:rPr lang="en-US" dirty="0" smtClean="0"/>
              <a:t>fter </a:t>
            </a:r>
            <a:r>
              <a:rPr lang="en-US" dirty="0"/>
              <a:t>e</a:t>
            </a:r>
            <a:r>
              <a:rPr lang="en-US" dirty="0" smtClean="0"/>
              <a:t>xclusion </a:t>
            </a:r>
            <a:r>
              <a:rPr lang="en-US" dirty="0"/>
              <a:t>of </a:t>
            </a:r>
            <a:r>
              <a:rPr lang="en-US" dirty="0" smtClean="0"/>
              <a:t>sources detailed</a:t>
            </a:r>
            <a:endParaRPr lang="en-US" dirty="0"/>
          </a:p>
          <a:p>
            <a:pPr lvl="1"/>
            <a:r>
              <a:rPr lang="en-US" dirty="0" smtClean="0"/>
              <a:t>Set </a:t>
            </a:r>
            <a:r>
              <a:rPr lang="en-US" dirty="0"/>
              <a:t>asides for </a:t>
            </a:r>
            <a:r>
              <a:rPr lang="en-US" dirty="0" smtClean="0"/>
              <a:t>small </a:t>
            </a:r>
            <a:r>
              <a:rPr lang="en-US" dirty="0"/>
              <a:t>b</a:t>
            </a:r>
            <a:r>
              <a:rPr lang="en-US" dirty="0" smtClean="0"/>
              <a:t>usiness </a:t>
            </a:r>
            <a:r>
              <a:rPr lang="en-US" dirty="0"/>
              <a:t>concerns </a:t>
            </a:r>
            <a:r>
              <a:rPr lang="en-US" dirty="0" smtClean="0"/>
              <a:t>detailed</a:t>
            </a:r>
            <a:endParaRPr lang="en-US" dirty="0"/>
          </a:p>
          <a:p>
            <a:pPr lvl="1"/>
            <a:r>
              <a:rPr lang="en-US" dirty="0" smtClean="0"/>
              <a:t>Set asides </a:t>
            </a:r>
            <a:r>
              <a:rPr lang="en-US" dirty="0"/>
              <a:t>for </a:t>
            </a:r>
            <a:r>
              <a:rPr lang="en-US" dirty="0" smtClean="0"/>
              <a:t>disasters </a:t>
            </a:r>
            <a:r>
              <a:rPr lang="en-US" dirty="0"/>
              <a:t>and </a:t>
            </a:r>
            <a:r>
              <a:rPr lang="en-US" dirty="0" smtClean="0"/>
              <a:t>emergencies (Stafford Act)</a:t>
            </a:r>
            <a:endParaRPr lang="en-US" dirty="0"/>
          </a:p>
        </p:txBody>
      </p:sp>
      <p:sp>
        <p:nvSpPr>
          <p:cNvPr id="4" name="Slide Number Placeholder 3"/>
          <p:cNvSpPr>
            <a:spLocks noGrp="1"/>
          </p:cNvSpPr>
          <p:nvPr>
            <p:ph type="sldNum" sz="quarter" idx="12"/>
          </p:nvPr>
        </p:nvSpPr>
        <p:spPr/>
        <p:txBody>
          <a:bodyPr/>
          <a:lstStyle/>
          <a:p>
            <a:fld id="{5A98AF99-ADA9-47F1-8EDD-BAAC81607442}" type="slidenum">
              <a:rPr lang="en-US" smtClean="0"/>
              <a:t>38</a:t>
            </a:fld>
            <a:endParaRPr lang="en-US" dirty="0"/>
          </a:p>
        </p:txBody>
      </p:sp>
    </p:spTree>
    <p:extLst>
      <p:ext uri="{BB962C8B-B14F-4D97-AF65-F5344CB8AC3E}">
        <p14:creationId xmlns:p14="http://schemas.microsoft.com/office/powerpoint/2010/main" val="32653474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and Resources</a:t>
            </a:r>
            <a:endParaRPr lang="en-US" dirty="0"/>
          </a:p>
        </p:txBody>
      </p:sp>
      <p:sp>
        <p:nvSpPr>
          <p:cNvPr id="4" name="Slide Number Placeholder 3"/>
          <p:cNvSpPr>
            <a:spLocks noGrp="1"/>
          </p:cNvSpPr>
          <p:nvPr>
            <p:ph type="sldNum" sz="quarter" idx="12"/>
          </p:nvPr>
        </p:nvSpPr>
        <p:spPr/>
        <p:txBody>
          <a:bodyPr/>
          <a:lstStyle/>
          <a:p>
            <a:fld id="{5A98AF99-ADA9-47F1-8EDD-BAAC81607442}" type="slidenum">
              <a:rPr lang="en-US" smtClean="0"/>
              <a:t>39</a:t>
            </a:fld>
            <a:endParaRPr lang="en-US" dirty="0"/>
          </a:p>
        </p:txBody>
      </p:sp>
      <p:pic>
        <p:nvPicPr>
          <p:cNvPr id="6" name="Content Placeholder 5"/>
          <p:cNvPicPr>
            <a:picLocks noGrp="1" noChangeAspect="1"/>
          </p:cNvPicPr>
          <p:nvPr>
            <p:ph sz="quarter" idx="13"/>
          </p:nvPr>
        </p:nvPicPr>
        <p:blipFill>
          <a:blip r:embed="rId3" cstate="email">
            <a:extLst>
              <a:ext uri="{28A0092B-C50C-407E-A947-70E740481C1C}">
                <a14:useLocalDpi xmlns:a14="http://schemas.microsoft.com/office/drawing/2010/main"/>
              </a:ext>
            </a:extLst>
          </a:blip>
          <a:stretch>
            <a:fillRect/>
          </a:stretch>
        </p:blipFill>
        <p:spPr>
          <a:xfrm>
            <a:off x="3733800" y="1371600"/>
            <a:ext cx="5099698" cy="2877194"/>
          </a:xfrm>
        </p:spPr>
      </p:pic>
      <p:grpSp>
        <p:nvGrpSpPr>
          <p:cNvPr id="5" name="Group 4"/>
          <p:cNvGrpSpPr/>
          <p:nvPr/>
        </p:nvGrpSpPr>
        <p:grpSpPr>
          <a:xfrm>
            <a:off x="196384" y="5562600"/>
            <a:ext cx="3970143" cy="952500"/>
            <a:chOff x="152400" y="5562600"/>
            <a:chExt cx="3970143" cy="952500"/>
          </a:xfrm>
        </p:grpSpPr>
        <p:pic>
          <p:nvPicPr>
            <p:cNvPr id="7" name="Picture 6"/>
            <p:cNvPicPr>
              <a:picLocks noChangeAspect="1"/>
            </p:cNvPicPr>
            <p:nvPr/>
          </p:nvPicPr>
          <p:blipFill>
            <a:blip r:embed="rId4" cstate="email">
              <a:duotone>
                <a:schemeClr val="accent2">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152400" y="5562600"/>
              <a:ext cx="716362" cy="914400"/>
            </a:xfrm>
            <a:prstGeom prst="rect">
              <a:avLst/>
            </a:prstGeom>
          </p:spPr>
        </p:pic>
        <p:sp>
          <p:nvSpPr>
            <p:cNvPr id="8" name="Rectangle 7"/>
            <p:cNvSpPr/>
            <p:nvPr/>
          </p:nvSpPr>
          <p:spPr>
            <a:xfrm>
              <a:off x="867108" y="5562600"/>
              <a:ext cx="3255435" cy="952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dirty="0" smtClean="0">
                  <a:solidFill>
                    <a:schemeClr val="accent2">
                      <a:lumMod val="60000"/>
                      <a:lumOff val="40000"/>
                    </a:schemeClr>
                  </a:solidFill>
                  <a:latin typeface="Myriad Pro Cond" pitchFamily="34" charset="0"/>
                </a:rPr>
                <a:t>Federal Rulemaking Research Tool</a:t>
              </a:r>
            </a:p>
            <a:p>
              <a:pPr>
                <a:spcAft>
                  <a:spcPts val="600"/>
                </a:spcAft>
              </a:pPr>
              <a:r>
                <a:rPr lang="en-US" dirty="0" smtClean="0">
                  <a:solidFill>
                    <a:schemeClr val="accent2">
                      <a:lumMod val="60000"/>
                      <a:lumOff val="40000"/>
                    </a:schemeClr>
                  </a:solidFill>
                  <a:latin typeface="Myriad Pro Cond" pitchFamily="34" charset="0"/>
                </a:rPr>
                <a:t>Federal Rulemaking Resources List</a:t>
              </a:r>
              <a:endParaRPr lang="en-US" dirty="0">
                <a:solidFill>
                  <a:schemeClr val="accent2">
                    <a:lumMod val="60000"/>
                    <a:lumOff val="40000"/>
                  </a:schemeClr>
                </a:solidFill>
                <a:latin typeface="Myriad Pro Cond" pitchFamily="34" charset="0"/>
              </a:endParaRPr>
            </a:p>
          </p:txBody>
        </p:sp>
      </p:grpSp>
    </p:spTree>
    <p:extLst>
      <p:ext uri="{BB962C8B-B14F-4D97-AF65-F5344CB8AC3E}">
        <p14:creationId xmlns:p14="http://schemas.microsoft.com/office/powerpoint/2010/main" val="2981043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Subtitle 2"/>
          <p:cNvSpPr>
            <a:spLocks noGrp="1"/>
          </p:cNvSpPr>
          <p:nvPr>
            <p:ph idx="1"/>
          </p:nvPr>
        </p:nvSpPr>
        <p:spPr/>
        <p:txBody>
          <a:bodyPr>
            <a:normAutofit fontScale="85000" lnSpcReduction="20000"/>
          </a:bodyPr>
          <a:lstStyle/>
          <a:p>
            <a:r>
              <a:rPr lang="en-US" dirty="0" smtClean="0"/>
              <a:t>Introduction</a:t>
            </a:r>
          </a:p>
          <a:p>
            <a:r>
              <a:rPr lang="en-US" dirty="0" smtClean="0"/>
              <a:t>Federal Rulemaking Process</a:t>
            </a:r>
          </a:p>
          <a:p>
            <a:pPr marL="688975"/>
            <a:r>
              <a:rPr lang="en-US" dirty="0" smtClean="0"/>
              <a:t>BREAK</a:t>
            </a:r>
          </a:p>
          <a:p>
            <a:r>
              <a:rPr lang="en-US" dirty="0" smtClean="0"/>
              <a:t>CICA Case Study</a:t>
            </a:r>
          </a:p>
          <a:p>
            <a:r>
              <a:rPr lang="en-US" dirty="0" smtClean="0"/>
              <a:t>Tools and Resources</a:t>
            </a:r>
          </a:p>
          <a:p>
            <a:pPr marL="688975"/>
            <a:r>
              <a:rPr lang="en-US" dirty="0" smtClean="0"/>
              <a:t>LUNCH</a:t>
            </a:r>
          </a:p>
          <a:p>
            <a:r>
              <a:rPr lang="en-US" dirty="0" smtClean="0"/>
              <a:t>Group Project – Case Study</a:t>
            </a:r>
          </a:p>
          <a:p>
            <a:pPr marL="688975"/>
            <a:r>
              <a:rPr lang="en-US" dirty="0" smtClean="0"/>
              <a:t>BREAK</a:t>
            </a:r>
          </a:p>
          <a:p>
            <a:r>
              <a:rPr lang="en-US" dirty="0" smtClean="0"/>
              <a:t>Federal Rulemaking Comment Preparation</a:t>
            </a:r>
          </a:p>
          <a:p>
            <a:r>
              <a:rPr lang="en-US" dirty="0" smtClean="0"/>
              <a:t>Conclusion</a:t>
            </a:r>
            <a:endParaRPr lang="en-US" dirty="0"/>
          </a:p>
        </p:txBody>
      </p:sp>
      <p:sp>
        <p:nvSpPr>
          <p:cNvPr id="5" name="Slide Number Placeholder 4"/>
          <p:cNvSpPr>
            <a:spLocks noGrp="1"/>
          </p:cNvSpPr>
          <p:nvPr>
            <p:ph type="sldNum" sz="quarter" idx="12"/>
          </p:nvPr>
        </p:nvSpPr>
        <p:spPr/>
        <p:txBody>
          <a:bodyPr/>
          <a:lstStyle/>
          <a:p>
            <a:fld id="{5A98AF99-ADA9-47F1-8EDD-BAAC81607442}" type="slidenum">
              <a:rPr lang="en-US" smtClean="0"/>
              <a:pPr/>
              <a:t>4</a:t>
            </a:fld>
            <a:endParaRPr lang="en-US" dirty="0"/>
          </a:p>
        </p:txBody>
      </p:sp>
    </p:spTree>
    <p:extLst>
      <p:ext uri="{BB962C8B-B14F-4D97-AF65-F5344CB8AC3E}">
        <p14:creationId xmlns:p14="http://schemas.microsoft.com/office/powerpoint/2010/main" val="2156852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914400"/>
          </a:xfrm>
        </p:spPr>
        <p:txBody>
          <a:bodyPr>
            <a:normAutofit/>
          </a:bodyPr>
          <a:lstStyle/>
          <a:p>
            <a:r>
              <a:rPr lang="en-US" sz="3600" dirty="0" smtClean="0">
                <a:solidFill>
                  <a:srgbClr val="FBCF30"/>
                </a:solidFill>
                <a:latin typeface="Myriad Pro" pitchFamily="34" charset="0"/>
              </a:rPr>
              <a:t>Rulemaking Tools and Resources Purpose</a:t>
            </a:r>
            <a:endParaRPr lang="en-US" sz="3600" dirty="0">
              <a:solidFill>
                <a:srgbClr val="FBCF30"/>
              </a:solidFill>
              <a:latin typeface="Myriad Pro" pitchFamily="34" charset="0"/>
            </a:endParaRPr>
          </a:p>
        </p:txBody>
      </p:sp>
      <p:sp>
        <p:nvSpPr>
          <p:cNvPr id="9" name="Content Placeholder 8"/>
          <p:cNvSpPr>
            <a:spLocks noGrp="1"/>
          </p:cNvSpPr>
          <p:nvPr>
            <p:ph idx="1"/>
          </p:nvPr>
        </p:nvSpPr>
        <p:spPr>
          <a:xfrm>
            <a:off x="457200" y="1447800"/>
            <a:ext cx="8229600" cy="4678363"/>
          </a:xfrm>
        </p:spPr>
        <p:txBody>
          <a:bodyPr>
            <a:normAutofit/>
          </a:bodyPr>
          <a:lstStyle/>
          <a:p>
            <a:pPr marL="285750" indent="-285750"/>
            <a:r>
              <a:rPr lang="en-US" sz="2800" dirty="0" smtClean="0"/>
              <a:t>Acquisition </a:t>
            </a:r>
            <a:r>
              <a:rPr lang="en-US" sz="2800" dirty="0"/>
              <a:t>w</a:t>
            </a:r>
            <a:r>
              <a:rPr lang="en-US" sz="2800" dirty="0" smtClean="0"/>
              <a:t>orkforce </a:t>
            </a:r>
            <a:r>
              <a:rPr lang="en-US" sz="2800" dirty="0"/>
              <a:t>enlightenment (Market Intelligence for Acquisition Rules)</a:t>
            </a:r>
          </a:p>
          <a:p>
            <a:pPr marL="285750" indent="-285750"/>
            <a:r>
              <a:rPr lang="en-US" sz="2800" dirty="0"/>
              <a:t>Proposed </a:t>
            </a:r>
            <a:r>
              <a:rPr lang="en-US" sz="2800" dirty="0" smtClean="0"/>
              <a:t>rule/change process </a:t>
            </a:r>
            <a:r>
              <a:rPr lang="en-US" sz="2800" dirty="0"/>
              <a:t>(if </a:t>
            </a:r>
            <a:r>
              <a:rPr lang="en-US" sz="2800" dirty="0" smtClean="0"/>
              <a:t>involved </a:t>
            </a:r>
            <a:r>
              <a:rPr lang="en-US" sz="2800" dirty="0"/>
              <a:t>)</a:t>
            </a:r>
          </a:p>
          <a:p>
            <a:pPr marL="285750" indent="-285750"/>
            <a:r>
              <a:rPr lang="en-US" sz="2800" dirty="0"/>
              <a:t>Proposed </a:t>
            </a:r>
            <a:r>
              <a:rPr lang="en-US" sz="2800" dirty="0" smtClean="0"/>
              <a:t>rule/change </a:t>
            </a:r>
            <a:r>
              <a:rPr lang="en-US" sz="2800" dirty="0"/>
              <a:t>comment preparation</a:t>
            </a:r>
          </a:p>
          <a:p>
            <a:pPr marL="285750" indent="-285750"/>
            <a:r>
              <a:rPr lang="en-US" sz="2800" dirty="0"/>
              <a:t>Final </a:t>
            </a:r>
            <a:r>
              <a:rPr lang="en-US" sz="2800" dirty="0" smtClean="0"/>
              <a:t>rule/change </a:t>
            </a:r>
            <a:r>
              <a:rPr lang="en-US" sz="2800" dirty="0"/>
              <a:t>enlightenment</a:t>
            </a:r>
          </a:p>
          <a:p>
            <a:pPr lvl="1">
              <a:buFont typeface="Arial" panose="020B0604020202020204" pitchFamily="34" charset="0"/>
              <a:buChar char="•"/>
            </a:pPr>
            <a:r>
              <a:rPr lang="en-US" sz="2400" dirty="0"/>
              <a:t>Agency/Organization implementation</a:t>
            </a:r>
          </a:p>
          <a:p>
            <a:pPr lvl="1">
              <a:buFont typeface="Arial" panose="020B0604020202020204" pitchFamily="34" charset="0"/>
              <a:buChar char="•"/>
            </a:pPr>
            <a:r>
              <a:rPr lang="en-US" sz="2400" dirty="0"/>
              <a:t>Agency FAR </a:t>
            </a:r>
            <a:r>
              <a:rPr lang="en-US" sz="2400" dirty="0" smtClean="0"/>
              <a:t>supplement </a:t>
            </a:r>
            <a:r>
              <a:rPr lang="en-US" sz="2400" dirty="0"/>
              <a:t>c</a:t>
            </a:r>
            <a:r>
              <a:rPr lang="en-US" sz="2400" dirty="0" smtClean="0"/>
              <a:t>hange</a:t>
            </a:r>
            <a:endParaRPr lang="en-US" sz="2400" dirty="0"/>
          </a:p>
          <a:p>
            <a:pPr lvl="1">
              <a:buFont typeface="Arial" panose="020B0604020202020204" pitchFamily="34" charset="0"/>
              <a:buChar char="•"/>
            </a:pPr>
            <a:r>
              <a:rPr lang="en-US" sz="2400" dirty="0"/>
              <a:t>Facilitate informed articulation of answers to customers questions.</a:t>
            </a:r>
          </a:p>
          <a:p>
            <a:pPr marL="285750" indent="-285750"/>
            <a:endParaRPr lang="en-US" dirty="0"/>
          </a:p>
          <a:p>
            <a:endParaRPr lang="en-US" dirty="0"/>
          </a:p>
        </p:txBody>
      </p:sp>
      <p:sp>
        <p:nvSpPr>
          <p:cNvPr id="3" name="Slide Number Placeholder 2"/>
          <p:cNvSpPr>
            <a:spLocks noGrp="1"/>
          </p:cNvSpPr>
          <p:nvPr>
            <p:ph type="sldNum" sz="quarter" idx="12"/>
          </p:nvPr>
        </p:nvSpPr>
        <p:spPr/>
        <p:txBody>
          <a:bodyPr/>
          <a:lstStyle/>
          <a:p>
            <a:fld id="{5A98AF99-ADA9-47F1-8EDD-BAAC81607442}" type="slidenum">
              <a:rPr lang="en-US" smtClean="0"/>
              <a:t>40</a:t>
            </a:fld>
            <a:endParaRPr lang="en-US" dirty="0"/>
          </a:p>
        </p:txBody>
      </p:sp>
      <p:sp>
        <p:nvSpPr>
          <p:cNvPr id="5" name="Subtitle 2"/>
          <p:cNvSpPr txBox="1">
            <a:spLocks/>
          </p:cNvSpPr>
          <p:nvPr/>
        </p:nvSpPr>
        <p:spPr>
          <a:xfrm>
            <a:off x="14577" y="2057400"/>
            <a:ext cx="9129423" cy="2590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a:solidFill>
                <a:srgbClr val="374158"/>
              </a:solidFill>
              <a:latin typeface="Myriad Pro" pitchFamily="34" charset="0"/>
            </a:endParaRPr>
          </a:p>
        </p:txBody>
      </p:sp>
      <p:sp>
        <p:nvSpPr>
          <p:cNvPr id="7" name="Subtitle 2"/>
          <p:cNvSpPr txBox="1">
            <a:spLocks/>
          </p:cNvSpPr>
          <p:nvPr/>
        </p:nvSpPr>
        <p:spPr>
          <a:xfrm>
            <a:off x="0" y="1219200"/>
            <a:ext cx="9129423" cy="2590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1"/>
            <a:endParaRPr lang="en-US" dirty="0" smtClean="0">
              <a:solidFill>
                <a:srgbClr val="374158"/>
              </a:solidFill>
              <a:latin typeface="Myriad Pro" pitchFamily="34" charset="0"/>
            </a:endParaRPr>
          </a:p>
          <a:p>
            <a:endParaRPr lang="en-US" dirty="0">
              <a:solidFill>
                <a:srgbClr val="374158"/>
              </a:solidFill>
              <a:latin typeface="Myriad Pro" pitchFamily="34" charset="0"/>
            </a:endParaRPr>
          </a:p>
        </p:txBody>
      </p:sp>
    </p:spTree>
    <p:extLst>
      <p:ext uri="{BB962C8B-B14F-4D97-AF65-F5344CB8AC3E}">
        <p14:creationId xmlns:p14="http://schemas.microsoft.com/office/powerpoint/2010/main" val="14956326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914400"/>
          </a:xfrm>
        </p:spPr>
        <p:txBody>
          <a:bodyPr>
            <a:normAutofit/>
          </a:bodyPr>
          <a:lstStyle/>
          <a:p>
            <a:r>
              <a:rPr lang="en-US" sz="3600" dirty="0" smtClean="0">
                <a:solidFill>
                  <a:srgbClr val="FBCF30"/>
                </a:solidFill>
                <a:latin typeface="Myriad Pro" pitchFamily="34" charset="0"/>
              </a:rPr>
              <a:t>Federal Rulemaking Research Tool</a:t>
            </a:r>
            <a:endParaRPr lang="en-US" sz="3600" dirty="0">
              <a:solidFill>
                <a:srgbClr val="FBCF30"/>
              </a:solidFill>
              <a:latin typeface="Myriad Pro" pitchFamily="34" charset="0"/>
            </a:endParaRPr>
          </a:p>
        </p:txBody>
      </p:sp>
      <p:sp>
        <p:nvSpPr>
          <p:cNvPr id="6" name="Content Placeholder 5"/>
          <p:cNvSpPr>
            <a:spLocks noGrp="1"/>
          </p:cNvSpPr>
          <p:nvPr>
            <p:ph idx="1"/>
          </p:nvPr>
        </p:nvSpPr>
        <p:spPr>
          <a:xfrm>
            <a:off x="457200" y="1295400"/>
            <a:ext cx="8229600" cy="4830763"/>
          </a:xfrm>
        </p:spPr>
        <p:txBody>
          <a:bodyPr>
            <a:noAutofit/>
          </a:bodyPr>
          <a:lstStyle/>
          <a:p>
            <a:pPr marL="0" indent="0">
              <a:buNone/>
            </a:pPr>
            <a:r>
              <a:rPr lang="en-US" sz="2400" b="1" dirty="0" smtClean="0"/>
              <a:t>Purpose</a:t>
            </a:r>
          </a:p>
          <a:p>
            <a:r>
              <a:rPr lang="en-US" sz="2000" dirty="0" smtClean="0"/>
              <a:t>Use as a job </a:t>
            </a:r>
            <a:r>
              <a:rPr lang="en-US" sz="2000" dirty="0"/>
              <a:t>a</a:t>
            </a:r>
            <a:r>
              <a:rPr lang="en-US" sz="2000" dirty="0" smtClean="0"/>
              <a:t>id</a:t>
            </a:r>
          </a:p>
          <a:p>
            <a:r>
              <a:rPr lang="en-US" sz="2000" dirty="0" smtClean="0"/>
              <a:t>Provides questions to guide your inquiry</a:t>
            </a:r>
          </a:p>
          <a:p>
            <a:endParaRPr lang="en-US" sz="1800" dirty="0"/>
          </a:p>
          <a:p>
            <a:pPr marL="0" indent="0">
              <a:buNone/>
            </a:pPr>
            <a:r>
              <a:rPr lang="en-US" sz="2400" b="1" dirty="0" smtClean="0"/>
              <a:t>Key Components</a:t>
            </a:r>
          </a:p>
          <a:p>
            <a:r>
              <a:rPr lang="en-US" sz="2000" dirty="0" smtClean="0"/>
              <a:t>What is </a:t>
            </a:r>
            <a:r>
              <a:rPr lang="en-US" sz="2000" dirty="0"/>
              <a:t>the </a:t>
            </a:r>
            <a:r>
              <a:rPr lang="en-US" sz="2000" dirty="0" smtClean="0"/>
              <a:t>stimulus </a:t>
            </a:r>
            <a:r>
              <a:rPr lang="en-US" sz="2000" dirty="0"/>
              <a:t>for the </a:t>
            </a:r>
            <a:r>
              <a:rPr lang="en-US" sz="2000" dirty="0" smtClean="0"/>
              <a:t>rule/change</a:t>
            </a:r>
            <a:r>
              <a:rPr lang="en-US" sz="2000" dirty="0"/>
              <a:t>?</a:t>
            </a:r>
          </a:p>
          <a:p>
            <a:r>
              <a:rPr lang="en-US" sz="2000" dirty="0"/>
              <a:t>Who </a:t>
            </a:r>
            <a:r>
              <a:rPr lang="en-US" sz="2000" dirty="0" smtClean="0"/>
              <a:t>are the </a:t>
            </a:r>
            <a:r>
              <a:rPr lang="en-US" sz="2000" dirty="0"/>
              <a:t>stakeholders for the </a:t>
            </a:r>
            <a:r>
              <a:rPr lang="en-US" sz="2000" dirty="0" smtClean="0"/>
              <a:t>rule/change</a:t>
            </a:r>
            <a:r>
              <a:rPr lang="en-US" sz="2000" dirty="0"/>
              <a:t>?</a:t>
            </a:r>
          </a:p>
          <a:p>
            <a:r>
              <a:rPr lang="en-US" sz="2000" dirty="0"/>
              <a:t>What </a:t>
            </a:r>
            <a:r>
              <a:rPr lang="en-US" sz="2000" dirty="0" smtClean="0"/>
              <a:t>is </a:t>
            </a:r>
            <a:r>
              <a:rPr lang="en-US" sz="2000" dirty="0"/>
              <a:t>the context </a:t>
            </a:r>
            <a:r>
              <a:rPr lang="en-US" sz="2000" dirty="0" smtClean="0"/>
              <a:t>of the rule/change?</a:t>
            </a:r>
            <a:endParaRPr lang="en-US" sz="2000" dirty="0"/>
          </a:p>
          <a:p>
            <a:r>
              <a:rPr lang="en-US" sz="2000" dirty="0"/>
              <a:t>What </a:t>
            </a:r>
            <a:r>
              <a:rPr lang="en-US" sz="2000" dirty="0" smtClean="0"/>
              <a:t>are </a:t>
            </a:r>
            <a:r>
              <a:rPr lang="en-US" sz="2000" dirty="0"/>
              <a:t>the issues represented by the comments on the </a:t>
            </a:r>
            <a:r>
              <a:rPr lang="en-US" sz="2000" dirty="0" smtClean="0"/>
              <a:t>rule</a:t>
            </a:r>
            <a:r>
              <a:rPr lang="en-US" sz="2000" dirty="0"/>
              <a:t>/ </a:t>
            </a:r>
            <a:r>
              <a:rPr lang="en-US" sz="2000" dirty="0" smtClean="0"/>
              <a:t>change </a:t>
            </a:r>
            <a:r>
              <a:rPr lang="en-US" sz="2000" dirty="0"/>
              <a:t>proposal?</a:t>
            </a:r>
          </a:p>
          <a:p>
            <a:r>
              <a:rPr lang="en-US" sz="2000" dirty="0"/>
              <a:t>What </a:t>
            </a:r>
            <a:r>
              <a:rPr lang="en-US" sz="2000" dirty="0" smtClean="0"/>
              <a:t>are </a:t>
            </a:r>
            <a:r>
              <a:rPr lang="en-US" sz="2000" dirty="0"/>
              <a:t>the related compromises and/or trade-offs surrounding the rule/change?</a:t>
            </a:r>
          </a:p>
          <a:p>
            <a:r>
              <a:rPr lang="en-US" sz="2000" dirty="0" smtClean="0"/>
              <a:t>What </a:t>
            </a:r>
            <a:r>
              <a:rPr lang="en-US" sz="2000" dirty="0"/>
              <a:t>is the outcome/impact of the change</a:t>
            </a:r>
            <a:r>
              <a:rPr lang="en-US" sz="2000" dirty="0" smtClean="0"/>
              <a:t>?</a:t>
            </a:r>
          </a:p>
        </p:txBody>
      </p:sp>
      <p:sp>
        <p:nvSpPr>
          <p:cNvPr id="3" name="Slide Number Placeholder 2"/>
          <p:cNvSpPr>
            <a:spLocks noGrp="1"/>
          </p:cNvSpPr>
          <p:nvPr>
            <p:ph type="sldNum" sz="quarter" idx="12"/>
          </p:nvPr>
        </p:nvSpPr>
        <p:spPr/>
        <p:txBody>
          <a:bodyPr/>
          <a:lstStyle/>
          <a:p>
            <a:fld id="{5A98AF99-ADA9-47F1-8EDD-BAAC81607442}" type="slidenum">
              <a:rPr lang="en-US" smtClean="0"/>
              <a:t>41</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53268">
            <a:off x="5880001" y="1423370"/>
            <a:ext cx="3012321" cy="2546887"/>
          </a:xfrm>
          <a:prstGeom prst="rect">
            <a:avLst/>
          </a:prstGeom>
        </p:spPr>
      </p:pic>
    </p:spTree>
    <p:extLst>
      <p:ext uri="{BB962C8B-B14F-4D97-AF65-F5344CB8AC3E}">
        <p14:creationId xmlns:p14="http://schemas.microsoft.com/office/powerpoint/2010/main" val="29181488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914400"/>
          </a:xfrm>
        </p:spPr>
        <p:txBody>
          <a:bodyPr>
            <a:normAutofit/>
          </a:bodyPr>
          <a:lstStyle/>
          <a:p>
            <a:r>
              <a:rPr lang="en-US" sz="3600" dirty="0" smtClean="0">
                <a:solidFill>
                  <a:srgbClr val="FBCF30"/>
                </a:solidFill>
                <a:latin typeface="Myriad Pro" pitchFamily="34" charset="0"/>
              </a:rPr>
              <a:t>Federal Rulemaking Resources List</a:t>
            </a:r>
            <a:endParaRPr lang="en-US" sz="3600" dirty="0">
              <a:solidFill>
                <a:srgbClr val="FBCF30"/>
              </a:solidFill>
              <a:latin typeface="Myriad Pro" pitchFamily="34" charset="0"/>
            </a:endParaRPr>
          </a:p>
        </p:txBody>
      </p:sp>
      <p:sp>
        <p:nvSpPr>
          <p:cNvPr id="6" name="Content Placeholder 5"/>
          <p:cNvSpPr>
            <a:spLocks noGrp="1"/>
          </p:cNvSpPr>
          <p:nvPr>
            <p:ph idx="1"/>
          </p:nvPr>
        </p:nvSpPr>
        <p:spPr>
          <a:xfrm>
            <a:off x="3581400" y="1302594"/>
            <a:ext cx="5257800" cy="4830763"/>
          </a:xfrm>
        </p:spPr>
        <p:txBody>
          <a:bodyPr>
            <a:noAutofit/>
          </a:bodyPr>
          <a:lstStyle/>
          <a:p>
            <a:pPr marL="0" indent="0">
              <a:buNone/>
            </a:pPr>
            <a:r>
              <a:rPr lang="en-US" sz="2800" b="1" dirty="0" smtClean="0"/>
              <a:t>Purpose</a:t>
            </a:r>
          </a:p>
          <a:p>
            <a:r>
              <a:rPr lang="en-US" sz="2000" dirty="0" smtClean="0"/>
              <a:t>Initial set of links to start research</a:t>
            </a:r>
          </a:p>
          <a:p>
            <a:r>
              <a:rPr lang="en-US" sz="2000" dirty="0" smtClean="0"/>
              <a:t>Customize as you become more familiar</a:t>
            </a:r>
            <a:endParaRPr lang="en-US" sz="2000" dirty="0"/>
          </a:p>
          <a:p>
            <a:pPr marL="0" indent="0">
              <a:buNone/>
            </a:pPr>
            <a:endParaRPr lang="en-US" sz="2800" b="1" dirty="0" smtClean="0"/>
          </a:p>
          <a:p>
            <a:pPr marL="0" indent="0">
              <a:buNone/>
            </a:pPr>
            <a:r>
              <a:rPr lang="en-US" sz="2800" b="1" dirty="0" smtClean="0"/>
              <a:t>Categories</a:t>
            </a:r>
            <a:endParaRPr lang="en-US" sz="2800" b="1" dirty="0"/>
          </a:p>
          <a:p>
            <a:r>
              <a:rPr lang="en-US" sz="2000" dirty="0" smtClean="0"/>
              <a:t>Rulemaking Links</a:t>
            </a:r>
          </a:p>
          <a:p>
            <a:r>
              <a:rPr lang="en-US" sz="2000" dirty="0" smtClean="0"/>
              <a:t>Congressional Links</a:t>
            </a:r>
          </a:p>
          <a:p>
            <a:r>
              <a:rPr lang="en-US" sz="2000" dirty="0" smtClean="0"/>
              <a:t>Rule/Change Proposals and Comments</a:t>
            </a:r>
          </a:p>
          <a:p>
            <a:r>
              <a:rPr lang="en-US" sz="2000" dirty="0" smtClean="0"/>
              <a:t>Review of Historical Context</a:t>
            </a:r>
          </a:p>
          <a:p>
            <a:r>
              <a:rPr lang="en-US" sz="2000" dirty="0" smtClean="0"/>
              <a:t>Overview of Federal Procurement Process and Resources</a:t>
            </a:r>
            <a:endParaRPr lang="en-US" sz="2000" dirty="0"/>
          </a:p>
        </p:txBody>
      </p:sp>
      <p:sp>
        <p:nvSpPr>
          <p:cNvPr id="3" name="Slide Number Placeholder 2"/>
          <p:cNvSpPr>
            <a:spLocks noGrp="1"/>
          </p:cNvSpPr>
          <p:nvPr>
            <p:ph type="sldNum" sz="quarter" idx="12"/>
          </p:nvPr>
        </p:nvSpPr>
        <p:spPr/>
        <p:txBody>
          <a:bodyPr/>
          <a:lstStyle/>
          <a:p>
            <a:fld id="{5A98AF99-ADA9-47F1-8EDD-BAAC81607442}" type="slidenum">
              <a:rPr lang="en-US" smtClean="0"/>
              <a:t>42</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81628">
            <a:off x="-228409" y="2078414"/>
            <a:ext cx="3348540" cy="3066211"/>
          </a:xfrm>
          <a:prstGeom prst="rect">
            <a:avLst/>
          </a:prstGeom>
        </p:spPr>
      </p:pic>
    </p:spTree>
    <p:extLst>
      <p:ext uri="{BB962C8B-B14F-4D97-AF65-F5344CB8AC3E}">
        <p14:creationId xmlns:p14="http://schemas.microsoft.com/office/powerpoint/2010/main" val="42036930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BCF30"/>
                </a:solidFill>
                <a:latin typeface="Myriad Pro" pitchFamily="34" charset="0"/>
              </a:rPr>
              <a:t>Your Role: Step One</a:t>
            </a:r>
            <a:endParaRPr lang="en-US" sz="3600" dirty="0">
              <a:solidFill>
                <a:srgbClr val="FBCF30"/>
              </a:solidFill>
              <a:latin typeface="Myriad Pro" pitchFamily="34" charset="0"/>
            </a:endParaRPr>
          </a:p>
        </p:txBody>
      </p:sp>
      <p:sp>
        <p:nvSpPr>
          <p:cNvPr id="4" name="Content Placeholder 3"/>
          <p:cNvSpPr>
            <a:spLocks noGrp="1"/>
          </p:cNvSpPr>
          <p:nvPr>
            <p:ph idx="1"/>
          </p:nvPr>
        </p:nvSpPr>
        <p:spPr/>
        <p:txBody>
          <a:bodyPr/>
          <a:lstStyle/>
          <a:p>
            <a:pPr marL="57150" indent="0">
              <a:buNone/>
            </a:pPr>
            <a:r>
              <a:rPr lang="en-US" sz="4400" dirty="0" smtClean="0"/>
              <a:t>Initiating </a:t>
            </a:r>
            <a:r>
              <a:rPr lang="en-US" sz="4400" dirty="0"/>
              <a:t>Event</a:t>
            </a:r>
          </a:p>
          <a:p>
            <a:pPr marL="514350" indent="-457200"/>
            <a:r>
              <a:rPr lang="en-US" dirty="0" smtClean="0"/>
              <a:t>Identify </a:t>
            </a:r>
            <a:r>
              <a:rPr lang="en-US" dirty="0"/>
              <a:t>an error or text</a:t>
            </a:r>
          </a:p>
          <a:p>
            <a:pPr marL="514350" indent="-457200"/>
            <a:r>
              <a:rPr lang="en-US" dirty="0" smtClean="0"/>
              <a:t>Identify </a:t>
            </a:r>
            <a:r>
              <a:rPr lang="en-US" dirty="0"/>
              <a:t>inconsistency or incomplete coverage</a:t>
            </a:r>
          </a:p>
          <a:p>
            <a:pPr marL="514350" indent="-457200"/>
            <a:r>
              <a:rPr lang="en-US" dirty="0"/>
              <a:t>Identify industry or technical changes </a:t>
            </a:r>
          </a:p>
          <a:p>
            <a:endParaRPr lang="en-US" dirty="0"/>
          </a:p>
        </p:txBody>
      </p:sp>
      <p:sp>
        <p:nvSpPr>
          <p:cNvPr id="3" name="Slide Number Placeholder 2"/>
          <p:cNvSpPr>
            <a:spLocks noGrp="1"/>
          </p:cNvSpPr>
          <p:nvPr>
            <p:ph type="sldNum" sz="quarter" idx="12"/>
          </p:nvPr>
        </p:nvSpPr>
        <p:spPr/>
        <p:txBody>
          <a:bodyPr/>
          <a:lstStyle/>
          <a:p>
            <a:fld id="{5A98AF99-ADA9-47F1-8EDD-BAAC81607442}" type="slidenum">
              <a:rPr lang="en-US" smtClean="0"/>
              <a:t>43</a:t>
            </a:fld>
            <a:endParaRPr lang="en-US" dirty="0"/>
          </a:p>
        </p:txBody>
      </p:sp>
      <p:sp>
        <p:nvSpPr>
          <p:cNvPr id="5" name="Subtitle 2"/>
          <p:cNvSpPr txBox="1">
            <a:spLocks/>
          </p:cNvSpPr>
          <p:nvPr/>
        </p:nvSpPr>
        <p:spPr>
          <a:xfrm>
            <a:off x="14577" y="2057400"/>
            <a:ext cx="9129423" cy="2590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a:solidFill>
                <a:srgbClr val="374158"/>
              </a:solidFill>
              <a:latin typeface="Myriad Pro" pitchFamily="34" charset="0"/>
            </a:endParaRPr>
          </a:p>
        </p:txBody>
      </p:sp>
      <p:sp>
        <p:nvSpPr>
          <p:cNvPr id="7" name="Subtitle 2"/>
          <p:cNvSpPr txBox="1">
            <a:spLocks/>
          </p:cNvSpPr>
          <p:nvPr/>
        </p:nvSpPr>
        <p:spPr>
          <a:xfrm>
            <a:off x="0" y="1219200"/>
            <a:ext cx="9129423" cy="2590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1"/>
            <a:endParaRPr lang="en-US" dirty="0" smtClean="0">
              <a:solidFill>
                <a:srgbClr val="374158"/>
              </a:solidFill>
              <a:latin typeface="Myriad Pro" pitchFamily="34" charset="0"/>
            </a:endParaRPr>
          </a:p>
          <a:p>
            <a:endParaRPr lang="en-US" dirty="0">
              <a:solidFill>
                <a:srgbClr val="374158"/>
              </a:solidFill>
              <a:latin typeface="Myriad Pro" pitchFamily="34" charset="0"/>
            </a:endParaRPr>
          </a:p>
        </p:txBody>
      </p:sp>
      <p:sp>
        <p:nvSpPr>
          <p:cNvPr id="9" name="Subtitle 2"/>
          <p:cNvSpPr txBox="1">
            <a:spLocks/>
          </p:cNvSpPr>
          <p:nvPr/>
        </p:nvSpPr>
        <p:spPr>
          <a:xfrm>
            <a:off x="14577" y="6096000"/>
            <a:ext cx="9129423" cy="304800"/>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1" algn="r"/>
            <a:r>
              <a:rPr lang="en-US" sz="2400" dirty="0">
                <a:solidFill>
                  <a:srgbClr val="FBCF30"/>
                </a:solidFill>
                <a:latin typeface="Myriad Pro" pitchFamily="34" charset="0"/>
                <a:hlinkClick r:id="rId3"/>
              </a:rPr>
              <a:t>https://www.federalregister.gov</a:t>
            </a:r>
            <a:r>
              <a:rPr lang="en-US" sz="2400" dirty="0" smtClean="0">
                <a:solidFill>
                  <a:srgbClr val="FBCF30"/>
                </a:solidFill>
                <a:latin typeface="Myriad Pro" pitchFamily="34" charset="0"/>
                <a:hlinkClick r:id="rId3"/>
              </a:rPr>
              <a:t>/</a:t>
            </a:r>
            <a:r>
              <a:rPr lang="en-US" sz="2400" dirty="0" smtClean="0">
                <a:solidFill>
                  <a:srgbClr val="FBCF30"/>
                </a:solidFill>
                <a:latin typeface="Myriad Pro" pitchFamily="34" charset="0"/>
              </a:rPr>
              <a:t> </a:t>
            </a:r>
          </a:p>
          <a:p>
            <a:endParaRPr lang="en-US" dirty="0" smtClean="0">
              <a:solidFill>
                <a:srgbClr val="374158"/>
              </a:solidFill>
              <a:latin typeface="Myriad Pro" pitchFamily="34" charset="0"/>
            </a:endParaRPr>
          </a:p>
          <a:p>
            <a:endParaRPr lang="en-US" dirty="0">
              <a:solidFill>
                <a:srgbClr val="374158"/>
              </a:solidFill>
              <a:latin typeface="Myriad Pro"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5448" y="152400"/>
            <a:ext cx="1447619" cy="596825"/>
          </a:xfrm>
          <a:prstGeom prst="rect">
            <a:avLst/>
          </a:prstGeom>
        </p:spPr>
      </p:pic>
      <p:grpSp>
        <p:nvGrpSpPr>
          <p:cNvPr id="10" name="Group 9"/>
          <p:cNvGrpSpPr/>
          <p:nvPr/>
        </p:nvGrpSpPr>
        <p:grpSpPr>
          <a:xfrm>
            <a:off x="117625" y="5867067"/>
            <a:ext cx="2549374" cy="594360"/>
            <a:chOff x="117625" y="5867067"/>
            <a:chExt cx="2549374" cy="594360"/>
          </a:xfrm>
        </p:grpSpPr>
        <p:pic>
          <p:nvPicPr>
            <p:cNvPr id="11" name="Picture 10">
              <a:hlinkClick r:id="rId3"/>
            </p:cNvPr>
            <p:cNvPicPr>
              <a:picLocks noChangeAspect="1"/>
            </p:cNvPicPr>
            <p:nvPr/>
          </p:nvPicPr>
          <p:blipFill>
            <a:blip r:embed="rId5"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17625" y="5867067"/>
              <a:ext cx="767358" cy="594360"/>
            </a:xfrm>
            <a:prstGeom prst="rect">
              <a:avLst/>
            </a:prstGeom>
          </p:spPr>
        </p:pic>
        <p:sp>
          <p:nvSpPr>
            <p:cNvPr id="12" name="Rectangle 11"/>
            <p:cNvSpPr/>
            <p:nvPr/>
          </p:nvSpPr>
          <p:spPr>
            <a:xfrm>
              <a:off x="709832" y="5959206"/>
              <a:ext cx="1957167" cy="502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2">
                      <a:lumMod val="60000"/>
                      <a:lumOff val="40000"/>
                    </a:schemeClr>
                  </a:solidFill>
                  <a:latin typeface="Myriad Pro Cond" pitchFamily="34" charset="0"/>
                </a:rPr>
                <a:t>FederalRegister.gov</a:t>
              </a:r>
              <a:endParaRPr lang="en-US" dirty="0">
                <a:solidFill>
                  <a:schemeClr val="accent2">
                    <a:lumMod val="60000"/>
                    <a:lumOff val="40000"/>
                  </a:schemeClr>
                </a:solidFill>
                <a:latin typeface="Myriad Pro Cond" pitchFamily="34" charset="0"/>
              </a:endParaRPr>
            </a:p>
          </p:txBody>
        </p:sp>
      </p:grpSp>
    </p:spTree>
    <p:extLst>
      <p:ext uri="{BB962C8B-B14F-4D97-AF65-F5344CB8AC3E}">
        <p14:creationId xmlns:p14="http://schemas.microsoft.com/office/powerpoint/2010/main" val="35735393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BCF30"/>
                </a:solidFill>
                <a:latin typeface="Myriad Pro" pitchFamily="34" charset="0"/>
              </a:rPr>
              <a:t>Your Role: Step Two</a:t>
            </a:r>
            <a:endParaRPr lang="en-US" sz="3600" dirty="0">
              <a:solidFill>
                <a:srgbClr val="FBCF30"/>
              </a:solidFill>
              <a:latin typeface="Myriad Pro" pitchFamily="34" charset="0"/>
            </a:endParaRPr>
          </a:p>
        </p:txBody>
      </p:sp>
      <p:sp>
        <p:nvSpPr>
          <p:cNvPr id="4" name="Content Placeholder 3"/>
          <p:cNvSpPr>
            <a:spLocks noGrp="1"/>
          </p:cNvSpPr>
          <p:nvPr>
            <p:ph idx="1"/>
          </p:nvPr>
        </p:nvSpPr>
        <p:spPr>
          <a:xfrm>
            <a:off x="457200" y="1295400"/>
            <a:ext cx="8229600" cy="4830763"/>
          </a:xfrm>
        </p:spPr>
        <p:txBody>
          <a:bodyPr/>
          <a:lstStyle/>
          <a:p>
            <a:pPr marL="0" indent="0">
              <a:buNone/>
            </a:pPr>
            <a:r>
              <a:rPr lang="en-US" sz="4400" dirty="0" smtClean="0"/>
              <a:t>Determining </a:t>
            </a:r>
            <a:r>
              <a:rPr lang="en-US" sz="4400" dirty="0"/>
              <a:t>Whether a Rule is Needed</a:t>
            </a:r>
          </a:p>
          <a:p>
            <a:pPr marL="628650" indent="-571500"/>
            <a:r>
              <a:rPr lang="en-US" dirty="0" smtClean="0"/>
              <a:t>Unlikely </a:t>
            </a:r>
            <a:r>
              <a:rPr lang="en-US" dirty="0"/>
              <a:t>to have an active role in this </a:t>
            </a:r>
            <a:r>
              <a:rPr lang="en-US" dirty="0" smtClean="0"/>
              <a:t>step</a:t>
            </a:r>
            <a:endParaRPr lang="en-US" dirty="0"/>
          </a:p>
          <a:p>
            <a:endParaRPr lang="en-US" dirty="0"/>
          </a:p>
        </p:txBody>
      </p:sp>
      <p:sp>
        <p:nvSpPr>
          <p:cNvPr id="3" name="Slide Number Placeholder 2"/>
          <p:cNvSpPr>
            <a:spLocks noGrp="1"/>
          </p:cNvSpPr>
          <p:nvPr>
            <p:ph type="sldNum" sz="quarter" idx="12"/>
          </p:nvPr>
        </p:nvSpPr>
        <p:spPr/>
        <p:txBody>
          <a:bodyPr/>
          <a:lstStyle/>
          <a:p>
            <a:fld id="{5A98AF99-ADA9-47F1-8EDD-BAAC81607442}" type="slidenum">
              <a:rPr lang="en-US" smtClean="0"/>
              <a:t>44</a:t>
            </a:fld>
            <a:endParaRPr lang="en-US" dirty="0"/>
          </a:p>
        </p:txBody>
      </p:sp>
      <p:sp>
        <p:nvSpPr>
          <p:cNvPr id="5" name="Subtitle 2"/>
          <p:cNvSpPr txBox="1">
            <a:spLocks/>
          </p:cNvSpPr>
          <p:nvPr/>
        </p:nvSpPr>
        <p:spPr>
          <a:xfrm>
            <a:off x="14577" y="2057400"/>
            <a:ext cx="9129423" cy="2590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a:solidFill>
                <a:srgbClr val="374158"/>
              </a:solidFill>
              <a:latin typeface="Myriad Pro" pitchFamily="34" charset="0"/>
            </a:endParaRPr>
          </a:p>
        </p:txBody>
      </p:sp>
      <p:sp>
        <p:nvSpPr>
          <p:cNvPr id="7" name="Subtitle 2"/>
          <p:cNvSpPr txBox="1">
            <a:spLocks/>
          </p:cNvSpPr>
          <p:nvPr/>
        </p:nvSpPr>
        <p:spPr>
          <a:xfrm>
            <a:off x="0" y="1219200"/>
            <a:ext cx="9129423" cy="2590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1"/>
            <a:endParaRPr lang="en-US" dirty="0" smtClean="0">
              <a:solidFill>
                <a:srgbClr val="374158"/>
              </a:solidFill>
              <a:latin typeface="Myriad Pro" pitchFamily="34" charset="0"/>
            </a:endParaRPr>
          </a:p>
          <a:p>
            <a:endParaRPr lang="en-US" dirty="0">
              <a:solidFill>
                <a:srgbClr val="374158"/>
              </a:solidFill>
              <a:latin typeface="Myriad Pro" pitchFamily="34" charset="0"/>
            </a:endParaRPr>
          </a:p>
        </p:txBody>
      </p:sp>
      <p:sp>
        <p:nvSpPr>
          <p:cNvPr id="8" name="Subtitle 2"/>
          <p:cNvSpPr txBox="1">
            <a:spLocks/>
          </p:cNvSpPr>
          <p:nvPr/>
        </p:nvSpPr>
        <p:spPr>
          <a:xfrm>
            <a:off x="14577" y="1143000"/>
            <a:ext cx="9129423" cy="480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914400" lvl="1" indent="-457200">
              <a:buFont typeface="Arial" panose="020B0604020202020204" pitchFamily="34" charset="0"/>
              <a:buChar char="•"/>
            </a:pPr>
            <a:endParaRPr lang="en-US" dirty="0" smtClean="0">
              <a:solidFill>
                <a:srgbClr val="374158"/>
              </a:solidFill>
              <a:latin typeface="Myriad Pro" pitchFamily="34" charset="0"/>
            </a:endParaRPr>
          </a:p>
          <a:p>
            <a:endParaRPr lang="en-US" dirty="0">
              <a:solidFill>
                <a:srgbClr val="374158"/>
              </a:solidFill>
              <a:latin typeface="Myriad Pro" pitchFamily="34" charset="0"/>
            </a:endParaRPr>
          </a:p>
        </p:txBody>
      </p:sp>
      <p:sp>
        <p:nvSpPr>
          <p:cNvPr id="10" name="Subtitle 2"/>
          <p:cNvSpPr txBox="1">
            <a:spLocks/>
          </p:cNvSpPr>
          <p:nvPr/>
        </p:nvSpPr>
        <p:spPr>
          <a:xfrm>
            <a:off x="14577" y="6096000"/>
            <a:ext cx="9129423" cy="304800"/>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1" algn="r"/>
            <a:r>
              <a:rPr lang="en-US" sz="2400" dirty="0">
                <a:solidFill>
                  <a:srgbClr val="FBCF30"/>
                </a:solidFill>
                <a:latin typeface="Myriad Pro" pitchFamily="34" charset="0"/>
                <a:hlinkClick r:id="rId3"/>
              </a:rPr>
              <a:t>https://www.federalregister.gov</a:t>
            </a:r>
            <a:r>
              <a:rPr lang="en-US" sz="2400" dirty="0" smtClean="0">
                <a:solidFill>
                  <a:srgbClr val="FBCF30"/>
                </a:solidFill>
                <a:latin typeface="Myriad Pro" pitchFamily="34" charset="0"/>
                <a:hlinkClick r:id="rId3"/>
              </a:rPr>
              <a:t>/</a:t>
            </a:r>
            <a:r>
              <a:rPr lang="en-US" sz="2400" dirty="0" smtClean="0">
                <a:solidFill>
                  <a:srgbClr val="FBCF30"/>
                </a:solidFill>
                <a:latin typeface="Myriad Pro" pitchFamily="34" charset="0"/>
              </a:rPr>
              <a:t> </a:t>
            </a:r>
          </a:p>
          <a:p>
            <a:endParaRPr lang="en-US" dirty="0" smtClean="0">
              <a:solidFill>
                <a:srgbClr val="374158"/>
              </a:solidFill>
              <a:latin typeface="Myriad Pro" pitchFamily="34" charset="0"/>
            </a:endParaRPr>
          </a:p>
          <a:p>
            <a:endParaRPr lang="en-US" dirty="0">
              <a:solidFill>
                <a:srgbClr val="374158"/>
              </a:solidFill>
              <a:latin typeface="Myriad Pro"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5448" y="155448"/>
            <a:ext cx="1447619" cy="571429"/>
          </a:xfrm>
          <a:prstGeom prst="rect">
            <a:avLst/>
          </a:prstGeom>
        </p:spPr>
      </p:pic>
    </p:spTree>
    <p:extLst>
      <p:ext uri="{BB962C8B-B14F-4D97-AF65-F5344CB8AC3E}">
        <p14:creationId xmlns:p14="http://schemas.microsoft.com/office/powerpoint/2010/main" val="17230129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BCF30"/>
                </a:solidFill>
                <a:latin typeface="Myriad Pro" pitchFamily="34" charset="0"/>
              </a:rPr>
              <a:t>Your Role: Step Three</a:t>
            </a:r>
            <a:endParaRPr lang="en-US" sz="3600" dirty="0">
              <a:solidFill>
                <a:srgbClr val="FBCF30"/>
              </a:solidFill>
              <a:latin typeface="Myriad Pro" pitchFamily="34" charset="0"/>
            </a:endParaRPr>
          </a:p>
        </p:txBody>
      </p:sp>
      <p:sp>
        <p:nvSpPr>
          <p:cNvPr id="4" name="Content Placeholder 3"/>
          <p:cNvSpPr>
            <a:spLocks noGrp="1"/>
          </p:cNvSpPr>
          <p:nvPr>
            <p:ph idx="1"/>
          </p:nvPr>
        </p:nvSpPr>
        <p:spPr>
          <a:xfrm>
            <a:off x="457200" y="1371600"/>
            <a:ext cx="8229600" cy="4754563"/>
          </a:xfrm>
        </p:spPr>
        <p:txBody>
          <a:bodyPr>
            <a:normAutofit/>
          </a:bodyPr>
          <a:lstStyle/>
          <a:p>
            <a:pPr marL="57150" indent="0">
              <a:buNone/>
            </a:pPr>
            <a:r>
              <a:rPr lang="en-US" sz="4400" dirty="0" smtClean="0"/>
              <a:t>Preparation </a:t>
            </a:r>
            <a:r>
              <a:rPr lang="en-US" sz="4400" dirty="0"/>
              <a:t>of Proposed Rule</a:t>
            </a:r>
          </a:p>
          <a:p>
            <a:pPr marL="628650" indent="-571500"/>
            <a:r>
              <a:rPr lang="en-US" dirty="0" smtClean="0"/>
              <a:t>Serve </a:t>
            </a:r>
            <a:r>
              <a:rPr lang="en-US" dirty="0"/>
              <a:t>as a </a:t>
            </a:r>
            <a:r>
              <a:rPr lang="en-US" dirty="0" smtClean="0"/>
              <a:t>subject matter expert (SME)</a:t>
            </a:r>
            <a:endParaRPr lang="en-US" dirty="0"/>
          </a:p>
          <a:p>
            <a:pPr marL="628650" indent="-571500"/>
            <a:r>
              <a:rPr lang="en-US" dirty="0"/>
              <a:t>Identify niche market variants</a:t>
            </a:r>
          </a:p>
          <a:p>
            <a:pPr marL="628650" indent="-571500"/>
            <a:r>
              <a:rPr lang="en-US" dirty="0"/>
              <a:t>Identify C</a:t>
            </a:r>
            <a:r>
              <a:rPr lang="en-US" dirty="0" smtClean="0"/>
              <a:t>ontracting </a:t>
            </a:r>
            <a:r>
              <a:rPr lang="en-US" dirty="0"/>
              <a:t>P</a:t>
            </a:r>
            <a:r>
              <a:rPr lang="en-US" dirty="0" smtClean="0"/>
              <a:t>roduct </a:t>
            </a:r>
            <a:r>
              <a:rPr lang="en-US" dirty="0"/>
              <a:t>L</a:t>
            </a:r>
            <a:r>
              <a:rPr lang="en-US" dirty="0" smtClean="0"/>
              <a:t>ine </a:t>
            </a:r>
            <a:r>
              <a:rPr lang="en-US" dirty="0"/>
              <a:t>interest </a:t>
            </a:r>
            <a:r>
              <a:rPr lang="en-US" sz="2800" dirty="0" smtClean="0"/>
              <a:t>(construction</a:t>
            </a:r>
            <a:r>
              <a:rPr lang="en-US" sz="2800" dirty="0"/>
              <a:t>, </a:t>
            </a:r>
            <a:r>
              <a:rPr lang="en-US" sz="2800" dirty="0" smtClean="0"/>
              <a:t>services</a:t>
            </a:r>
            <a:r>
              <a:rPr lang="en-US" sz="2800" dirty="0"/>
              <a:t>, </a:t>
            </a:r>
            <a:r>
              <a:rPr lang="en-US" sz="2800" dirty="0" smtClean="0"/>
              <a:t>Simplified Acquisition Procedures (SAP), research)</a:t>
            </a:r>
            <a:endParaRPr lang="en-US" sz="2800" dirty="0"/>
          </a:p>
        </p:txBody>
      </p:sp>
      <p:sp>
        <p:nvSpPr>
          <p:cNvPr id="3" name="Slide Number Placeholder 2"/>
          <p:cNvSpPr>
            <a:spLocks noGrp="1"/>
          </p:cNvSpPr>
          <p:nvPr>
            <p:ph type="sldNum" sz="quarter" idx="12"/>
          </p:nvPr>
        </p:nvSpPr>
        <p:spPr/>
        <p:txBody>
          <a:bodyPr/>
          <a:lstStyle/>
          <a:p>
            <a:fld id="{5A98AF99-ADA9-47F1-8EDD-BAAC81607442}" type="slidenum">
              <a:rPr lang="en-US" smtClean="0"/>
              <a:t>45</a:t>
            </a:fld>
            <a:endParaRPr lang="en-US" dirty="0"/>
          </a:p>
        </p:txBody>
      </p:sp>
      <p:sp>
        <p:nvSpPr>
          <p:cNvPr id="5" name="Subtitle 2"/>
          <p:cNvSpPr txBox="1">
            <a:spLocks/>
          </p:cNvSpPr>
          <p:nvPr/>
        </p:nvSpPr>
        <p:spPr>
          <a:xfrm>
            <a:off x="14577" y="2057400"/>
            <a:ext cx="9129423" cy="2590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a:solidFill>
                <a:srgbClr val="374158"/>
              </a:solidFill>
              <a:latin typeface="Myriad Pro" pitchFamily="34" charset="0"/>
            </a:endParaRPr>
          </a:p>
        </p:txBody>
      </p:sp>
      <p:sp>
        <p:nvSpPr>
          <p:cNvPr id="7" name="Subtitle 2"/>
          <p:cNvSpPr txBox="1">
            <a:spLocks/>
          </p:cNvSpPr>
          <p:nvPr/>
        </p:nvSpPr>
        <p:spPr>
          <a:xfrm>
            <a:off x="0" y="1219200"/>
            <a:ext cx="9129423" cy="2590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1"/>
            <a:endParaRPr lang="en-US" dirty="0" smtClean="0">
              <a:solidFill>
                <a:srgbClr val="374158"/>
              </a:solidFill>
              <a:latin typeface="Myriad Pro" pitchFamily="34" charset="0"/>
            </a:endParaRPr>
          </a:p>
          <a:p>
            <a:endParaRPr lang="en-US" dirty="0">
              <a:solidFill>
                <a:srgbClr val="374158"/>
              </a:solidFill>
              <a:latin typeface="Myriad Pro" pitchFamily="34" charset="0"/>
            </a:endParaRPr>
          </a:p>
        </p:txBody>
      </p:sp>
      <p:sp>
        <p:nvSpPr>
          <p:cNvPr id="11" name="Subtitle 2"/>
          <p:cNvSpPr txBox="1">
            <a:spLocks/>
          </p:cNvSpPr>
          <p:nvPr/>
        </p:nvSpPr>
        <p:spPr>
          <a:xfrm>
            <a:off x="14577" y="6096000"/>
            <a:ext cx="9129423" cy="304800"/>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1" algn="r"/>
            <a:r>
              <a:rPr lang="en-US" sz="2400" dirty="0">
                <a:solidFill>
                  <a:srgbClr val="FBCF30"/>
                </a:solidFill>
                <a:latin typeface="Myriad Pro" pitchFamily="34" charset="0"/>
                <a:hlinkClick r:id="rId3"/>
              </a:rPr>
              <a:t>https://www.federalregister.gov</a:t>
            </a:r>
            <a:r>
              <a:rPr lang="en-US" sz="2400" dirty="0" smtClean="0">
                <a:solidFill>
                  <a:srgbClr val="FBCF30"/>
                </a:solidFill>
                <a:latin typeface="Myriad Pro" pitchFamily="34" charset="0"/>
                <a:hlinkClick r:id="rId3"/>
              </a:rPr>
              <a:t>/</a:t>
            </a:r>
            <a:r>
              <a:rPr lang="en-US" sz="2400" dirty="0" smtClean="0">
                <a:solidFill>
                  <a:srgbClr val="FBCF30"/>
                </a:solidFill>
                <a:latin typeface="Myriad Pro" pitchFamily="34" charset="0"/>
              </a:rPr>
              <a:t> </a:t>
            </a:r>
          </a:p>
          <a:p>
            <a:endParaRPr lang="en-US" dirty="0" smtClean="0">
              <a:solidFill>
                <a:srgbClr val="374158"/>
              </a:solidFill>
              <a:latin typeface="Myriad Pro" pitchFamily="34" charset="0"/>
            </a:endParaRPr>
          </a:p>
          <a:p>
            <a:endParaRPr lang="en-US" dirty="0">
              <a:solidFill>
                <a:srgbClr val="374158"/>
              </a:solidFill>
              <a:latin typeface="Myriad Pro"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5448" y="155448"/>
            <a:ext cx="1447619" cy="571429"/>
          </a:xfrm>
          <a:prstGeom prst="rect">
            <a:avLst/>
          </a:prstGeom>
        </p:spPr>
      </p:pic>
    </p:spTree>
    <p:extLst>
      <p:ext uri="{BB962C8B-B14F-4D97-AF65-F5344CB8AC3E}">
        <p14:creationId xmlns:p14="http://schemas.microsoft.com/office/powerpoint/2010/main" val="16102375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BCF30"/>
                </a:solidFill>
                <a:latin typeface="Myriad Pro" pitchFamily="34" charset="0"/>
              </a:rPr>
              <a:t>Your Role: Step Four</a:t>
            </a:r>
            <a:endParaRPr lang="en-US" sz="3600" dirty="0">
              <a:solidFill>
                <a:srgbClr val="FBCF30"/>
              </a:solidFill>
              <a:latin typeface="Myriad Pro" pitchFamily="34" charset="0"/>
            </a:endParaRPr>
          </a:p>
        </p:txBody>
      </p:sp>
      <p:sp>
        <p:nvSpPr>
          <p:cNvPr id="4" name="Content Placeholder 3"/>
          <p:cNvSpPr>
            <a:spLocks noGrp="1"/>
          </p:cNvSpPr>
          <p:nvPr>
            <p:ph idx="1"/>
          </p:nvPr>
        </p:nvSpPr>
        <p:spPr/>
        <p:txBody>
          <a:bodyPr/>
          <a:lstStyle/>
          <a:p>
            <a:pPr marL="0" indent="0">
              <a:buNone/>
            </a:pPr>
            <a:r>
              <a:rPr lang="en-US" sz="4400" dirty="0" smtClean="0"/>
              <a:t>OMB </a:t>
            </a:r>
            <a:r>
              <a:rPr lang="en-US" sz="4400" dirty="0"/>
              <a:t>Review</a:t>
            </a:r>
          </a:p>
          <a:p>
            <a:pPr marL="628650" indent="-571500"/>
            <a:r>
              <a:rPr lang="en-US" dirty="0"/>
              <a:t>Unlikely to have an active role in this step</a:t>
            </a:r>
          </a:p>
          <a:p>
            <a:endParaRPr lang="en-US" dirty="0"/>
          </a:p>
        </p:txBody>
      </p:sp>
      <p:sp>
        <p:nvSpPr>
          <p:cNvPr id="3" name="Slide Number Placeholder 2"/>
          <p:cNvSpPr>
            <a:spLocks noGrp="1"/>
          </p:cNvSpPr>
          <p:nvPr>
            <p:ph type="sldNum" sz="quarter" idx="12"/>
          </p:nvPr>
        </p:nvSpPr>
        <p:spPr/>
        <p:txBody>
          <a:bodyPr/>
          <a:lstStyle/>
          <a:p>
            <a:fld id="{5A98AF99-ADA9-47F1-8EDD-BAAC81607442}" type="slidenum">
              <a:rPr lang="en-US" smtClean="0"/>
              <a:t>46</a:t>
            </a:fld>
            <a:endParaRPr lang="en-US" dirty="0"/>
          </a:p>
        </p:txBody>
      </p:sp>
      <p:sp>
        <p:nvSpPr>
          <p:cNvPr id="5" name="Subtitle 2"/>
          <p:cNvSpPr txBox="1">
            <a:spLocks/>
          </p:cNvSpPr>
          <p:nvPr/>
        </p:nvSpPr>
        <p:spPr>
          <a:xfrm>
            <a:off x="14577" y="2057400"/>
            <a:ext cx="9129423" cy="2590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a:solidFill>
                <a:srgbClr val="374158"/>
              </a:solidFill>
              <a:latin typeface="Myriad Pro" pitchFamily="34" charset="0"/>
            </a:endParaRPr>
          </a:p>
        </p:txBody>
      </p:sp>
      <p:sp>
        <p:nvSpPr>
          <p:cNvPr id="7" name="Subtitle 2"/>
          <p:cNvSpPr txBox="1">
            <a:spLocks/>
          </p:cNvSpPr>
          <p:nvPr/>
        </p:nvSpPr>
        <p:spPr>
          <a:xfrm>
            <a:off x="0" y="1219200"/>
            <a:ext cx="9129423" cy="2590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1"/>
            <a:endParaRPr lang="en-US" dirty="0" smtClean="0">
              <a:solidFill>
                <a:srgbClr val="374158"/>
              </a:solidFill>
              <a:latin typeface="Myriad Pro" pitchFamily="34" charset="0"/>
            </a:endParaRPr>
          </a:p>
          <a:p>
            <a:endParaRPr lang="en-US" dirty="0">
              <a:solidFill>
                <a:srgbClr val="374158"/>
              </a:solidFill>
              <a:latin typeface="Myriad Pro" pitchFamily="34" charset="0"/>
            </a:endParaRPr>
          </a:p>
        </p:txBody>
      </p:sp>
      <p:sp>
        <p:nvSpPr>
          <p:cNvPr id="10" name="Subtitle 2"/>
          <p:cNvSpPr txBox="1">
            <a:spLocks/>
          </p:cNvSpPr>
          <p:nvPr/>
        </p:nvSpPr>
        <p:spPr>
          <a:xfrm>
            <a:off x="14577" y="6096000"/>
            <a:ext cx="9129423" cy="304800"/>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1" algn="r"/>
            <a:r>
              <a:rPr lang="en-US" sz="2400" dirty="0">
                <a:solidFill>
                  <a:srgbClr val="FBCF30"/>
                </a:solidFill>
                <a:latin typeface="Myriad Pro" pitchFamily="34" charset="0"/>
                <a:hlinkClick r:id="rId3"/>
              </a:rPr>
              <a:t>https://www.federalregister.gov</a:t>
            </a:r>
            <a:r>
              <a:rPr lang="en-US" sz="2400" dirty="0" smtClean="0">
                <a:solidFill>
                  <a:srgbClr val="FBCF30"/>
                </a:solidFill>
                <a:latin typeface="Myriad Pro" pitchFamily="34" charset="0"/>
                <a:hlinkClick r:id="rId3"/>
              </a:rPr>
              <a:t>/</a:t>
            </a:r>
            <a:r>
              <a:rPr lang="en-US" sz="2400" dirty="0" smtClean="0">
                <a:solidFill>
                  <a:srgbClr val="FBCF30"/>
                </a:solidFill>
                <a:latin typeface="Myriad Pro" pitchFamily="34" charset="0"/>
              </a:rPr>
              <a:t> </a:t>
            </a:r>
          </a:p>
          <a:p>
            <a:endParaRPr lang="en-US" dirty="0" smtClean="0">
              <a:solidFill>
                <a:srgbClr val="374158"/>
              </a:solidFill>
              <a:latin typeface="Myriad Pro" pitchFamily="34" charset="0"/>
            </a:endParaRPr>
          </a:p>
          <a:p>
            <a:endParaRPr lang="en-US" dirty="0">
              <a:solidFill>
                <a:srgbClr val="374158"/>
              </a:solidFill>
              <a:latin typeface="Myriad Pro"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5448" y="155448"/>
            <a:ext cx="1447619" cy="584127"/>
          </a:xfrm>
          <a:prstGeom prst="rect">
            <a:avLst/>
          </a:prstGeom>
        </p:spPr>
      </p:pic>
    </p:spTree>
    <p:extLst>
      <p:ext uri="{BB962C8B-B14F-4D97-AF65-F5344CB8AC3E}">
        <p14:creationId xmlns:p14="http://schemas.microsoft.com/office/powerpoint/2010/main" val="257633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BCF30"/>
                </a:solidFill>
                <a:latin typeface="Myriad Pro" pitchFamily="34" charset="0"/>
              </a:rPr>
              <a:t>Your Role: Step Five</a:t>
            </a:r>
            <a:endParaRPr lang="en-US" sz="3600" dirty="0">
              <a:solidFill>
                <a:srgbClr val="FBCF30"/>
              </a:solidFill>
              <a:latin typeface="Myriad Pro" pitchFamily="34" charset="0"/>
            </a:endParaRPr>
          </a:p>
        </p:txBody>
      </p:sp>
      <p:sp>
        <p:nvSpPr>
          <p:cNvPr id="4" name="Content Placeholder 3"/>
          <p:cNvSpPr>
            <a:spLocks noGrp="1"/>
          </p:cNvSpPr>
          <p:nvPr>
            <p:ph idx="1"/>
          </p:nvPr>
        </p:nvSpPr>
        <p:spPr/>
        <p:txBody>
          <a:bodyPr/>
          <a:lstStyle/>
          <a:p>
            <a:pPr marL="0" indent="0">
              <a:buNone/>
            </a:pPr>
            <a:r>
              <a:rPr lang="en-US" sz="4400" dirty="0" smtClean="0"/>
              <a:t>Publication </a:t>
            </a:r>
            <a:r>
              <a:rPr lang="en-US" sz="4400" dirty="0"/>
              <a:t>of Proposed Rule</a:t>
            </a:r>
          </a:p>
          <a:p>
            <a:pPr marL="628650" indent="-571500"/>
            <a:r>
              <a:rPr lang="en-US" dirty="0"/>
              <a:t>Unlikely to have an active role in this step</a:t>
            </a:r>
          </a:p>
          <a:p>
            <a:endParaRPr lang="en-US" dirty="0"/>
          </a:p>
        </p:txBody>
      </p:sp>
      <p:sp>
        <p:nvSpPr>
          <p:cNvPr id="3" name="Slide Number Placeholder 2"/>
          <p:cNvSpPr>
            <a:spLocks noGrp="1"/>
          </p:cNvSpPr>
          <p:nvPr>
            <p:ph type="sldNum" sz="quarter" idx="12"/>
          </p:nvPr>
        </p:nvSpPr>
        <p:spPr/>
        <p:txBody>
          <a:bodyPr/>
          <a:lstStyle/>
          <a:p>
            <a:fld id="{5A98AF99-ADA9-47F1-8EDD-BAAC81607442}" type="slidenum">
              <a:rPr lang="en-US" smtClean="0"/>
              <a:t>47</a:t>
            </a:fld>
            <a:endParaRPr lang="en-US" dirty="0"/>
          </a:p>
        </p:txBody>
      </p:sp>
      <p:sp>
        <p:nvSpPr>
          <p:cNvPr id="7" name="Subtitle 2"/>
          <p:cNvSpPr txBox="1">
            <a:spLocks/>
          </p:cNvSpPr>
          <p:nvPr/>
        </p:nvSpPr>
        <p:spPr>
          <a:xfrm>
            <a:off x="0" y="1219200"/>
            <a:ext cx="9129423" cy="2590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1"/>
            <a:endParaRPr lang="en-US" dirty="0" smtClean="0">
              <a:solidFill>
                <a:srgbClr val="374158"/>
              </a:solidFill>
              <a:latin typeface="Myriad Pro" pitchFamily="34" charset="0"/>
            </a:endParaRPr>
          </a:p>
          <a:p>
            <a:endParaRPr lang="en-US" dirty="0">
              <a:solidFill>
                <a:srgbClr val="374158"/>
              </a:solidFill>
              <a:latin typeface="Myriad Pro" pitchFamily="34" charset="0"/>
            </a:endParaRPr>
          </a:p>
        </p:txBody>
      </p:sp>
      <p:sp>
        <p:nvSpPr>
          <p:cNvPr id="10" name="Subtitle 2"/>
          <p:cNvSpPr txBox="1">
            <a:spLocks/>
          </p:cNvSpPr>
          <p:nvPr/>
        </p:nvSpPr>
        <p:spPr>
          <a:xfrm>
            <a:off x="14577" y="6096000"/>
            <a:ext cx="9129423" cy="304800"/>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1" algn="r"/>
            <a:r>
              <a:rPr lang="en-US" sz="2400" dirty="0">
                <a:solidFill>
                  <a:srgbClr val="FBCF30"/>
                </a:solidFill>
                <a:latin typeface="Myriad Pro" pitchFamily="34" charset="0"/>
                <a:hlinkClick r:id="rId3"/>
              </a:rPr>
              <a:t>https://www.federalregister.gov</a:t>
            </a:r>
            <a:r>
              <a:rPr lang="en-US" sz="2400" dirty="0" smtClean="0">
                <a:solidFill>
                  <a:srgbClr val="FBCF30"/>
                </a:solidFill>
                <a:latin typeface="Myriad Pro" pitchFamily="34" charset="0"/>
                <a:hlinkClick r:id="rId3"/>
              </a:rPr>
              <a:t>/</a:t>
            </a:r>
            <a:r>
              <a:rPr lang="en-US" sz="2400" dirty="0" smtClean="0">
                <a:solidFill>
                  <a:srgbClr val="FBCF30"/>
                </a:solidFill>
                <a:latin typeface="Myriad Pro" pitchFamily="34" charset="0"/>
              </a:rPr>
              <a:t> </a:t>
            </a:r>
          </a:p>
          <a:p>
            <a:endParaRPr lang="en-US" dirty="0" smtClean="0">
              <a:solidFill>
                <a:srgbClr val="374158"/>
              </a:solidFill>
              <a:latin typeface="Myriad Pro" pitchFamily="34" charset="0"/>
            </a:endParaRPr>
          </a:p>
          <a:p>
            <a:endParaRPr lang="en-US" dirty="0">
              <a:solidFill>
                <a:srgbClr val="374158"/>
              </a:solidFill>
              <a:latin typeface="Myriad Pro"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5448" y="155448"/>
            <a:ext cx="1447619" cy="571429"/>
          </a:xfrm>
          <a:prstGeom prst="rect">
            <a:avLst/>
          </a:prstGeom>
        </p:spPr>
      </p:pic>
    </p:spTree>
    <p:extLst>
      <p:ext uri="{BB962C8B-B14F-4D97-AF65-F5344CB8AC3E}">
        <p14:creationId xmlns:p14="http://schemas.microsoft.com/office/powerpoint/2010/main" val="3044687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BCF30"/>
                </a:solidFill>
                <a:latin typeface="Myriad Pro" pitchFamily="34" charset="0"/>
              </a:rPr>
              <a:t>Your Role: Step Six</a:t>
            </a:r>
            <a:endParaRPr lang="en-US" sz="3600" dirty="0">
              <a:solidFill>
                <a:srgbClr val="FBCF30"/>
              </a:solidFill>
              <a:latin typeface="Myriad Pro" pitchFamily="34" charset="0"/>
            </a:endParaRPr>
          </a:p>
        </p:txBody>
      </p:sp>
      <p:sp>
        <p:nvSpPr>
          <p:cNvPr id="4" name="Content Placeholder 3"/>
          <p:cNvSpPr>
            <a:spLocks noGrp="1"/>
          </p:cNvSpPr>
          <p:nvPr>
            <p:ph idx="1"/>
          </p:nvPr>
        </p:nvSpPr>
        <p:spPr/>
        <p:txBody>
          <a:bodyPr/>
          <a:lstStyle/>
          <a:p>
            <a:pPr marL="57150" indent="0">
              <a:buNone/>
            </a:pPr>
            <a:r>
              <a:rPr lang="en-US" sz="4400" dirty="0" smtClean="0"/>
              <a:t>Public </a:t>
            </a:r>
            <a:r>
              <a:rPr lang="en-US" sz="4400" dirty="0"/>
              <a:t>Comments</a:t>
            </a:r>
          </a:p>
          <a:p>
            <a:pPr marL="628650" indent="-571500"/>
            <a:r>
              <a:rPr lang="en-US" dirty="0" smtClean="0"/>
              <a:t>Review </a:t>
            </a:r>
            <a:r>
              <a:rPr lang="en-US" dirty="0"/>
              <a:t>proposed rule </a:t>
            </a:r>
          </a:p>
          <a:p>
            <a:pPr marL="628650" indent="-571500"/>
            <a:r>
              <a:rPr lang="en-US" dirty="0"/>
              <a:t>Submit comment during the public comment </a:t>
            </a:r>
            <a:r>
              <a:rPr lang="en-US" dirty="0" smtClean="0"/>
              <a:t>request period</a:t>
            </a:r>
            <a:endParaRPr lang="en-US" dirty="0"/>
          </a:p>
          <a:p>
            <a:endParaRPr lang="en-US" dirty="0"/>
          </a:p>
        </p:txBody>
      </p:sp>
      <p:sp>
        <p:nvSpPr>
          <p:cNvPr id="3" name="Slide Number Placeholder 2"/>
          <p:cNvSpPr>
            <a:spLocks noGrp="1"/>
          </p:cNvSpPr>
          <p:nvPr>
            <p:ph type="sldNum" sz="quarter" idx="12"/>
          </p:nvPr>
        </p:nvSpPr>
        <p:spPr/>
        <p:txBody>
          <a:bodyPr/>
          <a:lstStyle/>
          <a:p>
            <a:fld id="{5A98AF99-ADA9-47F1-8EDD-BAAC81607442}" type="slidenum">
              <a:rPr lang="en-US" smtClean="0"/>
              <a:t>48</a:t>
            </a:fld>
            <a:endParaRPr lang="en-US" dirty="0"/>
          </a:p>
        </p:txBody>
      </p:sp>
      <p:sp>
        <p:nvSpPr>
          <p:cNvPr id="5" name="Subtitle 2"/>
          <p:cNvSpPr txBox="1">
            <a:spLocks/>
          </p:cNvSpPr>
          <p:nvPr/>
        </p:nvSpPr>
        <p:spPr>
          <a:xfrm>
            <a:off x="14577" y="2057400"/>
            <a:ext cx="9129423" cy="2590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a:solidFill>
                <a:srgbClr val="374158"/>
              </a:solidFill>
              <a:latin typeface="Myriad Pro" pitchFamily="34" charset="0"/>
            </a:endParaRPr>
          </a:p>
        </p:txBody>
      </p:sp>
      <p:sp>
        <p:nvSpPr>
          <p:cNvPr id="7" name="Subtitle 2"/>
          <p:cNvSpPr txBox="1">
            <a:spLocks/>
          </p:cNvSpPr>
          <p:nvPr/>
        </p:nvSpPr>
        <p:spPr>
          <a:xfrm>
            <a:off x="0" y="1219200"/>
            <a:ext cx="9129423" cy="2590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1"/>
            <a:endParaRPr lang="en-US" dirty="0" smtClean="0">
              <a:solidFill>
                <a:srgbClr val="374158"/>
              </a:solidFill>
              <a:latin typeface="Myriad Pro" pitchFamily="34" charset="0"/>
            </a:endParaRPr>
          </a:p>
          <a:p>
            <a:endParaRPr lang="en-US" dirty="0">
              <a:solidFill>
                <a:srgbClr val="374158"/>
              </a:solidFill>
              <a:latin typeface="Myriad Pro" pitchFamily="34" charset="0"/>
            </a:endParaRPr>
          </a:p>
        </p:txBody>
      </p:sp>
      <p:sp>
        <p:nvSpPr>
          <p:cNvPr id="11" name="Subtitle 2"/>
          <p:cNvSpPr txBox="1">
            <a:spLocks/>
          </p:cNvSpPr>
          <p:nvPr/>
        </p:nvSpPr>
        <p:spPr>
          <a:xfrm>
            <a:off x="14577" y="6096000"/>
            <a:ext cx="9129423" cy="304800"/>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1" algn="r"/>
            <a:r>
              <a:rPr lang="en-US" sz="2400" dirty="0">
                <a:solidFill>
                  <a:srgbClr val="FBCF30"/>
                </a:solidFill>
                <a:latin typeface="Myriad Pro" pitchFamily="34" charset="0"/>
                <a:hlinkClick r:id="rId3"/>
              </a:rPr>
              <a:t>https://www.federalregister.gov</a:t>
            </a:r>
            <a:r>
              <a:rPr lang="en-US" sz="2400" dirty="0" smtClean="0">
                <a:solidFill>
                  <a:srgbClr val="FBCF30"/>
                </a:solidFill>
                <a:latin typeface="Myriad Pro" pitchFamily="34" charset="0"/>
                <a:hlinkClick r:id="rId3"/>
              </a:rPr>
              <a:t>/</a:t>
            </a:r>
            <a:r>
              <a:rPr lang="en-US" sz="2400" dirty="0" smtClean="0">
                <a:solidFill>
                  <a:srgbClr val="FBCF30"/>
                </a:solidFill>
                <a:latin typeface="Myriad Pro" pitchFamily="34" charset="0"/>
              </a:rPr>
              <a:t> </a:t>
            </a:r>
          </a:p>
          <a:p>
            <a:endParaRPr lang="en-US" dirty="0" smtClean="0">
              <a:solidFill>
                <a:srgbClr val="374158"/>
              </a:solidFill>
              <a:latin typeface="Myriad Pro" pitchFamily="34" charset="0"/>
            </a:endParaRPr>
          </a:p>
          <a:p>
            <a:endParaRPr lang="en-US" dirty="0">
              <a:solidFill>
                <a:srgbClr val="374158"/>
              </a:solidFill>
              <a:latin typeface="Myriad Pro"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5448" y="155448"/>
            <a:ext cx="1447619" cy="596825"/>
          </a:xfrm>
          <a:prstGeom prst="rect">
            <a:avLst/>
          </a:prstGeom>
        </p:spPr>
      </p:pic>
      <p:grpSp>
        <p:nvGrpSpPr>
          <p:cNvPr id="9" name="Group 8"/>
          <p:cNvGrpSpPr/>
          <p:nvPr/>
        </p:nvGrpSpPr>
        <p:grpSpPr>
          <a:xfrm>
            <a:off x="117625" y="5867067"/>
            <a:ext cx="2549374" cy="594360"/>
            <a:chOff x="117625" y="5867067"/>
            <a:chExt cx="2549374" cy="594360"/>
          </a:xfrm>
        </p:grpSpPr>
        <p:pic>
          <p:nvPicPr>
            <p:cNvPr id="10" name="Picture 9">
              <a:hlinkClick r:id="rId3"/>
            </p:cNvPr>
            <p:cNvPicPr>
              <a:picLocks noChangeAspect="1"/>
            </p:cNvPicPr>
            <p:nvPr/>
          </p:nvPicPr>
          <p:blipFill>
            <a:blip r:embed="rId5"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17625" y="5867067"/>
              <a:ext cx="767358" cy="594360"/>
            </a:xfrm>
            <a:prstGeom prst="rect">
              <a:avLst/>
            </a:prstGeom>
          </p:spPr>
        </p:pic>
        <p:sp>
          <p:nvSpPr>
            <p:cNvPr id="12" name="Rectangle 11"/>
            <p:cNvSpPr/>
            <p:nvPr/>
          </p:nvSpPr>
          <p:spPr>
            <a:xfrm>
              <a:off x="709832" y="5959206"/>
              <a:ext cx="1957167" cy="502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2">
                      <a:lumMod val="60000"/>
                      <a:lumOff val="40000"/>
                    </a:schemeClr>
                  </a:solidFill>
                  <a:latin typeface="Myriad Pro Cond" pitchFamily="34" charset="0"/>
                </a:rPr>
                <a:t>FederalRegister.gov</a:t>
              </a:r>
              <a:endParaRPr lang="en-US" dirty="0">
                <a:solidFill>
                  <a:schemeClr val="accent2">
                    <a:lumMod val="60000"/>
                    <a:lumOff val="40000"/>
                  </a:schemeClr>
                </a:solidFill>
                <a:latin typeface="Myriad Pro Cond" pitchFamily="34" charset="0"/>
              </a:endParaRPr>
            </a:p>
          </p:txBody>
        </p:sp>
      </p:grpSp>
    </p:spTree>
    <p:extLst>
      <p:ext uri="{BB962C8B-B14F-4D97-AF65-F5344CB8AC3E}">
        <p14:creationId xmlns:p14="http://schemas.microsoft.com/office/powerpoint/2010/main" val="24399946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BCF30"/>
                </a:solidFill>
                <a:latin typeface="Myriad Pro" pitchFamily="34" charset="0"/>
              </a:rPr>
              <a:t>Your Role: Step Seven</a:t>
            </a:r>
            <a:endParaRPr lang="en-US" sz="3600" dirty="0">
              <a:solidFill>
                <a:srgbClr val="FBCF30"/>
              </a:solidFill>
              <a:latin typeface="Myriad Pro" pitchFamily="34" charset="0"/>
            </a:endParaRPr>
          </a:p>
        </p:txBody>
      </p:sp>
      <p:sp>
        <p:nvSpPr>
          <p:cNvPr id="4" name="Content Placeholder 3"/>
          <p:cNvSpPr>
            <a:spLocks noGrp="1"/>
          </p:cNvSpPr>
          <p:nvPr>
            <p:ph idx="1"/>
          </p:nvPr>
        </p:nvSpPr>
        <p:spPr/>
        <p:txBody>
          <a:bodyPr>
            <a:normAutofit/>
          </a:bodyPr>
          <a:lstStyle/>
          <a:p>
            <a:pPr marL="0" indent="0">
              <a:buNone/>
            </a:pPr>
            <a:r>
              <a:rPr lang="en-US" sz="4400" dirty="0" smtClean="0"/>
              <a:t>Preparation </a:t>
            </a:r>
            <a:r>
              <a:rPr lang="en-US" sz="4400" dirty="0"/>
              <a:t>of Final Rule, Interim Rule, or Direct Final Rule</a:t>
            </a:r>
          </a:p>
          <a:p>
            <a:pPr marL="628650" indent="-571500"/>
            <a:r>
              <a:rPr lang="en-US" sz="3500" dirty="0" smtClean="0"/>
              <a:t>Unlikely </a:t>
            </a:r>
            <a:r>
              <a:rPr lang="en-US" sz="3500" dirty="0"/>
              <a:t>to have an active role in this </a:t>
            </a:r>
            <a:r>
              <a:rPr lang="en-US" sz="3500" dirty="0" smtClean="0"/>
              <a:t>step, unless a </a:t>
            </a:r>
            <a:r>
              <a:rPr lang="en-US" sz="3500" dirty="0"/>
              <a:t>FAR </a:t>
            </a:r>
            <a:r>
              <a:rPr lang="en-US" sz="3500" dirty="0" smtClean="0"/>
              <a:t>committee member or agency </a:t>
            </a:r>
            <a:r>
              <a:rPr lang="en-US" sz="3500" dirty="0"/>
              <a:t>s</a:t>
            </a:r>
            <a:r>
              <a:rPr lang="en-US" sz="3500" dirty="0" smtClean="0"/>
              <a:t>ponsor team member</a:t>
            </a:r>
            <a:endParaRPr lang="en-US" sz="3500" dirty="0"/>
          </a:p>
          <a:p>
            <a:endParaRPr lang="en-US" dirty="0"/>
          </a:p>
        </p:txBody>
      </p:sp>
      <p:sp>
        <p:nvSpPr>
          <p:cNvPr id="3" name="Slide Number Placeholder 2"/>
          <p:cNvSpPr>
            <a:spLocks noGrp="1"/>
          </p:cNvSpPr>
          <p:nvPr>
            <p:ph type="sldNum" sz="quarter" idx="12"/>
          </p:nvPr>
        </p:nvSpPr>
        <p:spPr/>
        <p:txBody>
          <a:bodyPr/>
          <a:lstStyle/>
          <a:p>
            <a:fld id="{5A98AF99-ADA9-47F1-8EDD-BAAC81607442}" type="slidenum">
              <a:rPr lang="en-US" smtClean="0"/>
              <a:t>49</a:t>
            </a:fld>
            <a:endParaRPr lang="en-US" dirty="0"/>
          </a:p>
        </p:txBody>
      </p:sp>
      <p:sp>
        <p:nvSpPr>
          <p:cNvPr id="5" name="Subtitle 2"/>
          <p:cNvSpPr txBox="1">
            <a:spLocks/>
          </p:cNvSpPr>
          <p:nvPr/>
        </p:nvSpPr>
        <p:spPr>
          <a:xfrm>
            <a:off x="14577" y="2057400"/>
            <a:ext cx="9129423" cy="2590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a:solidFill>
                <a:srgbClr val="374158"/>
              </a:solidFill>
              <a:latin typeface="Myriad Pro" pitchFamily="34" charset="0"/>
            </a:endParaRPr>
          </a:p>
        </p:txBody>
      </p:sp>
      <p:sp>
        <p:nvSpPr>
          <p:cNvPr id="7" name="Subtitle 2"/>
          <p:cNvSpPr txBox="1">
            <a:spLocks/>
          </p:cNvSpPr>
          <p:nvPr/>
        </p:nvSpPr>
        <p:spPr>
          <a:xfrm>
            <a:off x="0" y="1219200"/>
            <a:ext cx="9129423" cy="2590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1"/>
            <a:endParaRPr lang="en-US" dirty="0" smtClean="0">
              <a:solidFill>
                <a:srgbClr val="374158"/>
              </a:solidFill>
              <a:latin typeface="Myriad Pro" pitchFamily="34" charset="0"/>
            </a:endParaRPr>
          </a:p>
          <a:p>
            <a:endParaRPr lang="en-US" dirty="0">
              <a:solidFill>
                <a:srgbClr val="374158"/>
              </a:solidFill>
              <a:latin typeface="Myriad Pro" pitchFamily="34" charset="0"/>
            </a:endParaRPr>
          </a:p>
        </p:txBody>
      </p:sp>
      <p:sp>
        <p:nvSpPr>
          <p:cNvPr id="10" name="Subtitle 2"/>
          <p:cNvSpPr txBox="1">
            <a:spLocks/>
          </p:cNvSpPr>
          <p:nvPr/>
        </p:nvSpPr>
        <p:spPr>
          <a:xfrm>
            <a:off x="14577" y="6096000"/>
            <a:ext cx="9129423" cy="304800"/>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1" algn="r"/>
            <a:r>
              <a:rPr lang="en-US" sz="2400" dirty="0">
                <a:solidFill>
                  <a:srgbClr val="FBCF30"/>
                </a:solidFill>
                <a:latin typeface="Myriad Pro" pitchFamily="34" charset="0"/>
                <a:hlinkClick r:id="rId3"/>
              </a:rPr>
              <a:t>https://www.federalregister.gov</a:t>
            </a:r>
            <a:r>
              <a:rPr lang="en-US" sz="2400" dirty="0" smtClean="0">
                <a:solidFill>
                  <a:srgbClr val="FBCF30"/>
                </a:solidFill>
                <a:latin typeface="Myriad Pro" pitchFamily="34" charset="0"/>
                <a:hlinkClick r:id="rId3"/>
              </a:rPr>
              <a:t>/</a:t>
            </a:r>
            <a:r>
              <a:rPr lang="en-US" sz="2400" dirty="0" smtClean="0">
                <a:solidFill>
                  <a:srgbClr val="FBCF30"/>
                </a:solidFill>
                <a:latin typeface="Myriad Pro" pitchFamily="34" charset="0"/>
              </a:rPr>
              <a:t> </a:t>
            </a:r>
          </a:p>
          <a:p>
            <a:endParaRPr lang="en-US" dirty="0" smtClean="0">
              <a:solidFill>
                <a:srgbClr val="374158"/>
              </a:solidFill>
              <a:latin typeface="Myriad Pro" pitchFamily="34" charset="0"/>
            </a:endParaRPr>
          </a:p>
          <a:p>
            <a:endParaRPr lang="en-US" dirty="0">
              <a:solidFill>
                <a:srgbClr val="374158"/>
              </a:solidFill>
              <a:latin typeface="Myriad Pro"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5448" y="155448"/>
            <a:ext cx="1447619" cy="546032"/>
          </a:xfrm>
          <a:prstGeom prst="rect">
            <a:avLst/>
          </a:prstGeom>
        </p:spPr>
      </p:pic>
    </p:spTree>
    <p:extLst>
      <p:ext uri="{BB962C8B-B14F-4D97-AF65-F5344CB8AC3E}">
        <p14:creationId xmlns:p14="http://schemas.microsoft.com/office/powerpoint/2010/main" val="3651239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Introduce Yourself!</a:t>
            </a:r>
            <a:endParaRPr lang="en-US" dirty="0"/>
          </a:p>
        </p:txBody>
      </p:sp>
      <p:sp>
        <p:nvSpPr>
          <p:cNvPr id="3" name="Subtitle 2"/>
          <p:cNvSpPr>
            <a:spLocks noGrp="1"/>
          </p:cNvSpPr>
          <p:nvPr>
            <p:ph sz="half" idx="1"/>
          </p:nvPr>
        </p:nvSpPr>
        <p:spPr>
          <a:xfrm>
            <a:off x="1687042" y="1752600"/>
            <a:ext cx="5769917" cy="4245788"/>
          </a:xfrm>
        </p:spPr>
        <p:txBody>
          <a:bodyPr>
            <a:normAutofit fontScale="92500"/>
          </a:bodyPr>
          <a:lstStyle/>
          <a:p>
            <a:pPr marL="0" indent="0" algn="ctr">
              <a:lnSpc>
                <a:spcPct val="150000"/>
              </a:lnSpc>
              <a:buNone/>
            </a:pPr>
            <a:r>
              <a:rPr lang="en-US" sz="4400" b="1" dirty="0" smtClean="0"/>
              <a:t>Name</a:t>
            </a:r>
          </a:p>
          <a:p>
            <a:pPr marL="0" indent="0" algn="ctr">
              <a:lnSpc>
                <a:spcPct val="150000"/>
              </a:lnSpc>
              <a:buNone/>
            </a:pPr>
            <a:r>
              <a:rPr lang="en-US" sz="4400" b="1" dirty="0" smtClean="0"/>
              <a:t>Job Title</a:t>
            </a:r>
          </a:p>
          <a:p>
            <a:pPr marL="0" indent="0" algn="ctr">
              <a:lnSpc>
                <a:spcPct val="150000"/>
              </a:lnSpc>
              <a:buNone/>
            </a:pPr>
            <a:r>
              <a:rPr lang="en-US" sz="4400" b="1" dirty="0" smtClean="0"/>
              <a:t>Home Agency</a:t>
            </a:r>
          </a:p>
          <a:p>
            <a:pPr marL="0" indent="0" algn="ctr">
              <a:lnSpc>
                <a:spcPct val="150000"/>
              </a:lnSpc>
              <a:buNone/>
            </a:pPr>
            <a:r>
              <a:rPr lang="en-US" sz="4400" b="1" dirty="0" smtClean="0"/>
              <a:t>Question Response</a:t>
            </a:r>
          </a:p>
          <a:p>
            <a:endParaRPr lang="en-US" dirty="0"/>
          </a:p>
        </p:txBody>
      </p:sp>
      <p:pic>
        <p:nvPicPr>
          <p:cNvPr id="10" name="Content Placeholder 9"/>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57200" y="1524000"/>
            <a:ext cx="1855123" cy="2971800"/>
          </a:xfrm>
        </p:spPr>
      </p:pic>
      <p:sp>
        <p:nvSpPr>
          <p:cNvPr id="7" name="Slide Number Placeholder 6"/>
          <p:cNvSpPr>
            <a:spLocks noGrp="1"/>
          </p:cNvSpPr>
          <p:nvPr>
            <p:ph type="sldNum" sz="quarter" idx="12"/>
          </p:nvPr>
        </p:nvSpPr>
        <p:spPr/>
        <p:txBody>
          <a:bodyPr/>
          <a:lstStyle/>
          <a:p>
            <a:fld id="{5A98AF99-ADA9-47F1-8EDD-BAAC81607442}" type="slidenum">
              <a:rPr lang="en-US" smtClean="0"/>
              <a:pPr/>
              <a:t>5</a:t>
            </a:fld>
            <a:endParaRPr lang="en-US" dirty="0"/>
          </a:p>
        </p:txBody>
      </p:sp>
      <p:pic>
        <p:nvPicPr>
          <p:cNvPr id="11" name="Content Placeholder 10"/>
          <p:cNvPicPr>
            <a:picLocks noGrp="1" noChangeAspect="1"/>
          </p:cNvPicPr>
          <p:nvPr>
            <p:ph sz="quarter" idx="13"/>
          </p:nvPr>
        </p:nvPicPr>
        <p:blipFill>
          <a:blip r:embed="rId4" cstate="email">
            <a:extLst>
              <a:ext uri="{28A0092B-C50C-407E-A947-70E740481C1C}">
                <a14:useLocalDpi xmlns:a14="http://schemas.microsoft.com/office/drawing/2010/main"/>
              </a:ext>
            </a:extLst>
          </a:blip>
          <a:stretch>
            <a:fillRect/>
          </a:stretch>
        </p:blipFill>
        <p:spPr>
          <a:xfrm>
            <a:off x="6781800" y="1524000"/>
            <a:ext cx="2099345" cy="2971800"/>
          </a:xfrm>
        </p:spPr>
      </p:pic>
    </p:spTree>
    <p:extLst>
      <p:ext uri="{BB962C8B-B14F-4D97-AF65-F5344CB8AC3E}">
        <p14:creationId xmlns:p14="http://schemas.microsoft.com/office/powerpoint/2010/main" val="6975527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BCF30"/>
                </a:solidFill>
                <a:latin typeface="Myriad Pro" pitchFamily="34" charset="0"/>
              </a:rPr>
              <a:t>Your Role: Step Eight</a:t>
            </a:r>
            <a:endParaRPr lang="en-US" sz="3600" dirty="0">
              <a:solidFill>
                <a:srgbClr val="FBCF30"/>
              </a:solidFill>
              <a:latin typeface="Myriad Pro" pitchFamily="34" charset="0"/>
            </a:endParaRPr>
          </a:p>
        </p:txBody>
      </p:sp>
      <p:sp>
        <p:nvSpPr>
          <p:cNvPr id="4" name="Content Placeholder 3"/>
          <p:cNvSpPr>
            <a:spLocks noGrp="1"/>
          </p:cNvSpPr>
          <p:nvPr>
            <p:ph idx="1"/>
          </p:nvPr>
        </p:nvSpPr>
        <p:spPr/>
        <p:txBody>
          <a:bodyPr/>
          <a:lstStyle/>
          <a:p>
            <a:pPr marL="0" indent="0">
              <a:buNone/>
            </a:pPr>
            <a:r>
              <a:rPr lang="en-US" sz="4400" dirty="0" smtClean="0"/>
              <a:t>OMB </a:t>
            </a:r>
            <a:r>
              <a:rPr lang="en-US" sz="4400" dirty="0"/>
              <a:t>Review of Final Rule</a:t>
            </a:r>
          </a:p>
          <a:p>
            <a:pPr marL="628650" indent="-571500"/>
            <a:r>
              <a:rPr lang="en-US" dirty="0" smtClean="0"/>
              <a:t>Unlikely </a:t>
            </a:r>
            <a:r>
              <a:rPr lang="en-US" dirty="0"/>
              <a:t>to have an active role in this </a:t>
            </a:r>
            <a:r>
              <a:rPr lang="en-US" dirty="0" smtClean="0"/>
              <a:t>step</a:t>
            </a:r>
            <a:endParaRPr lang="en-US" dirty="0"/>
          </a:p>
        </p:txBody>
      </p:sp>
      <p:sp>
        <p:nvSpPr>
          <p:cNvPr id="3" name="Slide Number Placeholder 2"/>
          <p:cNvSpPr>
            <a:spLocks noGrp="1"/>
          </p:cNvSpPr>
          <p:nvPr>
            <p:ph type="sldNum" sz="quarter" idx="12"/>
          </p:nvPr>
        </p:nvSpPr>
        <p:spPr/>
        <p:txBody>
          <a:bodyPr/>
          <a:lstStyle/>
          <a:p>
            <a:fld id="{5A98AF99-ADA9-47F1-8EDD-BAAC81607442}" type="slidenum">
              <a:rPr lang="en-US" smtClean="0"/>
              <a:t>50</a:t>
            </a:fld>
            <a:endParaRPr lang="en-US" dirty="0"/>
          </a:p>
        </p:txBody>
      </p:sp>
      <p:sp>
        <p:nvSpPr>
          <p:cNvPr id="5" name="Subtitle 2"/>
          <p:cNvSpPr txBox="1">
            <a:spLocks/>
          </p:cNvSpPr>
          <p:nvPr/>
        </p:nvSpPr>
        <p:spPr>
          <a:xfrm>
            <a:off x="14577" y="2057400"/>
            <a:ext cx="9129423" cy="2590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a:solidFill>
                <a:srgbClr val="374158"/>
              </a:solidFill>
              <a:latin typeface="Myriad Pro" pitchFamily="34" charset="0"/>
            </a:endParaRPr>
          </a:p>
        </p:txBody>
      </p:sp>
      <p:sp>
        <p:nvSpPr>
          <p:cNvPr id="7" name="Subtitle 2"/>
          <p:cNvSpPr txBox="1">
            <a:spLocks/>
          </p:cNvSpPr>
          <p:nvPr/>
        </p:nvSpPr>
        <p:spPr>
          <a:xfrm>
            <a:off x="0" y="1219200"/>
            <a:ext cx="9129423" cy="2590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1"/>
            <a:endParaRPr lang="en-US" dirty="0" smtClean="0">
              <a:solidFill>
                <a:srgbClr val="374158"/>
              </a:solidFill>
              <a:latin typeface="Myriad Pro" pitchFamily="34" charset="0"/>
            </a:endParaRPr>
          </a:p>
          <a:p>
            <a:endParaRPr lang="en-US" dirty="0">
              <a:solidFill>
                <a:srgbClr val="374158"/>
              </a:solidFill>
              <a:latin typeface="Myriad Pro" pitchFamily="34" charset="0"/>
            </a:endParaRPr>
          </a:p>
        </p:txBody>
      </p:sp>
      <p:sp>
        <p:nvSpPr>
          <p:cNvPr id="10" name="Subtitle 2"/>
          <p:cNvSpPr txBox="1">
            <a:spLocks/>
          </p:cNvSpPr>
          <p:nvPr/>
        </p:nvSpPr>
        <p:spPr>
          <a:xfrm>
            <a:off x="14577" y="6096000"/>
            <a:ext cx="9129423" cy="304800"/>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1" algn="r"/>
            <a:r>
              <a:rPr lang="en-US" sz="2400" dirty="0">
                <a:solidFill>
                  <a:srgbClr val="FBCF30"/>
                </a:solidFill>
                <a:latin typeface="Myriad Pro" pitchFamily="34" charset="0"/>
                <a:hlinkClick r:id="rId3"/>
              </a:rPr>
              <a:t>https://www.federalregister.gov</a:t>
            </a:r>
            <a:r>
              <a:rPr lang="en-US" sz="2400" dirty="0" smtClean="0">
                <a:solidFill>
                  <a:srgbClr val="FBCF30"/>
                </a:solidFill>
                <a:latin typeface="Myriad Pro" pitchFamily="34" charset="0"/>
                <a:hlinkClick r:id="rId3"/>
              </a:rPr>
              <a:t>/</a:t>
            </a:r>
            <a:r>
              <a:rPr lang="en-US" sz="2400" dirty="0" smtClean="0">
                <a:solidFill>
                  <a:srgbClr val="FBCF30"/>
                </a:solidFill>
                <a:latin typeface="Myriad Pro" pitchFamily="34" charset="0"/>
              </a:rPr>
              <a:t> </a:t>
            </a:r>
          </a:p>
          <a:p>
            <a:endParaRPr lang="en-US" dirty="0" smtClean="0">
              <a:solidFill>
                <a:srgbClr val="374158"/>
              </a:solidFill>
              <a:latin typeface="Myriad Pro" pitchFamily="34" charset="0"/>
            </a:endParaRPr>
          </a:p>
          <a:p>
            <a:endParaRPr lang="en-US" dirty="0">
              <a:solidFill>
                <a:srgbClr val="374158"/>
              </a:solidFill>
              <a:latin typeface="Myriad Pro"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5448" y="155448"/>
            <a:ext cx="1447619" cy="596825"/>
          </a:xfrm>
          <a:prstGeom prst="rect">
            <a:avLst/>
          </a:prstGeom>
        </p:spPr>
      </p:pic>
    </p:spTree>
    <p:extLst>
      <p:ext uri="{BB962C8B-B14F-4D97-AF65-F5344CB8AC3E}">
        <p14:creationId xmlns:p14="http://schemas.microsoft.com/office/powerpoint/2010/main" val="37364414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BCF30"/>
                </a:solidFill>
                <a:latin typeface="Myriad Pro" pitchFamily="34" charset="0"/>
              </a:rPr>
              <a:t>Your Role: Step Nine</a:t>
            </a:r>
            <a:endParaRPr lang="en-US" sz="3600" dirty="0">
              <a:solidFill>
                <a:srgbClr val="FBCF30"/>
              </a:solidFill>
              <a:latin typeface="Myriad Pro" pitchFamily="34" charset="0"/>
            </a:endParaRPr>
          </a:p>
        </p:txBody>
      </p:sp>
      <p:sp>
        <p:nvSpPr>
          <p:cNvPr id="4" name="Content Placeholder 3"/>
          <p:cNvSpPr>
            <a:spLocks noGrp="1"/>
          </p:cNvSpPr>
          <p:nvPr>
            <p:ph idx="1"/>
          </p:nvPr>
        </p:nvSpPr>
        <p:spPr>
          <a:xfrm>
            <a:off x="457200" y="1219200"/>
            <a:ext cx="8229600" cy="4647867"/>
          </a:xfrm>
        </p:spPr>
        <p:txBody>
          <a:bodyPr>
            <a:normAutofit lnSpcReduction="10000"/>
          </a:bodyPr>
          <a:lstStyle/>
          <a:p>
            <a:pPr marL="0" indent="0">
              <a:buNone/>
            </a:pPr>
            <a:r>
              <a:rPr lang="en-US" sz="4400" dirty="0" smtClean="0"/>
              <a:t>Publication </a:t>
            </a:r>
            <a:r>
              <a:rPr lang="en-US" sz="4400" dirty="0"/>
              <a:t>of Final Rule</a:t>
            </a:r>
          </a:p>
          <a:p>
            <a:pPr marL="628650" indent="-571500"/>
            <a:r>
              <a:rPr lang="en-US" sz="3000" dirty="0" smtClean="0"/>
              <a:t>Review </a:t>
            </a:r>
            <a:r>
              <a:rPr lang="en-US" sz="3000" dirty="0"/>
              <a:t>f</a:t>
            </a:r>
            <a:r>
              <a:rPr lang="en-US" sz="3000" dirty="0" smtClean="0"/>
              <a:t>inal </a:t>
            </a:r>
            <a:r>
              <a:rPr lang="en-US" sz="3000" dirty="0"/>
              <a:t>r</a:t>
            </a:r>
            <a:r>
              <a:rPr lang="en-US" sz="3000" dirty="0" smtClean="0"/>
              <a:t>ule </a:t>
            </a:r>
            <a:r>
              <a:rPr lang="en-US" sz="3000" dirty="0"/>
              <a:t>text</a:t>
            </a:r>
          </a:p>
          <a:p>
            <a:pPr marL="628650" indent="-571500"/>
            <a:r>
              <a:rPr lang="en-US" sz="3000" dirty="0"/>
              <a:t>Research </a:t>
            </a:r>
            <a:r>
              <a:rPr lang="en-US" sz="3000" dirty="0" smtClean="0"/>
              <a:t>discussion </a:t>
            </a:r>
            <a:r>
              <a:rPr lang="en-US" sz="3000" dirty="0"/>
              <a:t>and </a:t>
            </a:r>
            <a:r>
              <a:rPr lang="en-US" sz="3000" dirty="0" smtClean="0"/>
              <a:t>background</a:t>
            </a:r>
            <a:endParaRPr lang="en-US" sz="3000" dirty="0"/>
          </a:p>
          <a:p>
            <a:pPr marL="628650" indent="-571500"/>
            <a:r>
              <a:rPr lang="en-US" sz="3000" dirty="0"/>
              <a:t>Research </a:t>
            </a:r>
            <a:r>
              <a:rPr lang="en-US" sz="3000" dirty="0" smtClean="0"/>
              <a:t>comment </a:t>
            </a:r>
            <a:r>
              <a:rPr lang="en-US" sz="3000" dirty="0"/>
              <a:t>r</a:t>
            </a:r>
            <a:r>
              <a:rPr lang="en-US" sz="3000" dirty="0" smtClean="0"/>
              <a:t>esponse</a:t>
            </a:r>
            <a:endParaRPr lang="en-US" sz="3000" dirty="0"/>
          </a:p>
          <a:p>
            <a:pPr marL="628650" indent="-571500"/>
            <a:r>
              <a:rPr lang="en-US" sz="3000" dirty="0"/>
              <a:t>Look for </a:t>
            </a:r>
            <a:r>
              <a:rPr lang="en-US" sz="3000" dirty="0" smtClean="0"/>
              <a:t>FAC for </a:t>
            </a:r>
            <a:r>
              <a:rPr lang="en-US" sz="3000" dirty="0"/>
              <a:t>incorporation into the acquisition </a:t>
            </a:r>
            <a:r>
              <a:rPr lang="en-US" sz="3000" dirty="0" smtClean="0"/>
              <a:t>process</a:t>
            </a:r>
          </a:p>
          <a:p>
            <a:pPr marL="628650" indent="-571500"/>
            <a:r>
              <a:rPr lang="en-US" sz="3000" dirty="0"/>
              <a:t>Explore agency supplement or guidance alignment requirements</a:t>
            </a:r>
          </a:p>
          <a:p>
            <a:pPr marL="628650" indent="-571500"/>
            <a:r>
              <a:rPr lang="en-US" sz="3000" dirty="0"/>
              <a:t>Initiate agency </a:t>
            </a:r>
            <a:r>
              <a:rPr lang="en-US" sz="3000" dirty="0" smtClean="0"/>
              <a:t>change, as appropriate</a:t>
            </a:r>
            <a:endParaRPr lang="en-US" sz="3000" dirty="0"/>
          </a:p>
          <a:p>
            <a:pPr marL="628650" indent="-571500"/>
            <a:endParaRPr lang="en-US" dirty="0" smtClean="0"/>
          </a:p>
          <a:p>
            <a:endParaRPr lang="en-US" dirty="0"/>
          </a:p>
        </p:txBody>
      </p:sp>
      <p:sp>
        <p:nvSpPr>
          <p:cNvPr id="3" name="Slide Number Placeholder 2"/>
          <p:cNvSpPr>
            <a:spLocks noGrp="1"/>
          </p:cNvSpPr>
          <p:nvPr>
            <p:ph type="sldNum" sz="quarter" idx="12"/>
          </p:nvPr>
        </p:nvSpPr>
        <p:spPr/>
        <p:txBody>
          <a:bodyPr/>
          <a:lstStyle/>
          <a:p>
            <a:fld id="{5A98AF99-ADA9-47F1-8EDD-BAAC81607442}" type="slidenum">
              <a:rPr lang="en-US" smtClean="0"/>
              <a:t>51</a:t>
            </a:fld>
            <a:endParaRPr lang="en-US" dirty="0"/>
          </a:p>
        </p:txBody>
      </p:sp>
      <p:sp>
        <p:nvSpPr>
          <p:cNvPr id="5" name="Subtitle 2"/>
          <p:cNvSpPr txBox="1">
            <a:spLocks/>
          </p:cNvSpPr>
          <p:nvPr/>
        </p:nvSpPr>
        <p:spPr>
          <a:xfrm>
            <a:off x="14577" y="2057400"/>
            <a:ext cx="9129423" cy="2590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a:solidFill>
                <a:srgbClr val="374158"/>
              </a:solidFill>
              <a:latin typeface="Myriad Pro" pitchFamily="34" charset="0"/>
            </a:endParaRPr>
          </a:p>
        </p:txBody>
      </p:sp>
      <p:sp>
        <p:nvSpPr>
          <p:cNvPr id="11" name="Subtitle 2"/>
          <p:cNvSpPr txBox="1">
            <a:spLocks/>
          </p:cNvSpPr>
          <p:nvPr/>
        </p:nvSpPr>
        <p:spPr>
          <a:xfrm>
            <a:off x="14577" y="6096000"/>
            <a:ext cx="9129423" cy="304800"/>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1" algn="r"/>
            <a:r>
              <a:rPr lang="en-US" sz="2400" dirty="0">
                <a:solidFill>
                  <a:srgbClr val="FBCF30"/>
                </a:solidFill>
                <a:latin typeface="Myriad Pro" pitchFamily="34" charset="0"/>
                <a:hlinkClick r:id="rId3"/>
              </a:rPr>
              <a:t>https://www.federalregister.gov</a:t>
            </a:r>
            <a:r>
              <a:rPr lang="en-US" sz="2400" dirty="0" smtClean="0">
                <a:solidFill>
                  <a:srgbClr val="FBCF30"/>
                </a:solidFill>
                <a:latin typeface="Myriad Pro" pitchFamily="34" charset="0"/>
                <a:hlinkClick r:id="rId3"/>
              </a:rPr>
              <a:t>/</a:t>
            </a:r>
            <a:r>
              <a:rPr lang="en-US" sz="2400" dirty="0" smtClean="0">
                <a:solidFill>
                  <a:srgbClr val="FBCF30"/>
                </a:solidFill>
                <a:latin typeface="Myriad Pro" pitchFamily="34" charset="0"/>
              </a:rPr>
              <a:t> </a:t>
            </a:r>
          </a:p>
          <a:p>
            <a:endParaRPr lang="en-US" dirty="0" smtClean="0">
              <a:solidFill>
                <a:srgbClr val="374158"/>
              </a:solidFill>
              <a:latin typeface="Myriad Pro" pitchFamily="34" charset="0"/>
            </a:endParaRPr>
          </a:p>
          <a:p>
            <a:endParaRPr lang="en-US" dirty="0">
              <a:solidFill>
                <a:srgbClr val="374158"/>
              </a:solidFill>
              <a:latin typeface="Myriad Pro"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5448" y="155448"/>
            <a:ext cx="1447619" cy="584127"/>
          </a:xfrm>
          <a:prstGeom prst="rect">
            <a:avLst/>
          </a:prstGeom>
        </p:spPr>
      </p:pic>
      <p:grpSp>
        <p:nvGrpSpPr>
          <p:cNvPr id="8" name="Group 7"/>
          <p:cNvGrpSpPr/>
          <p:nvPr/>
        </p:nvGrpSpPr>
        <p:grpSpPr>
          <a:xfrm>
            <a:off x="117625" y="5867067"/>
            <a:ext cx="2549374" cy="594360"/>
            <a:chOff x="117625" y="5867067"/>
            <a:chExt cx="2549374" cy="594360"/>
          </a:xfrm>
        </p:grpSpPr>
        <p:pic>
          <p:nvPicPr>
            <p:cNvPr id="9" name="Picture 8">
              <a:hlinkClick r:id="rId3"/>
            </p:cNvPr>
            <p:cNvPicPr>
              <a:picLocks noChangeAspect="1"/>
            </p:cNvPicPr>
            <p:nvPr/>
          </p:nvPicPr>
          <p:blipFill>
            <a:blip r:embed="rId5"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17625" y="5867067"/>
              <a:ext cx="767358" cy="594360"/>
            </a:xfrm>
            <a:prstGeom prst="rect">
              <a:avLst/>
            </a:prstGeom>
          </p:spPr>
        </p:pic>
        <p:sp>
          <p:nvSpPr>
            <p:cNvPr id="10" name="Rectangle 9"/>
            <p:cNvSpPr/>
            <p:nvPr/>
          </p:nvSpPr>
          <p:spPr>
            <a:xfrm>
              <a:off x="709832" y="5959206"/>
              <a:ext cx="1957167" cy="502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2">
                      <a:lumMod val="60000"/>
                      <a:lumOff val="40000"/>
                    </a:schemeClr>
                  </a:solidFill>
                  <a:latin typeface="Myriad Pro Cond" pitchFamily="34" charset="0"/>
                </a:rPr>
                <a:t>FederalRegister.gov</a:t>
              </a:r>
              <a:endParaRPr lang="en-US" dirty="0">
                <a:solidFill>
                  <a:schemeClr val="accent2">
                    <a:lumMod val="60000"/>
                    <a:lumOff val="40000"/>
                  </a:schemeClr>
                </a:solidFill>
                <a:latin typeface="Myriad Pro Cond" pitchFamily="34" charset="0"/>
              </a:endParaRPr>
            </a:p>
          </p:txBody>
        </p:sp>
      </p:grpSp>
      <p:grpSp>
        <p:nvGrpSpPr>
          <p:cNvPr id="12" name="Group 11"/>
          <p:cNvGrpSpPr/>
          <p:nvPr/>
        </p:nvGrpSpPr>
        <p:grpSpPr>
          <a:xfrm>
            <a:off x="2971800" y="5867067"/>
            <a:ext cx="2549374" cy="594360"/>
            <a:chOff x="117625" y="5867067"/>
            <a:chExt cx="2549374" cy="594360"/>
          </a:xfrm>
        </p:grpSpPr>
        <p:pic>
          <p:nvPicPr>
            <p:cNvPr id="13" name="Picture 12">
              <a:hlinkClick r:id="rId6"/>
            </p:cNvPr>
            <p:cNvPicPr>
              <a:picLocks noChangeAspect="1"/>
            </p:cNvPicPr>
            <p:nvPr/>
          </p:nvPicPr>
          <p:blipFill>
            <a:blip r:embed="rId5"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17625" y="5867067"/>
              <a:ext cx="767358" cy="594360"/>
            </a:xfrm>
            <a:prstGeom prst="rect">
              <a:avLst/>
            </a:prstGeom>
          </p:spPr>
        </p:pic>
        <p:sp>
          <p:nvSpPr>
            <p:cNvPr id="14" name="Rectangle 13"/>
            <p:cNvSpPr/>
            <p:nvPr/>
          </p:nvSpPr>
          <p:spPr>
            <a:xfrm>
              <a:off x="709832" y="5959206"/>
              <a:ext cx="1957167" cy="502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2">
                      <a:lumMod val="60000"/>
                      <a:lumOff val="40000"/>
                    </a:schemeClr>
                  </a:solidFill>
                  <a:latin typeface="Myriad Pro Cond" pitchFamily="34" charset="0"/>
                </a:rPr>
                <a:t>Federal Acquisition Circulars (FAC)</a:t>
              </a:r>
              <a:endParaRPr lang="en-US" dirty="0">
                <a:solidFill>
                  <a:schemeClr val="accent2">
                    <a:lumMod val="60000"/>
                    <a:lumOff val="40000"/>
                  </a:schemeClr>
                </a:solidFill>
                <a:latin typeface="Myriad Pro Cond" pitchFamily="34" charset="0"/>
              </a:endParaRPr>
            </a:p>
          </p:txBody>
        </p:sp>
      </p:grpSp>
    </p:spTree>
    <p:extLst>
      <p:ext uri="{BB962C8B-B14F-4D97-AF65-F5344CB8AC3E}">
        <p14:creationId xmlns:p14="http://schemas.microsoft.com/office/powerpoint/2010/main" val="32698440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BCF30"/>
                </a:solidFill>
                <a:latin typeface="Myriad Pro" pitchFamily="34" charset="0"/>
              </a:rPr>
              <a:t>Resource List</a:t>
            </a:r>
            <a:endParaRPr lang="en-US" sz="3600" dirty="0">
              <a:solidFill>
                <a:srgbClr val="FBCF30"/>
              </a:solidFill>
              <a:latin typeface="Myriad Pro" pitchFamily="34" charset="0"/>
            </a:endParaRPr>
          </a:p>
        </p:txBody>
      </p:sp>
      <p:sp>
        <p:nvSpPr>
          <p:cNvPr id="13" name="Content Placeholder 12"/>
          <p:cNvSpPr>
            <a:spLocks noGrp="1"/>
          </p:cNvSpPr>
          <p:nvPr>
            <p:ph sz="half" idx="1"/>
          </p:nvPr>
        </p:nvSpPr>
        <p:spPr>
          <a:xfrm>
            <a:off x="457200" y="1219200"/>
            <a:ext cx="4038600" cy="3695699"/>
          </a:xfrm>
        </p:spPr>
        <p:txBody>
          <a:bodyPr>
            <a:normAutofit fontScale="77500" lnSpcReduction="20000"/>
          </a:bodyPr>
          <a:lstStyle/>
          <a:p>
            <a:pPr marL="0" indent="0">
              <a:buNone/>
            </a:pPr>
            <a:r>
              <a:rPr lang="en-US" sz="3100" dirty="0"/>
              <a:t>Acquisition Rules</a:t>
            </a:r>
          </a:p>
          <a:p>
            <a:r>
              <a:rPr lang="en-US" sz="3100" dirty="0"/>
              <a:t>FAR sites</a:t>
            </a:r>
          </a:p>
          <a:p>
            <a:r>
              <a:rPr lang="en-US" sz="3100" dirty="0"/>
              <a:t>Federal Register</a:t>
            </a:r>
          </a:p>
          <a:p>
            <a:pPr lvl="1"/>
            <a:r>
              <a:rPr lang="en-US" sz="2600" dirty="0"/>
              <a:t>Current </a:t>
            </a:r>
            <a:r>
              <a:rPr lang="en-US" sz="2600" dirty="0" smtClean="0"/>
              <a:t>site</a:t>
            </a:r>
            <a:endParaRPr lang="en-US" sz="2600" dirty="0"/>
          </a:p>
          <a:p>
            <a:pPr lvl="1"/>
            <a:r>
              <a:rPr lang="en-US" sz="2600" dirty="0"/>
              <a:t>Historical archives</a:t>
            </a:r>
          </a:p>
          <a:p>
            <a:r>
              <a:rPr lang="en-US" sz="3100" dirty="0"/>
              <a:t>Agency </a:t>
            </a:r>
            <a:r>
              <a:rPr lang="en-US" sz="3100" dirty="0" smtClean="0"/>
              <a:t>acquisition notices</a:t>
            </a:r>
            <a:endParaRPr lang="en-US" sz="3100" dirty="0"/>
          </a:p>
          <a:p>
            <a:r>
              <a:rPr lang="en-US" sz="3100" dirty="0"/>
              <a:t>Agency </a:t>
            </a:r>
            <a:r>
              <a:rPr lang="en-US" sz="3100" dirty="0" smtClean="0"/>
              <a:t>policy</a:t>
            </a:r>
            <a:endParaRPr lang="en-US" sz="3100" dirty="0"/>
          </a:p>
          <a:p>
            <a:r>
              <a:rPr lang="en-US" sz="3100" dirty="0"/>
              <a:t>Other resources</a:t>
            </a:r>
          </a:p>
          <a:p>
            <a:pPr lvl="1"/>
            <a:r>
              <a:rPr lang="en-US" sz="2600" dirty="0"/>
              <a:t>Legal </a:t>
            </a:r>
            <a:r>
              <a:rPr lang="en-US" sz="2600" dirty="0" smtClean="0"/>
              <a:t>databases</a:t>
            </a:r>
            <a:endParaRPr lang="en-US" sz="2600" dirty="0"/>
          </a:p>
          <a:p>
            <a:pPr lvl="1"/>
            <a:r>
              <a:rPr lang="en-US" sz="2600" dirty="0"/>
              <a:t>Legal a</a:t>
            </a:r>
            <a:r>
              <a:rPr lang="en-US" sz="2600" dirty="0" smtClean="0"/>
              <a:t>rchives</a:t>
            </a:r>
            <a:endParaRPr lang="en-US" sz="2600" dirty="0"/>
          </a:p>
        </p:txBody>
      </p:sp>
      <p:sp>
        <p:nvSpPr>
          <p:cNvPr id="14" name="Content Placeholder 13"/>
          <p:cNvSpPr>
            <a:spLocks noGrp="1"/>
          </p:cNvSpPr>
          <p:nvPr>
            <p:ph sz="half" idx="2"/>
          </p:nvPr>
        </p:nvSpPr>
        <p:spPr>
          <a:xfrm>
            <a:off x="4648200" y="1219200"/>
            <a:ext cx="4267200" cy="3390899"/>
          </a:xfrm>
        </p:spPr>
        <p:txBody>
          <a:bodyPr>
            <a:normAutofit/>
          </a:bodyPr>
          <a:lstStyle/>
          <a:p>
            <a:pPr marL="0" indent="0">
              <a:buNone/>
            </a:pPr>
            <a:r>
              <a:rPr lang="en-US" sz="2400" dirty="0" smtClean="0"/>
              <a:t>Resource </a:t>
            </a:r>
            <a:r>
              <a:rPr lang="en-US" sz="2400" dirty="0"/>
              <a:t>Organizations </a:t>
            </a:r>
            <a:r>
              <a:rPr lang="en-US" sz="2400" dirty="0" smtClean="0"/>
              <a:t>Mentors </a:t>
            </a:r>
            <a:r>
              <a:rPr lang="en-US" sz="2400" dirty="0"/>
              <a:t>/ Teaming</a:t>
            </a:r>
          </a:p>
          <a:p>
            <a:r>
              <a:rPr lang="en-US" sz="2400" dirty="0" smtClean="0"/>
              <a:t>Community of practice</a:t>
            </a:r>
          </a:p>
          <a:p>
            <a:r>
              <a:rPr lang="en-US" sz="2400" dirty="0" smtClean="0"/>
              <a:t>Acquisition </a:t>
            </a:r>
            <a:r>
              <a:rPr lang="en-US" sz="2400" dirty="0"/>
              <a:t>p</a:t>
            </a:r>
            <a:r>
              <a:rPr lang="en-US" sz="2400" dirty="0" smtClean="0"/>
              <a:t>artnerships </a:t>
            </a:r>
            <a:endParaRPr lang="en-US" sz="2400" dirty="0"/>
          </a:p>
          <a:p>
            <a:pPr lvl="1"/>
            <a:r>
              <a:rPr lang="en-US" sz="2000" dirty="0"/>
              <a:t>Finance, l</a:t>
            </a:r>
            <a:r>
              <a:rPr lang="en-US" sz="2000" dirty="0" smtClean="0"/>
              <a:t>ogistics</a:t>
            </a:r>
            <a:r>
              <a:rPr lang="en-US" sz="2000" dirty="0"/>
              <a:t>, etc.</a:t>
            </a:r>
          </a:p>
          <a:p>
            <a:r>
              <a:rPr lang="en-US" sz="2400" dirty="0"/>
              <a:t>Combined </a:t>
            </a:r>
            <a:r>
              <a:rPr lang="en-US" sz="2400" dirty="0" smtClean="0"/>
              <a:t>organizational </a:t>
            </a:r>
            <a:r>
              <a:rPr lang="en-US" sz="2400" dirty="0"/>
              <a:t>training efforts</a:t>
            </a:r>
          </a:p>
          <a:p>
            <a:endParaRPr lang="en-US" dirty="0"/>
          </a:p>
        </p:txBody>
      </p:sp>
      <p:sp>
        <p:nvSpPr>
          <p:cNvPr id="3" name="Slide Number Placeholder 2"/>
          <p:cNvSpPr>
            <a:spLocks noGrp="1"/>
          </p:cNvSpPr>
          <p:nvPr>
            <p:ph type="sldNum" sz="quarter" idx="12"/>
          </p:nvPr>
        </p:nvSpPr>
        <p:spPr/>
        <p:txBody>
          <a:bodyPr/>
          <a:lstStyle/>
          <a:p>
            <a:fld id="{5A98AF99-ADA9-47F1-8EDD-BAAC81607442}" type="slidenum">
              <a:rPr lang="en-US" smtClean="0"/>
              <a:t>52</a:t>
            </a:fld>
            <a:endParaRPr lang="en-US" dirty="0"/>
          </a:p>
        </p:txBody>
      </p:sp>
      <p:sp>
        <p:nvSpPr>
          <p:cNvPr id="15" name="Content Placeholder 14"/>
          <p:cNvSpPr>
            <a:spLocks noGrp="1"/>
          </p:cNvSpPr>
          <p:nvPr>
            <p:ph sz="half" idx="4294967295"/>
          </p:nvPr>
        </p:nvSpPr>
        <p:spPr>
          <a:xfrm>
            <a:off x="381000" y="4914900"/>
            <a:ext cx="8305800" cy="1485900"/>
          </a:xfrm>
        </p:spPr>
        <p:txBody>
          <a:bodyPr numCol="2">
            <a:normAutofit fontScale="70000" lnSpcReduction="20000"/>
          </a:bodyPr>
          <a:lstStyle/>
          <a:p>
            <a:pPr marL="0" indent="0">
              <a:buNone/>
            </a:pPr>
            <a:r>
              <a:rPr lang="en-US" dirty="0"/>
              <a:t>Historical </a:t>
            </a:r>
            <a:r>
              <a:rPr lang="en-US" dirty="0" smtClean="0"/>
              <a:t>Context Research Topics</a:t>
            </a:r>
            <a:endParaRPr lang="en-US" dirty="0"/>
          </a:p>
          <a:p>
            <a:r>
              <a:rPr lang="en-US" dirty="0"/>
              <a:t>Political</a:t>
            </a:r>
          </a:p>
          <a:p>
            <a:r>
              <a:rPr lang="en-US" dirty="0" smtClean="0"/>
              <a:t>Social</a:t>
            </a:r>
          </a:p>
          <a:p>
            <a:pPr marL="0" indent="0">
              <a:buNone/>
            </a:pPr>
            <a:endParaRPr lang="en-US" dirty="0" smtClean="0"/>
          </a:p>
          <a:p>
            <a:endParaRPr lang="en-US" dirty="0"/>
          </a:p>
          <a:p>
            <a:r>
              <a:rPr lang="en-US" dirty="0"/>
              <a:t>Economic</a:t>
            </a:r>
          </a:p>
          <a:p>
            <a:r>
              <a:rPr lang="en-US" dirty="0"/>
              <a:t>News</a:t>
            </a:r>
          </a:p>
          <a:p>
            <a:pPr marL="0" indent="0">
              <a:buNone/>
            </a:pPr>
            <a:endParaRPr lang="en-US" dirty="0"/>
          </a:p>
        </p:txBody>
      </p:sp>
      <p:sp>
        <p:nvSpPr>
          <p:cNvPr id="7" name="Subtitle 2"/>
          <p:cNvSpPr txBox="1">
            <a:spLocks/>
          </p:cNvSpPr>
          <p:nvPr/>
        </p:nvSpPr>
        <p:spPr>
          <a:xfrm>
            <a:off x="0" y="1219200"/>
            <a:ext cx="9129423" cy="2590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1"/>
            <a:endParaRPr lang="en-US" dirty="0" smtClean="0">
              <a:solidFill>
                <a:srgbClr val="374158"/>
              </a:solidFill>
              <a:latin typeface="Myriad Pro" pitchFamily="34" charset="0"/>
            </a:endParaRPr>
          </a:p>
          <a:p>
            <a:endParaRPr lang="en-US" dirty="0">
              <a:solidFill>
                <a:srgbClr val="374158"/>
              </a:solidFill>
              <a:latin typeface="Myriad Pro" pitchFamily="34" charset="0"/>
            </a:endParaRPr>
          </a:p>
        </p:txBody>
      </p:sp>
      <p:sp>
        <p:nvSpPr>
          <p:cNvPr id="10" name="Subtitle 2"/>
          <p:cNvSpPr txBox="1">
            <a:spLocks/>
          </p:cNvSpPr>
          <p:nvPr/>
        </p:nvSpPr>
        <p:spPr>
          <a:xfrm>
            <a:off x="-3581400" y="114300"/>
            <a:ext cx="4564711" cy="480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1" algn="l"/>
            <a:endParaRPr lang="en-US" sz="4500" dirty="0">
              <a:solidFill>
                <a:srgbClr val="374158"/>
              </a:solidFill>
              <a:latin typeface="Myriad Pro" pitchFamily="34" charset="0"/>
            </a:endParaRPr>
          </a:p>
        </p:txBody>
      </p:sp>
    </p:spTree>
    <p:extLst>
      <p:ext uri="{BB962C8B-B14F-4D97-AF65-F5344CB8AC3E}">
        <p14:creationId xmlns:p14="http://schemas.microsoft.com/office/powerpoint/2010/main" val="25987713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A98AF99-ADA9-47F1-8EDD-BAAC81607442}" type="slidenum">
              <a:rPr lang="en-US" smtClean="0"/>
              <a:t>53</a:t>
            </a:fld>
            <a:endParaRPr lang="en-US" dirty="0"/>
          </a:p>
        </p:txBody>
      </p:sp>
      <p:sp>
        <p:nvSpPr>
          <p:cNvPr id="5" name="Rectangle 4"/>
          <p:cNvSpPr/>
          <p:nvPr/>
        </p:nvSpPr>
        <p:spPr>
          <a:xfrm>
            <a:off x="457200" y="1447800"/>
            <a:ext cx="4876800" cy="258532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Please return from lunch </a:t>
            </a:r>
          </a:p>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on time</a:t>
            </a:r>
            <a:endPar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04317" y="2590800"/>
            <a:ext cx="5739683" cy="3949207"/>
          </a:xfrm>
          <a:prstGeom prst="rect">
            <a:avLst/>
          </a:prstGeom>
        </p:spPr>
      </p:pic>
    </p:spTree>
    <p:extLst>
      <p:ext uri="{BB962C8B-B14F-4D97-AF65-F5344CB8AC3E}">
        <p14:creationId xmlns:p14="http://schemas.microsoft.com/office/powerpoint/2010/main" val="24903962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3"/>
          </p:nvPr>
        </p:nvPicPr>
        <p:blipFill>
          <a:blip r:embed="rId3" cstate="email">
            <a:extLst>
              <a:ext uri="{28A0092B-C50C-407E-A947-70E740481C1C}">
                <a14:useLocalDpi xmlns:a14="http://schemas.microsoft.com/office/drawing/2010/main"/>
              </a:ext>
            </a:extLst>
          </a:blip>
          <a:stretch>
            <a:fillRect/>
          </a:stretch>
        </p:blipFill>
        <p:spPr>
          <a:xfrm>
            <a:off x="5029200" y="1219200"/>
            <a:ext cx="3585357" cy="3227389"/>
          </a:xfrm>
        </p:spPr>
      </p:pic>
      <p:sp>
        <p:nvSpPr>
          <p:cNvPr id="2" name="Title 1"/>
          <p:cNvSpPr>
            <a:spLocks noGrp="1"/>
          </p:cNvSpPr>
          <p:nvPr>
            <p:ph type="title"/>
          </p:nvPr>
        </p:nvSpPr>
        <p:spPr/>
        <p:txBody>
          <a:bodyPr/>
          <a:lstStyle/>
          <a:p>
            <a:r>
              <a:rPr lang="en-US" dirty="0" smtClean="0"/>
              <a:t>Group Project – </a:t>
            </a:r>
            <a:br>
              <a:rPr lang="en-US" dirty="0" smtClean="0"/>
            </a:br>
            <a:r>
              <a:rPr lang="en-US" dirty="0" smtClean="0"/>
              <a:t>   Case Study TWO</a:t>
            </a:r>
            <a:endParaRPr lang="en-US" dirty="0"/>
          </a:p>
        </p:txBody>
      </p:sp>
      <p:sp>
        <p:nvSpPr>
          <p:cNvPr id="4" name="Slide Number Placeholder 3"/>
          <p:cNvSpPr>
            <a:spLocks noGrp="1"/>
          </p:cNvSpPr>
          <p:nvPr>
            <p:ph type="sldNum" sz="quarter" idx="12"/>
          </p:nvPr>
        </p:nvSpPr>
        <p:spPr/>
        <p:txBody>
          <a:bodyPr/>
          <a:lstStyle/>
          <a:p>
            <a:fld id="{5A98AF99-ADA9-47F1-8EDD-BAAC81607442}" type="slidenum">
              <a:rPr lang="en-US" smtClean="0"/>
              <a:t>54</a:t>
            </a:fld>
            <a:endParaRPr lang="en-US" dirty="0"/>
          </a:p>
        </p:txBody>
      </p:sp>
    </p:spTree>
    <p:extLst>
      <p:ext uri="{BB962C8B-B14F-4D97-AF65-F5344CB8AC3E}">
        <p14:creationId xmlns:p14="http://schemas.microsoft.com/office/powerpoint/2010/main" val="27555337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4" y="2651"/>
            <a:ext cx="9142675" cy="911750"/>
          </a:xfrm>
        </p:spPr>
        <p:txBody>
          <a:bodyPr>
            <a:normAutofit/>
          </a:bodyPr>
          <a:lstStyle/>
          <a:p>
            <a:r>
              <a:rPr lang="en-US" sz="3600" b="0" dirty="0" smtClean="0">
                <a:solidFill>
                  <a:srgbClr val="FBCF30"/>
                </a:solidFill>
                <a:latin typeface="Myriad Pro" pitchFamily="34" charset="0"/>
              </a:rPr>
              <a:t>Case Study Two</a:t>
            </a:r>
            <a:endParaRPr lang="en-US" sz="3600" b="0" dirty="0">
              <a:solidFill>
                <a:srgbClr val="FBCF30"/>
              </a:solidFill>
              <a:latin typeface="Myriad Pro" pitchFamily="34" charset="0"/>
            </a:endParaRPr>
          </a:p>
        </p:txBody>
      </p:sp>
      <p:sp>
        <p:nvSpPr>
          <p:cNvPr id="5" name="Subtitle 2"/>
          <p:cNvSpPr txBox="1">
            <a:spLocks/>
          </p:cNvSpPr>
          <p:nvPr/>
        </p:nvSpPr>
        <p:spPr>
          <a:xfrm>
            <a:off x="14577" y="2057400"/>
            <a:ext cx="9129423" cy="2590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a:solidFill>
                <a:srgbClr val="374158"/>
              </a:solidFill>
              <a:latin typeface="Myriad Pro" pitchFamily="34" charset="0"/>
            </a:endParaRPr>
          </a:p>
        </p:txBody>
      </p:sp>
      <p:sp>
        <p:nvSpPr>
          <p:cNvPr id="6" name="Subtitle 2"/>
          <p:cNvSpPr txBox="1">
            <a:spLocks/>
          </p:cNvSpPr>
          <p:nvPr/>
        </p:nvSpPr>
        <p:spPr>
          <a:xfrm>
            <a:off x="14577" y="2209800"/>
            <a:ext cx="9129423" cy="2590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1"/>
            <a:r>
              <a:rPr lang="en-US" sz="4500" b="1" dirty="0" smtClean="0">
                <a:solidFill>
                  <a:srgbClr val="374158"/>
                </a:solidFill>
                <a:latin typeface="Myriad Pro" pitchFamily="34" charset="0"/>
              </a:rPr>
              <a:t>Case Study Two Packets</a:t>
            </a:r>
            <a:endParaRPr lang="en-US" dirty="0" smtClean="0">
              <a:solidFill>
                <a:srgbClr val="374158"/>
              </a:solidFill>
              <a:latin typeface="Myriad Pro" pitchFamily="34" charset="0"/>
            </a:endParaRPr>
          </a:p>
          <a:p>
            <a:endParaRPr lang="en-US" dirty="0">
              <a:solidFill>
                <a:srgbClr val="374158"/>
              </a:solidFill>
              <a:latin typeface="Myriad Pro" pitchFamily="34" charset="0"/>
            </a:endParaRPr>
          </a:p>
        </p:txBody>
      </p:sp>
      <p:sp>
        <p:nvSpPr>
          <p:cNvPr id="3" name="Slide Number Placeholder 2"/>
          <p:cNvSpPr>
            <a:spLocks noGrp="1"/>
          </p:cNvSpPr>
          <p:nvPr>
            <p:ph type="sldNum" sz="quarter" idx="12"/>
          </p:nvPr>
        </p:nvSpPr>
        <p:spPr/>
        <p:txBody>
          <a:bodyPr/>
          <a:lstStyle/>
          <a:p>
            <a:fld id="{5A98AF99-ADA9-47F1-8EDD-BAAC81607442}" type="slidenum">
              <a:rPr lang="en-US" smtClean="0"/>
              <a:t>55</a:t>
            </a:fld>
            <a:endParaRPr lang="en-US" dirty="0"/>
          </a:p>
        </p:txBody>
      </p:sp>
    </p:spTree>
    <p:extLst>
      <p:ext uri="{BB962C8B-B14F-4D97-AF65-F5344CB8AC3E}">
        <p14:creationId xmlns:p14="http://schemas.microsoft.com/office/powerpoint/2010/main" val="30886538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A98AF99-ADA9-47F1-8EDD-BAAC81607442}" type="slidenum">
              <a:rPr lang="en-US" smtClean="0"/>
              <a:t>56</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20190" y="1524000"/>
            <a:ext cx="4723810" cy="5015873"/>
          </a:xfrm>
          <a:prstGeom prst="rect">
            <a:avLst/>
          </a:prstGeom>
        </p:spPr>
      </p:pic>
      <p:sp>
        <p:nvSpPr>
          <p:cNvPr id="5" name="Rectangle 4"/>
          <p:cNvSpPr/>
          <p:nvPr/>
        </p:nvSpPr>
        <p:spPr>
          <a:xfrm>
            <a:off x="649022" y="1371600"/>
            <a:ext cx="3810001" cy="34163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Please return </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on time in 10 minutes</a:t>
            </a:r>
            <a:endPar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9402552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BCF30"/>
                </a:solidFill>
                <a:latin typeface="Myriad Pro" pitchFamily="34" charset="0"/>
              </a:rPr>
              <a:t>Case Study Two: Findings</a:t>
            </a:r>
            <a:endParaRPr lang="en-US" sz="3600" dirty="0">
              <a:solidFill>
                <a:srgbClr val="FBCF30"/>
              </a:solidFill>
              <a:latin typeface="Myriad Pro" pitchFamily="34" charset="0"/>
            </a:endParaRPr>
          </a:p>
        </p:txBody>
      </p:sp>
      <p:pic>
        <p:nvPicPr>
          <p:cNvPr id="9" name="Content Placeholder 8"/>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5486400" y="1371600"/>
            <a:ext cx="3279562" cy="2590800"/>
          </a:xfrm>
        </p:spPr>
      </p:pic>
      <p:sp>
        <p:nvSpPr>
          <p:cNvPr id="7" name="Content Placeholder 6"/>
          <p:cNvSpPr>
            <a:spLocks noGrp="1"/>
          </p:cNvSpPr>
          <p:nvPr>
            <p:ph sz="half" idx="2"/>
          </p:nvPr>
        </p:nvSpPr>
        <p:spPr>
          <a:xfrm>
            <a:off x="533400" y="4267200"/>
            <a:ext cx="8153400" cy="1858963"/>
          </a:xfrm>
        </p:spPr>
        <p:txBody>
          <a:bodyPr/>
          <a:lstStyle/>
          <a:p>
            <a:pPr marL="0" indent="0" algn="ctr">
              <a:buNone/>
            </a:pPr>
            <a:r>
              <a:rPr lang="en-US" sz="4900" b="1" dirty="0"/>
              <a:t>Present </a:t>
            </a:r>
            <a:r>
              <a:rPr lang="en-US" sz="4900" b="1" dirty="0" smtClean="0"/>
              <a:t>your findings</a:t>
            </a:r>
            <a:endParaRPr lang="en-US" dirty="0"/>
          </a:p>
          <a:p>
            <a:pPr marL="0" indent="0" algn="ctr">
              <a:buNone/>
            </a:pPr>
            <a:r>
              <a:rPr lang="en-US" dirty="0"/>
              <a:t>Each team gets 5 minutes to present your findings.</a:t>
            </a:r>
          </a:p>
          <a:p>
            <a:endParaRPr lang="en-US" dirty="0"/>
          </a:p>
        </p:txBody>
      </p:sp>
      <p:sp>
        <p:nvSpPr>
          <p:cNvPr id="3" name="Slide Number Placeholder 2"/>
          <p:cNvSpPr>
            <a:spLocks noGrp="1"/>
          </p:cNvSpPr>
          <p:nvPr>
            <p:ph type="sldNum" sz="quarter" idx="12"/>
          </p:nvPr>
        </p:nvSpPr>
        <p:spPr/>
        <p:txBody>
          <a:bodyPr/>
          <a:lstStyle/>
          <a:p>
            <a:fld id="{5A98AF99-ADA9-47F1-8EDD-BAAC81607442}" type="slidenum">
              <a:rPr lang="en-US" smtClean="0"/>
              <a:t>57</a:t>
            </a:fld>
            <a:endParaRPr lang="en-US" dirty="0"/>
          </a:p>
        </p:txBody>
      </p:sp>
      <p:sp>
        <p:nvSpPr>
          <p:cNvPr id="5" name="Subtitle 2"/>
          <p:cNvSpPr txBox="1">
            <a:spLocks/>
          </p:cNvSpPr>
          <p:nvPr/>
        </p:nvSpPr>
        <p:spPr>
          <a:xfrm>
            <a:off x="14577" y="2057400"/>
            <a:ext cx="9129423" cy="2590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a:solidFill>
                <a:srgbClr val="374158"/>
              </a:solidFill>
              <a:latin typeface="Myriad Pro" pitchFamily="34" charset="0"/>
            </a:endParaRPr>
          </a:p>
        </p:txBody>
      </p:sp>
    </p:spTree>
    <p:extLst>
      <p:ext uri="{BB962C8B-B14F-4D97-AF65-F5344CB8AC3E}">
        <p14:creationId xmlns:p14="http://schemas.microsoft.com/office/powerpoint/2010/main" val="7980656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Two: Conclusion</a:t>
            </a:r>
            <a:endParaRPr lang="en-US" dirty="0"/>
          </a:p>
        </p:txBody>
      </p:sp>
      <p:sp>
        <p:nvSpPr>
          <p:cNvPr id="3" name="Content Placeholder 2"/>
          <p:cNvSpPr>
            <a:spLocks noGrp="1"/>
          </p:cNvSpPr>
          <p:nvPr>
            <p:ph idx="1"/>
          </p:nvPr>
        </p:nvSpPr>
        <p:spPr>
          <a:xfrm>
            <a:off x="838200" y="1752600"/>
            <a:ext cx="7848600" cy="4373563"/>
          </a:xfrm>
        </p:spPr>
        <p:txBody>
          <a:bodyPr/>
          <a:lstStyle/>
          <a:p>
            <a:r>
              <a:rPr lang="en-US" dirty="0" smtClean="0"/>
              <a:t>Collaboration strengthens the process</a:t>
            </a:r>
          </a:p>
          <a:p>
            <a:r>
              <a:rPr lang="en-US" dirty="0" smtClean="0"/>
              <a:t>Networking provides multiple perspectives</a:t>
            </a:r>
          </a:p>
          <a:p>
            <a:r>
              <a:rPr lang="en-US" dirty="0" smtClean="0"/>
              <a:t>Overwhelming volumes of information</a:t>
            </a:r>
          </a:p>
          <a:p>
            <a:r>
              <a:rPr lang="en-US" dirty="0" smtClean="0"/>
              <a:t>Research tool guides the process</a:t>
            </a:r>
            <a:endParaRPr lang="en-US" dirty="0"/>
          </a:p>
        </p:txBody>
      </p:sp>
      <p:sp>
        <p:nvSpPr>
          <p:cNvPr id="4" name="Slide Number Placeholder 3"/>
          <p:cNvSpPr>
            <a:spLocks noGrp="1"/>
          </p:cNvSpPr>
          <p:nvPr>
            <p:ph type="sldNum" sz="quarter" idx="12"/>
          </p:nvPr>
        </p:nvSpPr>
        <p:spPr/>
        <p:txBody>
          <a:bodyPr/>
          <a:lstStyle/>
          <a:p>
            <a:fld id="{5A98AF99-ADA9-47F1-8EDD-BAAC81607442}" type="slidenum">
              <a:rPr lang="en-US" smtClean="0"/>
              <a:t>58</a:t>
            </a:fld>
            <a:endParaRPr lang="en-US" dirty="0"/>
          </a:p>
        </p:txBody>
      </p:sp>
    </p:spTree>
    <p:extLst>
      <p:ext uri="{BB962C8B-B14F-4D97-AF65-F5344CB8AC3E}">
        <p14:creationId xmlns:p14="http://schemas.microsoft.com/office/powerpoint/2010/main" val="41527617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 Preparation</a:t>
            </a:r>
            <a:endParaRPr lang="en-US" dirty="0"/>
          </a:p>
        </p:txBody>
      </p:sp>
      <p:sp>
        <p:nvSpPr>
          <p:cNvPr id="4" name="Slide Number Placeholder 3"/>
          <p:cNvSpPr>
            <a:spLocks noGrp="1"/>
          </p:cNvSpPr>
          <p:nvPr>
            <p:ph type="sldNum" sz="quarter" idx="12"/>
          </p:nvPr>
        </p:nvSpPr>
        <p:spPr/>
        <p:txBody>
          <a:bodyPr/>
          <a:lstStyle/>
          <a:p>
            <a:fld id="{5A98AF99-ADA9-47F1-8EDD-BAAC81607442}" type="slidenum">
              <a:rPr lang="en-US" smtClean="0"/>
              <a:t>59</a:t>
            </a:fld>
            <a:endParaRPr lang="en-US" dirty="0"/>
          </a:p>
        </p:txBody>
      </p:sp>
      <p:pic>
        <p:nvPicPr>
          <p:cNvPr id="6" name="Content Placeholder 5"/>
          <p:cNvPicPr>
            <a:picLocks noGrp="1" noChangeAspect="1"/>
          </p:cNvPicPr>
          <p:nvPr>
            <p:ph sz="quarter" idx="13"/>
          </p:nvPr>
        </p:nvPicPr>
        <p:blipFill>
          <a:blip r:embed="rId3">
            <a:extLst>
              <a:ext uri="{28A0092B-C50C-407E-A947-70E740481C1C}">
                <a14:useLocalDpi xmlns:a14="http://schemas.microsoft.com/office/drawing/2010/main"/>
              </a:ext>
            </a:extLst>
          </a:blip>
          <a:stretch>
            <a:fillRect/>
          </a:stretch>
        </p:blipFill>
        <p:spPr>
          <a:xfrm>
            <a:off x="4648200" y="1143000"/>
            <a:ext cx="4057199" cy="3618294"/>
          </a:xfrm>
        </p:spPr>
      </p:pic>
    </p:spTree>
    <p:extLst>
      <p:ext uri="{BB962C8B-B14F-4D97-AF65-F5344CB8AC3E}">
        <p14:creationId xmlns:p14="http://schemas.microsoft.com/office/powerpoint/2010/main" val="920778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Subtitle 2"/>
          <p:cNvSpPr>
            <a:spLocks noGrp="1"/>
          </p:cNvSpPr>
          <p:nvPr>
            <p:ph idx="1"/>
          </p:nvPr>
        </p:nvSpPr>
        <p:spPr/>
        <p:txBody>
          <a:bodyPr>
            <a:normAutofit/>
          </a:bodyPr>
          <a:lstStyle/>
          <a:p>
            <a:r>
              <a:rPr lang="en-US" sz="2800" dirty="0" smtClean="0"/>
              <a:t>Describe the federal rulemaking process</a:t>
            </a:r>
          </a:p>
          <a:p>
            <a:r>
              <a:rPr lang="en-US" sz="2800" dirty="0" smtClean="0"/>
              <a:t>Explain the roles</a:t>
            </a:r>
          </a:p>
          <a:p>
            <a:r>
              <a:rPr lang="en-US" sz="2800" dirty="0" smtClean="0"/>
              <a:t>Describe how to be involved </a:t>
            </a:r>
          </a:p>
          <a:p>
            <a:r>
              <a:rPr lang="en-US" sz="2800" dirty="0" smtClean="0"/>
              <a:t>Research and obtain results from various sources</a:t>
            </a:r>
          </a:p>
          <a:p>
            <a:r>
              <a:rPr lang="en-US" sz="2800" dirty="0" smtClean="0"/>
              <a:t>Synthesize results for well-advised explanation </a:t>
            </a:r>
          </a:p>
          <a:p>
            <a:r>
              <a:rPr lang="en-US" sz="2800" dirty="0" smtClean="0"/>
              <a:t>Identify tradeoffs, compromises, and stakeholder influence </a:t>
            </a:r>
          </a:p>
          <a:p>
            <a:r>
              <a:rPr lang="en-US" sz="2800" dirty="0" smtClean="0"/>
              <a:t>Propose language or changes to the FAR</a:t>
            </a:r>
          </a:p>
          <a:p>
            <a:endParaRPr lang="en-US" sz="2800" dirty="0"/>
          </a:p>
        </p:txBody>
      </p:sp>
      <p:sp>
        <p:nvSpPr>
          <p:cNvPr id="5" name="Slide Number Placeholder 4"/>
          <p:cNvSpPr>
            <a:spLocks noGrp="1"/>
          </p:cNvSpPr>
          <p:nvPr>
            <p:ph type="sldNum" sz="quarter" idx="12"/>
          </p:nvPr>
        </p:nvSpPr>
        <p:spPr/>
        <p:txBody>
          <a:bodyPr/>
          <a:lstStyle/>
          <a:p>
            <a:fld id="{5A98AF99-ADA9-47F1-8EDD-BAAC81607442}" type="slidenum">
              <a:rPr lang="en-US" smtClean="0"/>
              <a:pPr/>
              <a:t>6</a:t>
            </a:fld>
            <a:endParaRPr lang="en-US" dirty="0"/>
          </a:p>
        </p:txBody>
      </p:sp>
    </p:spTree>
    <p:extLst>
      <p:ext uri="{BB962C8B-B14F-4D97-AF65-F5344CB8AC3E}">
        <p14:creationId xmlns:p14="http://schemas.microsoft.com/office/powerpoint/2010/main" val="29190415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BCF30"/>
                </a:solidFill>
                <a:latin typeface="Myriad Pro" pitchFamily="34" charset="0"/>
              </a:rPr>
              <a:t>Comment Preparation: Change Notice</a:t>
            </a:r>
            <a:endParaRPr lang="en-US" sz="3600" dirty="0">
              <a:solidFill>
                <a:srgbClr val="FBCF30"/>
              </a:solidFill>
              <a:latin typeface="Myriad Pro" pitchFamily="34" charset="0"/>
            </a:endParaRPr>
          </a:p>
        </p:txBody>
      </p:sp>
      <p:sp>
        <p:nvSpPr>
          <p:cNvPr id="10" name="Content Placeholder 9"/>
          <p:cNvSpPr>
            <a:spLocks noGrp="1"/>
          </p:cNvSpPr>
          <p:nvPr>
            <p:ph sz="half" idx="1"/>
          </p:nvPr>
        </p:nvSpPr>
        <p:spPr>
          <a:xfrm>
            <a:off x="457200" y="1600201"/>
            <a:ext cx="8229600" cy="1066799"/>
          </a:xfrm>
        </p:spPr>
        <p:txBody>
          <a:bodyPr>
            <a:normAutofit/>
          </a:bodyPr>
          <a:lstStyle/>
          <a:p>
            <a:pPr marL="0" lvl="1" indent="0">
              <a:buNone/>
            </a:pPr>
            <a:r>
              <a:rPr lang="en-US" sz="3600" b="1" dirty="0"/>
              <a:t>Review a Case </a:t>
            </a:r>
            <a:r>
              <a:rPr lang="en-US" sz="3600" b="1" dirty="0" smtClean="0"/>
              <a:t>Study change </a:t>
            </a:r>
            <a:r>
              <a:rPr lang="en-US" sz="3600" b="1" dirty="0"/>
              <a:t>notice:</a:t>
            </a:r>
          </a:p>
          <a:p>
            <a:endParaRPr lang="en-US" dirty="0"/>
          </a:p>
        </p:txBody>
      </p:sp>
      <p:pic>
        <p:nvPicPr>
          <p:cNvPr id="35" name="Content Placeholder 34"/>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rot="1245929">
            <a:off x="3639539" y="2633561"/>
            <a:ext cx="2642400" cy="3391200"/>
          </a:xfrm>
        </p:spPr>
      </p:pic>
      <p:sp>
        <p:nvSpPr>
          <p:cNvPr id="4" name="Slide Number Placeholder 3"/>
          <p:cNvSpPr>
            <a:spLocks noGrp="1"/>
          </p:cNvSpPr>
          <p:nvPr>
            <p:ph type="sldNum" sz="quarter" idx="12"/>
          </p:nvPr>
        </p:nvSpPr>
        <p:spPr/>
        <p:txBody>
          <a:bodyPr/>
          <a:lstStyle/>
          <a:p>
            <a:fld id="{5A98AF99-ADA9-47F1-8EDD-BAAC81607442}" type="slidenum">
              <a:rPr lang="en-US" smtClean="0"/>
              <a:t>60</a:t>
            </a:fld>
            <a:endParaRPr lang="en-US" dirty="0"/>
          </a:p>
        </p:txBody>
      </p:sp>
      <p:sp>
        <p:nvSpPr>
          <p:cNvPr id="5" name="Subtitle 2"/>
          <p:cNvSpPr txBox="1">
            <a:spLocks/>
          </p:cNvSpPr>
          <p:nvPr/>
        </p:nvSpPr>
        <p:spPr>
          <a:xfrm>
            <a:off x="14577" y="2057400"/>
            <a:ext cx="9129423" cy="2590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a:solidFill>
                <a:srgbClr val="374158"/>
              </a:solidFill>
              <a:latin typeface="Myriad Pro" pitchFamily="34" charset="0"/>
            </a:endParaRPr>
          </a:p>
        </p:txBody>
      </p:sp>
      <p:sp>
        <p:nvSpPr>
          <p:cNvPr id="7" name="Subtitle 2"/>
          <p:cNvSpPr txBox="1">
            <a:spLocks/>
          </p:cNvSpPr>
          <p:nvPr/>
        </p:nvSpPr>
        <p:spPr>
          <a:xfrm>
            <a:off x="14577" y="6096000"/>
            <a:ext cx="9129423" cy="288896"/>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1" algn="r"/>
            <a:r>
              <a:rPr lang="en-US" sz="2300" dirty="0">
                <a:solidFill>
                  <a:srgbClr val="FBCF30"/>
                </a:solidFill>
                <a:latin typeface="Myriad Pro" pitchFamily="34" charset="0"/>
                <a:hlinkClick r:id="rId4"/>
              </a:rPr>
              <a:t>https://www.federalregister.gov</a:t>
            </a:r>
            <a:r>
              <a:rPr lang="en-US" sz="2300" dirty="0" smtClean="0">
                <a:solidFill>
                  <a:srgbClr val="FBCF30"/>
                </a:solidFill>
                <a:latin typeface="Myriad Pro" pitchFamily="34" charset="0"/>
                <a:hlinkClick r:id="rId4"/>
              </a:rPr>
              <a:t>/</a:t>
            </a:r>
            <a:r>
              <a:rPr lang="en-US" sz="2300" dirty="0" smtClean="0">
                <a:solidFill>
                  <a:srgbClr val="FBCF30"/>
                </a:solidFill>
                <a:latin typeface="Myriad Pro" pitchFamily="34" charset="0"/>
              </a:rPr>
              <a:t> </a:t>
            </a:r>
          </a:p>
          <a:p>
            <a:endParaRPr lang="en-US" dirty="0" smtClean="0">
              <a:solidFill>
                <a:srgbClr val="374158"/>
              </a:solidFill>
              <a:latin typeface="Myriad Pro" pitchFamily="34" charset="0"/>
            </a:endParaRPr>
          </a:p>
          <a:p>
            <a:endParaRPr lang="en-US" dirty="0">
              <a:solidFill>
                <a:srgbClr val="374158"/>
              </a:solidFill>
              <a:latin typeface="Myriad Pro" pitchFamily="34" charset="0"/>
            </a:endParaRPr>
          </a:p>
        </p:txBody>
      </p:sp>
      <p:grpSp>
        <p:nvGrpSpPr>
          <p:cNvPr id="8" name="Group 7"/>
          <p:cNvGrpSpPr/>
          <p:nvPr/>
        </p:nvGrpSpPr>
        <p:grpSpPr>
          <a:xfrm>
            <a:off x="76200" y="5815936"/>
            <a:ext cx="2548889" cy="594360"/>
            <a:chOff x="0" y="0"/>
            <a:chExt cx="2549374" cy="594360"/>
          </a:xfrm>
        </p:grpSpPr>
        <p:pic>
          <p:nvPicPr>
            <p:cNvPr id="9" name="Picture 8">
              <a:hlinkClick r:id="rId4"/>
            </p:cNvPr>
            <p:cNvPicPr>
              <a:picLocks noChangeAspect="1"/>
            </p:cNvPicPr>
            <p:nvPr/>
          </p:nvPicPr>
          <p:blipFill>
            <a:blip r:embed="rId5"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0" y="0"/>
              <a:ext cx="767358" cy="594360"/>
            </a:xfrm>
            <a:prstGeom prst="rect">
              <a:avLst/>
            </a:prstGeom>
          </p:spPr>
        </p:pic>
        <p:sp>
          <p:nvSpPr>
            <p:cNvPr id="11" name="Rectangle 10"/>
            <p:cNvSpPr/>
            <p:nvPr/>
          </p:nvSpPr>
          <p:spPr>
            <a:xfrm>
              <a:off x="592207" y="92139"/>
              <a:ext cx="1957167" cy="502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800" kern="1200" dirty="0">
                  <a:solidFill>
                    <a:srgbClr val="D99694"/>
                  </a:solidFill>
                  <a:effectLst/>
                  <a:latin typeface="Myriad Pro Cond"/>
                  <a:ea typeface="Times New Roman"/>
                  <a:cs typeface="Times New Roman"/>
                </a:rPr>
                <a:t>FederalRegister.gov</a:t>
              </a:r>
              <a:endParaRPr lang="en-US" sz="1200" dirty="0">
                <a:effectLst/>
                <a:latin typeface="Times New Roman"/>
                <a:ea typeface="Times New Roman"/>
              </a:endParaRPr>
            </a:p>
          </p:txBody>
        </p:sp>
      </p:grpSp>
    </p:spTree>
    <p:extLst>
      <p:ext uri="{BB962C8B-B14F-4D97-AF65-F5344CB8AC3E}">
        <p14:creationId xmlns:p14="http://schemas.microsoft.com/office/powerpoint/2010/main" val="22685919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BCF30"/>
                </a:solidFill>
                <a:latin typeface="Myriad Pro" pitchFamily="34" charset="0"/>
              </a:rPr>
              <a:t>Comment Preparation: Exercise</a:t>
            </a:r>
            <a:endParaRPr lang="en-US" sz="3600" dirty="0">
              <a:solidFill>
                <a:srgbClr val="FBCF30"/>
              </a:solidFill>
              <a:latin typeface="Myriad Pro" pitchFamily="34" charset="0"/>
            </a:endParaRPr>
          </a:p>
        </p:txBody>
      </p:sp>
      <p:sp>
        <p:nvSpPr>
          <p:cNvPr id="4" name="Content Placeholder 3"/>
          <p:cNvSpPr>
            <a:spLocks noGrp="1"/>
          </p:cNvSpPr>
          <p:nvPr>
            <p:ph idx="1"/>
          </p:nvPr>
        </p:nvSpPr>
        <p:spPr>
          <a:xfrm>
            <a:off x="464488" y="1524000"/>
            <a:ext cx="8229600" cy="4525963"/>
          </a:xfrm>
        </p:spPr>
        <p:txBody>
          <a:bodyPr/>
          <a:lstStyle/>
          <a:p>
            <a:r>
              <a:rPr lang="en-US" sz="4400" b="1" dirty="0"/>
              <a:t>Review the </a:t>
            </a:r>
            <a:r>
              <a:rPr lang="en-US" sz="4400" b="1" dirty="0" smtClean="0"/>
              <a:t>comments</a:t>
            </a:r>
          </a:p>
          <a:p>
            <a:r>
              <a:rPr lang="en-US" sz="4400" b="1" dirty="0" smtClean="0"/>
              <a:t>Discuss</a:t>
            </a:r>
            <a:r>
              <a:rPr lang="en-US" sz="4400" dirty="0"/>
              <a:t>:</a:t>
            </a:r>
          </a:p>
          <a:p>
            <a:pPr marL="914400" lvl="1" indent="-457200"/>
            <a:r>
              <a:rPr lang="en-US" dirty="0" smtClean="0"/>
              <a:t>Which </a:t>
            </a:r>
            <a:r>
              <a:rPr lang="en-US" dirty="0"/>
              <a:t>are </a:t>
            </a:r>
            <a:r>
              <a:rPr lang="en-US" dirty="0" smtClean="0"/>
              <a:t>effective? </a:t>
            </a:r>
          </a:p>
          <a:p>
            <a:pPr marL="914400" lvl="1" indent="-457200"/>
            <a:r>
              <a:rPr lang="en-US" dirty="0" smtClean="0"/>
              <a:t>What </a:t>
            </a:r>
            <a:r>
              <a:rPr lang="en-US" dirty="0"/>
              <a:t>makes them </a:t>
            </a:r>
            <a:r>
              <a:rPr lang="en-US" dirty="0" smtClean="0"/>
              <a:t>effective?</a:t>
            </a:r>
            <a:endParaRPr lang="en-US" dirty="0"/>
          </a:p>
          <a:p>
            <a:pPr marL="914400" lvl="1" indent="-457200"/>
            <a:r>
              <a:rPr lang="en-US" dirty="0"/>
              <a:t>Which are not </a:t>
            </a:r>
            <a:r>
              <a:rPr lang="en-US" dirty="0" smtClean="0"/>
              <a:t>effective? </a:t>
            </a:r>
          </a:p>
          <a:p>
            <a:pPr marL="914400" lvl="1" indent="-457200"/>
            <a:r>
              <a:rPr lang="en-US" dirty="0" smtClean="0"/>
              <a:t>Why </a:t>
            </a:r>
            <a:r>
              <a:rPr lang="en-US" dirty="0"/>
              <a:t>not?</a:t>
            </a:r>
          </a:p>
          <a:p>
            <a:endParaRPr lang="en-US" dirty="0"/>
          </a:p>
        </p:txBody>
      </p:sp>
      <p:sp>
        <p:nvSpPr>
          <p:cNvPr id="3" name="Slide Number Placeholder 2"/>
          <p:cNvSpPr>
            <a:spLocks noGrp="1"/>
          </p:cNvSpPr>
          <p:nvPr>
            <p:ph type="sldNum" sz="quarter" idx="12"/>
          </p:nvPr>
        </p:nvSpPr>
        <p:spPr/>
        <p:txBody>
          <a:bodyPr/>
          <a:lstStyle/>
          <a:p>
            <a:fld id="{5A98AF99-ADA9-47F1-8EDD-BAAC81607442}" type="slidenum">
              <a:rPr lang="en-US" smtClean="0"/>
              <a:t>61</a:t>
            </a:fld>
            <a:endParaRPr lang="en-US" dirty="0"/>
          </a:p>
        </p:txBody>
      </p:sp>
      <p:sp>
        <p:nvSpPr>
          <p:cNvPr id="5" name="Subtitle 2"/>
          <p:cNvSpPr txBox="1">
            <a:spLocks/>
          </p:cNvSpPr>
          <p:nvPr/>
        </p:nvSpPr>
        <p:spPr>
          <a:xfrm>
            <a:off x="14577" y="2057400"/>
            <a:ext cx="9129423" cy="2590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a:solidFill>
                <a:srgbClr val="374158"/>
              </a:solidFill>
              <a:latin typeface="Myriad Pro" pitchFamily="34" charset="0"/>
            </a:endParaRPr>
          </a:p>
        </p:txBody>
      </p:sp>
    </p:spTree>
    <p:extLst>
      <p:ext uri="{BB962C8B-B14F-4D97-AF65-F5344CB8AC3E}">
        <p14:creationId xmlns:p14="http://schemas.microsoft.com/office/powerpoint/2010/main" val="24177821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BCF30"/>
                </a:solidFill>
                <a:latin typeface="Myriad Pro" pitchFamily="34" charset="0"/>
              </a:rPr>
              <a:t>Comment Preparation: Best Practices</a:t>
            </a:r>
            <a:endParaRPr lang="en-US" sz="3600" dirty="0">
              <a:solidFill>
                <a:srgbClr val="FBCF30"/>
              </a:solidFill>
              <a:latin typeface="Myriad Pro" pitchFamily="34" charset="0"/>
            </a:endParaRPr>
          </a:p>
        </p:txBody>
      </p:sp>
      <p:sp>
        <p:nvSpPr>
          <p:cNvPr id="4" name="Content Placeholder 3"/>
          <p:cNvSpPr>
            <a:spLocks noGrp="1"/>
          </p:cNvSpPr>
          <p:nvPr>
            <p:ph idx="1"/>
          </p:nvPr>
        </p:nvSpPr>
        <p:spPr>
          <a:xfrm>
            <a:off x="312088" y="1447800"/>
            <a:ext cx="8534400" cy="4525963"/>
          </a:xfrm>
        </p:spPr>
        <p:txBody>
          <a:bodyPr>
            <a:noAutofit/>
          </a:bodyPr>
          <a:lstStyle/>
          <a:p>
            <a:r>
              <a:rPr lang="en-US" sz="2800" dirty="0"/>
              <a:t>Read and understand the regulatory document </a:t>
            </a:r>
            <a:endParaRPr lang="en-US" sz="2800" dirty="0" smtClean="0"/>
          </a:p>
          <a:p>
            <a:r>
              <a:rPr lang="en-US" sz="2800" dirty="0" smtClean="0"/>
              <a:t>Reach </a:t>
            </a:r>
            <a:r>
              <a:rPr lang="en-US" sz="2800" dirty="0"/>
              <a:t>out to the agency with questions</a:t>
            </a:r>
          </a:p>
          <a:p>
            <a:r>
              <a:rPr lang="en-US" sz="2800" dirty="0" smtClean="0"/>
              <a:t>Be </a:t>
            </a:r>
            <a:r>
              <a:rPr lang="en-US" sz="2800" dirty="0"/>
              <a:t>concise </a:t>
            </a:r>
            <a:r>
              <a:rPr lang="en-US" sz="2800" dirty="0" smtClean="0"/>
              <a:t>and </a:t>
            </a:r>
            <a:r>
              <a:rPr lang="en-US" sz="2800" dirty="0"/>
              <a:t>support your claims</a:t>
            </a:r>
          </a:p>
          <a:p>
            <a:r>
              <a:rPr lang="en-US" sz="2800" dirty="0" smtClean="0"/>
              <a:t>Base </a:t>
            </a:r>
            <a:r>
              <a:rPr lang="en-US" sz="2800" dirty="0"/>
              <a:t>your justification on </a:t>
            </a:r>
            <a:r>
              <a:rPr lang="en-US" sz="2800" dirty="0" smtClean="0"/>
              <a:t>sound </a:t>
            </a:r>
            <a:r>
              <a:rPr lang="en-US" sz="2800" dirty="0"/>
              <a:t>reasoning, </a:t>
            </a:r>
            <a:r>
              <a:rPr lang="en-US" sz="2800" dirty="0" smtClean="0"/>
              <a:t>evidence-based facts, </a:t>
            </a:r>
            <a:r>
              <a:rPr lang="en-US" sz="2800" dirty="0"/>
              <a:t>and/or how you will be </a:t>
            </a:r>
            <a:r>
              <a:rPr lang="en-US" sz="2800" dirty="0" smtClean="0"/>
              <a:t>impacted</a:t>
            </a:r>
            <a:endParaRPr lang="en-US" sz="2800" dirty="0"/>
          </a:p>
          <a:p>
            <a:r>
              <a:rPr lang="en-US" sz="2800" dirty="0"/>
              <a:t>Address </a:t>
            </a:r>
            <a:r>
              <a:rPr lang="en-US" sz="2800" dirty="0" smtClean="0"/>
              <a:t>trade-offs </a:t>
            </a:r>
            <a:r>
              <a:rPr lang="en-US" sz="2800" dirty="0"/>
              <a:t>and opposing </a:t>
            </a:r>
            <a:r>
              <a:rPr lang="en-US" sz="2800" dirty="0" smtClean="0"/>
              <a:t>views</a:t>
            </a:r>
            <a:endParaRPr lang="en-US" sz="2800" dirty="0"/>
          </a:p>
          <a:p>
            <a:r>
              <a:rPr lang="en-US" sz="2800" dirty="0" smtClean="0"/>
              <a:t>There </a:t>
            </a:r>
            <a:r>
              <a:rPr lang="en-US" sz="2800" dirty="0"/>
              <a:t>is no minimum or </a:t>
            </a:r>
            <a:r>
              <a:rPr lang="en-US" sz="2800" dirty="0" smtClean="0"/>
              <a:t>maximum </a:t>
            </a:r>
            <a:r>
              <a:rPr lang="en-US" sz="2800" dirty="0"/>
              <a:t>length for an effective comment</a:t>
            </a:r>
          </a:p>
          <a:p>
            <a:r>
              <a:rPr lang="en-US" sz="2800" dirty="0" smtClean="0"/>
              <a:t>The </a:t>
            </a:r>
            <a:r>
              <a:rPr lang="en-US" sz="2800" dirty="0"/>
              <a:t>comment process is not a </a:t>
            </a:r>
            <a:r>
              <a:rPr lang="en-US" sz="2800" dirty="0" smtClean="0"/>
              <a:t>vote</a:t>
            </a:r>
            <a:endParaRPr lang="en-US" sz="2800" dirty="0"/>
          </a:p>
        </p:txBody>
      </p:sp>
      <p:sp>
        <p:nvSpPr>
          <p:cNvPr id="3" name="Slide Number Placeholder 2"/>
          <p:cNvSpPr>
            <a:spLocks noGrp="1"/>
          </p:cNvSpPr>
          <p:nvPr>
            <p:ph type="sldNum" sz="quarter" idx="12"/>
          </p:nvPr>
        </p:nvSpPr>
        <p:spPr/>
        <p:txBody>
          <a:bodyPr/>
          <a:lstStyle/>
          <a:p>
            <a:fld id="{5A98AF99-ADA9-47F1-8EDD-BAAC81607442}" type="slidenum">
              <a:rPr lang="en-US" smtClean="0"/>
              <a:t>62</a:t>
            </a:fld>
            <a:endParaRPr lang="en-US" dirty="0"/>
          </a:p>
        </p:txBody>
      </p:sp>
      <p:sp>
        <p:nvSpPr>
          <p:cNvPr id="6" name="Subtitle 2"/>
          <p:cNvSpPr txBox="1">
            <a:spLocks/>
          </p:cNvSpPr>
          <p:nvPr/>
        </p:nvSpPr>
        <p:spPr>
          <a:xfrm>
            <a:off x="14577" y="6096000"/>
            <a:ext cx="9129423" cy="304800"/>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1" algn="r"/>
            <a:r>
              <a:rPr lang="en-US" sz="2300" dirty="0">
                <a:solidFill>
                  <a:srgbClr val="FBCF30"/>
                </a:solidFill>
                <a:latin typeface="Myriad Pro" pitchFamily="34" charset="0"/>
                <a:hlinkClick r:id="rId3"/>
              </a:rPr>
              <a:t>https://</a:t>
            </a:r>
            <a:r>
              <a:rPr lang="en-US" sz="2300" dirty="0" smtClean="0">
                <a:solidFill>
                  <a:srgbClr val="FBCF30"/>
                </a:solidFill>
                <a:latin typeface="Myriad Pro" pitchFamily="34" charset="0"/>
                <a:hlinkClick r:id="rId3"/>
              </a:rPr>
              <a:t>www.regulations.gov/docs/Tips_For_Submitting_Effective_Comments.pdf</a:t>
            </a:r>
            <a:r>
              <a:rPr lang="en-US" sz="2300" dirty="0" smtClean="0">
                <a:solidFill>
                  <a:srgbClr val="FBCF30"/>
                </a:solidFill>
                <a:latin typeface="Myriad Pro" pitchFamily="34" charset="0"/>
              </a:rPr>
              <a:t> </a:t>
            </a:r>
            <a:endParaRPr lang="en-US" sz="2300" dirty="0" smtClean="0">
              <a:solidFill>
                <a:srgbClr val="374158"/>
              </a:solidFill>
              <a:latin typeface="Myriad Pro" pitchFamily="34" charset="0"/>
            </a:endParaRPr>
          </a:p>
          <a:p>
            <a:endParaRPr lang="en-US" dirty="0">
              <a:solidFill>
                <a:srgbClr val="374158"/>
              </a:solidFill>
              <a:latin typeface="Myriad Pro" pitchFamily="34" charset="0"/>
            </a:endParaRPr>
          </a:p>
        </p:txBody>
      </p:sp>
    </p:spTree>
    <p:extLst>
      <p:ext uri="{BB962C8B-B14F-4D97-AF65-F5344CB8AC3E}">
        <p14:creationId xmlns:p14="http://schemas.microsoft.com/office/powerpoint/2010/main" val="355586007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Comment Submission</a:t>
            </a:r>
            <a:endParaRPr lang="en-US" sz="3600" dirty="0"/>
          </a:p>
        </p:txBody>
      </p:sp>
      <p:sp>
        <p:nvSpPr>
          <p:cNvPr id="3" name="Content Placeholder 2"/>
          <p:cNvSpPr>
            <a:spLocks noGrp="1"/>
          </p:cNvSpPr>
          <p:nvPr>
            <p:ph idx="1"/>
          </p:nvPr>
        </p:nvSpPr>
        <p:spPr>
          <a:xfrm>
            <a:off x="843412" y="1600201"/>
            <a:ext cx="7843388" cy="3886200"/>
          </a:xfrm>
        </p:spPr>
        <p:txBody>
          <a:bodyPr>
            <a:normAutofit lnSpcReduction="10000"/>
          </a:bodyPr>
          <a:lstStyle/>
          <a:p>
            <a:pPr marL="514350" indent="-514350">
              <a:buFont typeface="+mj-lt"/>
              <a:buAutoNum type="arabicPeriod"/>
            </a:pPr>
            <a:r>
              <a:rPr lang="en-US" dirty="0" smtClean="0"/>
              <a:t>Locate rule</a:t>
            </a:r>
          </a:p>
          <a:p>
            <a:pPr marL="514350" indent="-514350">
              <a:buFont typeface="+mj-lt"/>
              <a:buAutoNum type="arabicPeriod"/>
            </a:pPr>
            <a:r>
              <a:rPr lang="en-US" dirty="0" smtClean="0"/>
              <a:t>Select “Comment Now”</a:t>
            </a:r>
          </a:p>
          <a:p>
            <a:pPr marL="514350" indent="-514350">
              <a:buFont typeface="+mj-lt"/>
              <a:buAutoNum type="arabicPeriod"/>
            </a:pPr>
            <a:r>
              <a:rPr lang="en-US" dirty="0" smtClean="0"/>
              <a:t>Complete all required sections of the submission</a:t>
            </a:r>
          </a:p>
          <a:p>
            <a:pPr marL="514350" indent="-514350">
              <a:buFont typeface="+mj-lt"/>
              <a:buAutoNum type="arabicPeriod"/>
            </a:pPr>
            <a:r>
              <a:rPr lang="en-US" dirty="0" smtClean="0"/>
              <a:t>Add any supporting documents</a:t>
            </a:r>
          </a:p>
          <a:p>
            <a:pPr marL="514350" indent="-514350">
              <a:buFont typeface="+mj-lt"/>
              <a:buAutoNum type="arabicPeriod"/>
            </a:pPr>
            <a:r>
              <a:rPr lang="en-US" dirty="0" smtClean="0"/>
              <a:t>Preview</a:t>
            </a:r>
          </a:p>
          <a:p>
            <a:pPr marL="514350" indent="-514350">
              <a:buFont typeface="+mj-lt"/>
              <a:buAutoNum type="arabicPeriod"/>
            </a:pPr>
            <a:r>
              <a:rPr lang="en-US" dirty="0" smtClean="0"/>
              <a:t>Wait for confirmation</a:t>
            </a:r>
            <a:endParaRPr lang="en-US" dirty="0"/>
          </a:p>
        </p:txBody>
      </p:sp>
      <p:sp>
        <p:nvSpPr>
          <p:cNvPr id="4" name="Slide Number Placeholder 3"/>
          <p:cNvSpPr>
            <a:spLocks noGrp="1"/>
          </p:cNvSpPr>
          <p:nvPr>
            <p:ph type="sldNum" sz="quarter" idx="12"/>
          </p:nvPr>
        </p:nvSpPr>
        <p:spPr/>
        <p:txBody>
          <a:bodyPr/>
          <a:lstStyle/>
          <a:p>
            <a:fld id="{5A98AF99-ADA9-47F1-8EDD-BAAC81607442}" type="slidenum">
              <a:rPr lang="en-US" smtClean="0"/>
              <a:t>63</a:t>
            </a:fld>
            <a:endParaRPr lang="en-US" dirty="0"/>
          </a:p>
        </p:txBody>
      </p:sp>
      <p:grpSp>
        <p:nvGrpSpPr>
          <p:cNvPr id="5" name="Group 4"/>
          <p:cNvGrpSpPr/>
          <p:nvPr/>
        </p:nvGrpSpPr>
        <p:grpSpPr>
          <a:xfrm>
            <a:off x="76200" y="5815936"/>
            <a:ext cx="2133600" cy="594360"/>
            <a:chOff x="0" y="0"/>
            <a:chExt cx="2134006" cy="594360"/>
          </a:xfrm>
        </p:grpSpPr>
        <p:pic>
          <p:nvPicPr>
            <p:cNvPr id="6" name="Picture 5">
              <a:hlinkClick r:id="rId3"/>
            </p:cNvPr>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0" y="0"/>
              <a:ext cx="767358" cy="594360"/>
            </a:xfrm>
            <a:prstGeom prst="rect">
              <a:avLst/>
            </a:prstGeom>
          </p:spPr>
        </p:pic>
        <p:sp>
          <p:nvSpPr>
            <p:cNvPr id="7" name="Rectangle 6"/>
            <p:cNvSpPr/>
            <p:nvPr/>
          </p:nvSpPr>
          <p:spPr>
            <a:xfrm>
              <a:off x="592208" y="92139"/>
              <a:ext cx="1541798" cy="502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800" kern="1200" dirty="0" smtClean="0">
                  <a:solidFill>
                    <a:srgbClr val="D99694"/>
                  </a:solidFill>
                  <a:effectLst/>
                  <a:latin typeface="Myriad Pro Cond"/>
                  <a:ea typeface="Times New Roman"/>
                  <a:cs typeface="Times New Roman"/>
                </a:rPr>
                <a:t>Regulations.gov</a:t>
              </a:r>
              <a:endParaRPr lang="en-US" sz="1200" dirty="0">
                <a:effectLst/>
                <a:latin typeface="Times New Roman"/>
                <a:ea typeface="Times New Roman"/>
              </a:endParaRPr>
            </a:p>
          </p:txBody>
        </p:sp>
      </p:grpSp>
    </p:spTree>
    <p:extLst>
      <p:ext uri="{BB962C8B-B14F-4D97-AF65-F5344CB8AC3E}">
        <p14:creationId xmlns:p14="http://schemas.microsoft.com/office/powerpoint/2010/main" val="306046325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BCF30"/>
                </a:solidFill>
                <a:latin typeface="Myriad Pro" pitchFamily="34" charset="0"/>
              </a:rPr>
              <a:t>Comment Preparation: Education</a:t>
            </a:r>
            <a:endParaRPr lang="en-US" sz="3600" dirty="0">
              <a:solidFill>
                <a:srgbClr val="FBCF30"/>
              </a:solidFill>
              <a:latin typeface="Myriad Pro" pitchFamily="34" charset="0"/>
            </a:endParaRPr>
          </a:p>
        </p:txBody>
      </p:sp>
      <p:sp>
        <p:nvSpPr>
          <p:cNvPr id="4" name="Content Placeholder 3"/>
          <p:cNvSpPr>
            <a:spLocks noGrp="1"/>
          </p:cNvSpPr>
          <p:nvPr>
            <p:ph idx="1"/>
          </p:nvPr>
        </p:nvSpPr>
        <p:spPr>
          <a:xfrm>
            <a:off x="304800" y="1600200"/>
            <a:ext cx="8534400" cy="4525963"/>
          </a:xfrm>
        </p:spPr>
        <p:txBody>
          <a:bodyPr/>
          <a:lstStyle/>
          <a:p>
            <a:pPr marL="0" indent="0">
              <a:buNone/>
            </a:pPr>
            <a:r>
              <a:rPr lang="en-US" sz="4400" b="1" dirty="0"/>
              <a:t>The </a:t>
            </a:r>
            <a:r>
              <a:rPr lang="en-US" sz="4400" b="1" dirty="0" smtClean="0"/>
              <a:t>Acquisition Team’s Education</a:t>
            </a:r>
            <a:endParaRPr lang="en-US" sz="2800" i="1" dirty="0"/>
          </a:p>
          <a:p>
            <a:pPr marL="1027113" indent="-457200"/>
            <a:endParaRPr lang="en-US" sz="1400" dirty="0" smtClean="0"/>
          </a:p>
          <a:p>
            <a:pPr marL="1027113" indent="-457200"/>
            <a:r>
              <a:rPr lang="en-US" dirty="0" smtClean="0"/>
              <a:t>Educating yourself</a:t>
            </a:r>
          </a:p>
          <a:p>
            <a:pPr marL="1027113" indent="-457200"/>
            <a:r>
              <a:rPr lang="en-US" dirty="0" smtClean="0"/>
              <a:t>Educating your </a:t>
            </a:r>
            <a:r>
              <a:rPr lang="en-US" dirty="0"/>
              <a:t>customer</a:t>
            </a:r>
          </a:p>
          <a:p>
            <a:pPr marL="1027113" indent="-457200"/>
            <a:r>
              <a:rPr lang="en-US" dirty="0"/>
              <a:t>Educating your staff</a:t>
            </a:r>
          </a:p>
          <a:p>
            <a:pPr marL="1027113" indent="-457200"/>
            <a:r>
              <a:rPr lang="en-US" dirty="0"/>
              <a:t>Mentoring</a:t>
            </a:r>
          </a:p>
          <a:p>
            <a:endParaRPr lang="en-US" dirty="0"/>
          </a:p>
        </p:txBody>
      </p:sp>
      <p:sp>
        <p:nvSpPr>
          <p:cNvPr id="3" name="Slide Number Placeholder 2"/>
          <p:cNvSpPr>
            <a:spLocks noGrp="1"/>
          </p:cNvSpPr>
          <p:nvPr>
            <p:ph type="sldNum" sz="quarter" idx="12"/>
          </p:nvPr>
        </p:nvSpPr>
        <p:spPr/>
        <p:txBody>
          <a:bodyPr/>
          <a:lstStyle/>
          <a:p>
            <a:fld id="{5A98AF99-ADA9-47F1-8EDD-BAAC81607442}" type="slidenum">
              <a:rPr lang="en-US" smtClean="0"/>
              <a:t>64</a:t>
            </a:fld>
            <a:endParaRPr lang="en-US" dirty="0"/>
          </a:p>
        </p:txBody>
      </p:sp>
    </p:spTree>
    <p:extLst>
      <p:ext uri="{BB962C8B-B14F-4D97-AF65-F5344CB8AC3E}">
        <p14:creationId xmlns:p14="http://schemas.microsoft.com/office/powerpoint/2010/main" val="28094795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Conclusion</a:t>
            </a:r>
            <a:endParaRPr lang="en-US" dirty="0"/>
          </a:p>
        </p:txBody>
      </p:sp>
      <p:sp>
        <p:nvSpPr>
          <p:cNvPr id="4" name="Slide Number Placeholder 3"/>
          <p:cNvSpPr>
            <a:spLocks noGrp="1"/>
          </p:cNvSpPr>
          <p:nvPr>
            <p:ph type="sldNum" sz="quarter" idx="12"/>
          </p:nvPr>
        </p:nvSpPr>
        <p:spPr/>
        <p:txBody>
          <a:bodyPr/>
          <a:lstStyle/>
          <a:p>
            <a:fld id="{5A98AF99-ADA9-47F1-8EDD-BAAC81607442}" type="slidenum">
              <a:rPr lang="en-US" smtClean="0"/>
              <a:t>65</a:t>
            </a:fld>
            <a:endParaRPr lang="en-US" dirty="0"/>
          </a:p>
        </p:txBody>
      </p:sp>
      <p:pic>
        <p:nvPicPr>
          <p:cNvPr id="6" name="Content Placeholder 5"/>
          <p:cNvPicPr>
            <a:picLocks noGrp="1" noChangeAspect="1"/>
          </p:cNvPicPr>
          <p:nvPr>
            <p:ph sz="quarter" idx="13"/>
          </p:nvPr>
        </p:nvPicPr>
        <p:blipFill>
          <a:blip r:embed="rId3">
            <a:extLst>
              <a:ext uri="{28A0092B-C50C-407E-A947-70E740481C1C}">
                <a14:useLocalDpi xmlns:a14="http://schemas.microsoft.com/office/drawing/2010/main"/>
              </a:ext>
            </a:extLst>
          </a:blip>
          <a:stretch>
            <a:fillRect/>
          </a:stretch>
        </p:blipFill>
        <p:spPr>
          <a:xfrm>
            <a:off x="5105400" y="1247775"/>
            <a:ext cx="3581400" cy="2762249"/>
          </a:xfr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70649" y="1958898"/>
            <a:ext cx="1242392" cy="1371600"/>
          </a:xfrm>
          <a:prstGeom prst="rect">
            <a:avLst/>
          </a:prstGeom>
        </p:spPr>
      </p:pic>
    </p:spTree>
    <p:extLst>
      <p:ext uri="{BB962C8B-B14F-4D97-AF65-F5344CB8AC3E}">
        <p14:creationId xmlns:p14="http://schemas.microsoft.com/office/powerpoint/2010/main" val="376545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anim calcmode="lin" valueType="num">
                                      <p:cBhvr>
                                        <p:cTn id="9" dur="3000" fill="hold"/>
                                        <p:tgtEl>
                                          <p:spTgt spid="7"/>
                                        </p:tgtEl>
                                        <p:attrNameLst>
                                          <p:attrName>style.rotation</p:attrName>
                                        </p:attrNameLst>
                                      </p:cBhvr>
                                      <p:tavLst>
                                        <p:tav tm="0">
                                          <p:val>
                                            <p:fltVal val="90"/>
                                          </p:val>
                                        </p:tav>
                                        <p:tav tm="100000">
                                          <p:val>
                                            <p:fltVal val="0"/>
                                          </p:val>
                                        </p:tav>
                                      </p:tavLst>
                                    </p:anim>
                                    <p:animEffect transition="in" filter="fade">
                                      <p:cBhvr>
                                        <p:cTn id="10"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BCF30"/>
                </a:solidFill>
                <a:latin typeface="Myriad Pro" pitchFamily="34" charset="0"/>
              </a:rPr>
              <a:t>Wrap-Up</a:t>
            </a:r>
            <a:endParaRPr lang="en-US" dirty="0">
              <a:solidFill>
                <a:srgbClr val="FBCF30"/>
              </a:solidFill>
              <a:latin typeface="Myriad Pro" pitchFamily="34" charset="0"/>
            </a:endParaRPr>
          </a:p>
        </p:txBody>
      </p:sp>
      <p:sp>
        <p:nvSpPr>
          <p:cNvPr id="3" name="Subtitle 2"/>
          <p:cNvSpPr>
            <a:spLocks noGrp="1"/>
          </p:cNvSpPr>
          <p:nvPr>
            <p:ph idx="1"/>
          </p:nvPr>
        </p:nvSpPr>
        <p:spPr>
          <a:xfrm>
            <a:off x="457200" y="1219200"/>
            <a:ext cx="8229600" cy="5257800"/>
          </a:xfrm>
        </p:spPr>
        <p:txBody>
          <a:bodyPr>
            <a:normAutofit lnSpcReduction="10000"/>
          </a:bodyPr>
          <a:lstStyle/>
          <a:p>
            <a:pPr marL="0" indent="0" algn="just">
              <a:buNone/>
            </a:pPr>
            <a:r>
              <a:rPr lang="en-US" sz="3000" dirty="0" smtClean="0">
                <a:solidFill>
                  <a:srgbClr val="374158"/>
                </a:solidFill>
              </a:rPr>
              <a:t>In this course, we covered:</a:t>
            </a:r>
          </a:p>
          <a:p>
            <a:pPr>
              <a:buFont typeface="Wingdings" panose="05000000000000000000" pitchFamily="2" charset="2"/>
              <a:buChar char="ü"/>
            </a:pPr>
            <a:r>
              <a:rPr lang="en-US" sz="3000" dirty="0" smtClean="0"/>
              <a:t>Describing </a:t>
            </a:r>
            <a:r>
              <a:rPr lang="en-US" sz="3000" dirty="0"/>
              <a:t>the </a:t>
            </a:r>
            <a:r>
              <a:rPr lang="en-US" sz="3000" dirty="0" smtClean="0"/>
              <a:t>federal rulemaking </a:t>
            </a:r>
            <a:r>
              <a:rPr lang="en-US" sz="3000" dirty="0"/>
              <a:t>process</a:t>
            </a:r>
          </a:p>
          <a:p>
            <a:pPr>
              <a:buFont typeface="Wingdings" panose="05000000000000000000" pitchFamily="2" charset="2"/>
              <a:buChar char="ü"/>
            </a:pPr>
            <a:r>
              <a:rPr lang="en-US" sz="3000" dirty="0" smtClean="0"/>
              <a:t>Explaining </a:t>
            </a:r>
            <a:r>
              <a:rPr lang="en-US" sz="3000" dirty="0"/>
              <a:t>the roles</a:t>
            </a:r>
          </a:p>
          <a:p>
            <a:pPr>
              <a:buFont typeface="Wingdings" panose="05000000000000000000" pitchFamily="2" charset="2"/>
              <a:buChar char="ü"/>
            </a:pPr>
            <a:r>
              <a:rPr lang="en-US" sz="3000" dirty="0" smtClean="0"/>
              <a:t>Describing </a:t>
            </a:r>
            <a:r>
              <a:rPr lang="en-US" sz="3000" dirty="0"/>
              <a:t>how to be involved </a:t>
            </a:r>
          </a:p>
          <a:p>
            <a:pPr>
              <a:buFont typeface="Wingdings" panose="05000000000000000000" pitchFamily="2" charset="2"/>
              <a:buChar char="ü"/>
            </a:pPr>
            <a:r>
              <a:rPr lang="en-US" sz="3000" dirty="0" smtClean="0"/>
              <a:t>Researching </a:t>
            </a:r>
            <a:r>
              <a:rPr lang="en-US" sz="3000" dirty="0"/>
              <a:t>and </a:t>
            </a:r>
            <a:r>
              <a:rPr lang="en-US" sz="3000" dirty="0" smtClean="0"/>
              <a:t>obtaining </a:t>
            </a:r>
            <a:r>
              <a:rPr lang="en-US" sz="3000" dirty="0"/>
              <a:t>results from various sources</a:t>
            </a:r>
          </a:p>
          <a:p>
            <a:pPr>
              <a:buFont typeface="Wingdings" panose="05000000000000000000" pitchFamily="2" charset="2"/>
              <a:buChar char="ü"/>
            </a:pPr>
            <a:r>
              <a:rPr lang="en-US" sz="3000" dirty="0" smtClean="0"/>
              <a:t>Synthesizing </a:t>
            </a:r>
            <a:r>
              <a:rPr lang="en-US" sz="3000" dirty="0"/>
              <a:t>results for well-advised explanation </a:t>
            </a:r>
          </a:p>
          <a:p>
            <a:pPr>
              <a:buFont typeface="Wingdings" panose="05000000000000000000" pitchFamily="2" charset="2"/>
              <a:buChar char="ü"/>
            </a:pPr>
            <a:r>
              <a:rPr lang="en-US" sz="3000" dirty="0" smtClean="0"/>
              <a:t>Identifying </a:t>
            </a:r>
            <a:r>
              <a:rPr lang="en-US" sz="3000" dirty="0"/>
              <a:t>tradeoffs, compromises, and stakeholder influence </a:t>
            </a:r>
          </a:p>
          <a:p>
            <a:pPr>
              <a:buFont typeface="Wingdings" panose="05000000000000000000" pitchFamily="2" charset="2"/>
              <a:buChar char="ü"/>
            </a:pPr>
            <a:r>
              <a:rPr lang="en-US" sz="3000" dirty="0" smtClean="0"/>
              <a:t>Proposing </a:t>
            </a:r>
            <a:r>
              <a:rPr lang="en-US" sz="3000" dirty="0"/>
              <a:t>language or changes to the FAR</a:t>
            </a:r>
          </a:p>
          <a:p>
            <a:pPr marL="0" indent="0">
              <a:buNone/>
            </a:pPr>
            <a:endParaRPr lang="en-US" sz="2800" dirty="0">
              <a:solidFill>
                <a:srgbClr val="374158"/>
              </a:solidFill>
              <a:latin typeface="Myriad Pro" pitchFamily="34" charset="0"/>
            </a:endParaRPr>
          </a:p>
        </p:txBody>
      </p:sp>
    </p:spTree>
    <p:extLst>
      <p:ext uri="{BB962C8B-B14F-4D97-AF65-F5344CB8AC3E}">
        <p14:creationId xmlns:p14="http://schemas.microsoft.com/office/powerpoint/2010/main" val="7542488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BCF30"/>
                </a:solidFill>
                <a:latin typeface="Myriad Pro" pitchFamily="34" charset="0"/>
              </a:rPr>
              <a:t>Initial Question</a:t>
            </a:r>
            <a:endParaRPr lang="en-US" sz="3600" dirty="0">
              <a:solidFill>
                <a:srgbClr val="FBCF30"/>
              </a:solidFill>
              <a:latin typeface="Myriad Pro" pitchFamily="34" charset="0"/>
            </a:endParaRPr>
          </a:p>
        </p:txBody>
      </p:sp>
      <p:sp>
        <p:nvSpPr>
          <p:cNvPr id="4" name="Content Placeholder 3"/>
          <p:cNvSpPr>
            <a:spLocks noGrp="1"/>
          </p:cNvSpPr>
          <p:nvPr>
            <p:ph idx="1"/>
          </p:nvPr>
        </p:nvSpPr>
        <p:spPr/>
        <p:txBody>
          <a:bodyPr/>
          <a:lstStyle/>
          <a:p>
            <a:pPr marL="0" indent="0" algn="ctr">
              <a:buNone/>
            </a:pPr>
            <a:r>
              <a:rPr lang="en-US" dirty="0"/>
              <a:t>When a customer asks, </a:t>
            </a:r>
          </a:p>
          <a:p>
            <a:pPr marL="0" indent="0" algn="ctr">
              <a:buNone/>
            </a:pPr>
            <a:r>
              <a:rPr lang="en-US" i="1" dirty="0"/>
              <a:t>“Why do we have to compete an acquisition when Vendor X is the clear choice?” </a:t>
            </a:r>
          </a:p>
          <a:p>
            <a:endParaRPr lang="en-US" i="1" dirty="0"/>
          </a:p>
          <a:p>
            <a:r>
              <a:rPr lang="en-US" b="1" dirty="0"/>
              <a:t>How do you answer?</a:t>
            </a:r>
          </a:p>
          <a:p>
            <a:endParaRPr lang="en-US" dirty="0"/>
          </a:p>
        </p:txBody>
      </p:sp>
      <p:sp>
        <p:nvSpPr>
          <p:cNvPr id="3" name="Slide Number Placeholder 2"/>
          <p:cNvSpPr>
            <a:spLocks noGrp="1"/>
          </p:cNvSpPr>
          <p:nvPr>
            <p:ph type="sldNum" sz="quarter" idx="12"/>
          </p:nvPr>
        </p:nvSpPr>
        <p:spPr/>
        <p:txBody>
          <a:bodyPr/>
          <a:lstStyle/>
          <a:p>
            <a:fld id="{5A98AF99-ADA9-47F1-8EDD-BAAC81607442}" type="slidenum">
              <a:rPr lang="en-US" smtClean="0"/>
              <a:t>67</a:t>
            </a:fld>
            <a:endParaRPr lang="en-US" dirty="0"/>
          </a:p>
        </p:txBody>
      </p:sp>
      <p:sp>
        <p:nvSpPr>
          <p:cNvPr id="5" name="Subtitle 2"/>
          <p:cNvSpPr txBox="1">
            <a:spLocks/>
          </p:cNvSpPr>
          <p:nvPr/>
        </p:nvSpPr>
        <p:spPr>
          <a:xfrm>
            <a:off x="14577" y="2057400"/>
            <a:ext cx="9129423" cy="2590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a:solidFill>
                <a:srgbClr val="374158"/>
              </a:solidFill>
              <a:latin typeface="Myriad Pro" pitchFamily="34" charset="0"/>
            </a:endParaRPr>
          </a:p>
        </p:txBody>
      </p:sp>
    </p:spTree>
    <p:extLst>
      <p:ext uri="{BB962C8B-B14F-4D97-AF65-F5344CB8AC3E}">
        <p14:creationId xmlns:p14="http://schemas.microsoft.com/office/powerpoint/2010/main" val="333227065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BCF30"/>
                </a:solidFill>
                <a:latin typeface="Myriad Pro" pitchFamily="34" charset="0"/>
              </a:rPr>
              <a:t>Wrap-Up: Follow On Training</a:t>
            </a:r>
            <a:endParaRPr lang="en-US" dirty="0">
              <a:solidFill>
                <a:srgbClr val="FBCF30"/>
              </a:solidFill>
              <a:latin typeface="Myriad Pro" pitchFamily="34" charset="0"/>
            </a:endParaRPr>
          </a:p>
        </p:txBody>
      </p:sp>
      <p:sp>
        <p:nvSpPr>
          <p:cNvPr id="3" name="Subtitle 2"/>
          <p:cNvSpPr>
            <a:spLocks noGrp="1"/>
          </p:cNvSpPr>
          <p:nvPr>
            <p:ph idx="1"/>
          </p:nvPr>
        </p:nvSpPr>
        <p:spPr/>
        <p:txBody>
          <a:bodyPr>
            <a:normAutofit/>
          </a:bodyPr>
          <a:lstStyle/>
          <a:p>
            <a:pPr marL="0" indent="0">
              <a:buNone/>
            </a:pPr>
            <a:r>
              <a:rPr lang="en-US" sz="4400" dirty="0" smtClean="0">
                <a:solidFill>
                  <a:srgbClr val="374158"/>
                </a:solidFill>
                <a:latin typeface="Myriad Pro" pitchFamily="34" charset="0"/>
              </a:rPr>
              <a:t>Share what you learned! </a:t>
            </a:r>
          </a:p>
          <a:p>
            <a:pPr algn="l"/>
            <a:endParaRPr lang="en-US" sz="2800" dirty="0" smtClean="0">
              <a:solidFill>
                <a:srgbClr val="374158"/>
              </a:solidFill>
              <a:latin typeface="Myriad Pro" pitchFamily="34" charset="0"/>
            </a:endParaRPr>
          </a:p>
          <a:p>
            <a:pPr algn="l"/>
            <a:r>
              <a:rPr lang="en-US" sz="2800" b="1" dirty="0" smtClean="0">
                <a:solidFill>
                  <a:srgbClr val="374158"/>
                </a:solidFill>
                <a:latin typeface="Myriad Pro" pitchFamily="34" charset="0"/>
              </a:rPr>
              <a:t>Mentor</a:t>
            </a:r>
            <a:r>
              <a:rPr lang="en-US" sz="2800" dirty="0" smtClean="0">
                <a:solidFill>
                  <a:srgbClr val="374158"/>
                </a:solidFill>
                <a:latin typeface="Myriad Pro" pitchFamily="34" charset="0"/>
              </a:rPr>
              <a:t>: teach your peers, subordinates, and customers about the rulemaking process </a:t>
            </a:r>
          </a:p>
          <a:p>
            <a:pPr algn="l"/>
            <a:endParaRPr lang="en-US" sz="2800" dirty="0">
              <a:solidFill>
                <a:srgbClr val="374158"/>
              </a:solidFill>
              <a:latin typeface="Myriad Pro" pitchFamily="34" charset="0"/>
            </a:endParaRPr>
          </a:p>
          <a:p>
            <a:pPr algn="l"/>
            <a:r>
              <a:rPr lang="en-US" sz="2800" b="1" dirty="0" smtClean="0">
                <a:solidFill>
                  <a:srgbClr val="374158"/>
                </a:solidFill>
                <a:latin typeface="Myriad Pro" pitchFamily="34" charset="0"/>
              </a:rPr>
              <a:t>Distribute</a:t>
            </a:r>
            <a:r>
              <a:rPr lang="en-US" sz="2800" dirty="0" smtClean="0">
                <a:solidFill>
                  <a:srgbClr val="374158"/>
                </a:solidFill>
                <a:latin typeface="Myriad Pro" pitchFamily="34" charset="0"/>
              </a:rPr>
              <a:t>: disseminate the </a:t>
            </a:r>
            <a:r>
              <a:rPr lang="en-US" sz="2800" i="1" dirty="0" smtClean="0">
                <a:solidFill>
                  <a:srgbClr val="374158"/>
                </a:solidFill>
                <a:latin typeface="Myriad Pro" pitchFamily="34" charset="0"/>
              </a:rPr>
              <a:t>Federal Rulemaking Research Tool</a:t>
            </a:r>
            <a:r>
              <a:rPr lang="en-US" sz="2800" dirty="0" smtClean="0">
                <a:solidFill>
                  <a:srgbClr val="374158"/>
                </a:solidFill>
                <a:latin typeface="Myriad Pro" pitchFamily="34" charset="0"/>
              </a:rPr>
              <a:t> to help everyone understand the process</a:t>
            </a:r>
          </a:p>
          <a:p>
            <a:pPr algn="l"/>
            <a:endParaRPr lang="en-US" sz="2800" b="1" dirty="0">
              <a:solidFill>
                <a:srgbClr val="374158"/>
              </a:solidFill>
              <a:latin typeface="Myriad Pro" pitchFamily="34" charset="0"/>
            </a:endParaRPr>
          </a:p>
          <a:p>
            <a:pPr algn="l"/>
            <a:endParaRPr lang="en-US" sz="2800" dirty="0">
              <a:solidFill>
                <a:srgbClr val="374158"/>
              </a:solidFill>
              <a:latin typeface="Myriad Pro" pitchFamily="34" charset="0"/>
            </a:endParaRPr>
          </a:p>
        </p:txBody>
      </p:sp>
    </p:spTree>
    <p:extLst>
      <p:ext uri="{BB962C8B-B14F-4D97-AF65-F5344CB8AC3E}">
        <p14:creationId xmlns:p14="http://schemas.microsoft.com/office/powerpoint/2010/main" val="33292938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sz="half" idx="1"/>
          </p:nvPr>
        </p:nvSpPr>
        <p:spPr>
          <a:xfrm>
            <a:off x="4343400" y="2971800"/>
            <a:ext cx="3962400" cy="3086100"/>
          </a:xfrm>
        </p:spPr>
        <p:txBody>
          <a:bodyPr>
            <a:normAutofit fontScale="92500" lnSpcReduction="10000"/>
          </a:bodyPr>
          <a:lstStyle/>
          <a:p>
            <a:r>
              <a:rPr lang="en-US" dirty="0" smtClean="0"/>
              <a:t>Instructor Name</a:t>
            </a:r>
          </a:p>
          <a:p>
            <a:r>
              <a:rPr lang="en-US" dirty="0" smtClean="0"/>
              <a:t>Agency/Organization</a:t>
            </a:r>
          </a:p>
          <a:p>
            <a:r>
              <a:rPr lang="en-US" dirty="0" smtClean="0"/>
              <a:t>Role</a:t>
            </a:r>
          </a:p>
          <a:p>
            <a:endParaRPr lang="en-US" dirty="0" smtClean="0"/>
          </a:p>
          <a:p>
            <a:r>
              <a:rPr lang="en-US" dirty="0" smtClean="0"/>
              <a:t>Contact Information</a:t>
            </a:r>
          </a:p>
          <a:p>
            <a:pPr lvl="1"/>
            <a:r>
              <a:rPr lang="en-US" dirty="0" smtClean="0"/>
              <a:t>Phone</a:t>
            </a:r>
          </a:p>
          <a:p>
            <a:pPr lvl="1"/>
            <a:r>
              <a:rPr lang="en-US" dirty="0" smtClean="0"/>
              <a:t>Email Address</a:t>
            </a:r>
            <a:endParaRPr lang="en-US" dirty="0"/>
          </a:p>
        </p:txBody>
      </p:sp>
      <p:sp>
        <p:nvSpPr>
          <p:cNvPr id="4" name="Content Placeholder 3"/>
          <p:cNvSpPr>
            <a:spLocks noGrp="1"/>
          </p:cNvSpPr>
          <p:nvPr>
            <p:ph sz="half" idx="2"/>
          </p:nvPr>
        </p:nvSpPr>
        <p:spPr>
          <a:xfrm>
            <a:off x="409575" y="1295400"/>
            <a:ext cx="8324850" cy="1524000"/>
          </a:xfrm>
        </p:spPr>
        <p:txBody>
          <a:bodyPr>
            <a:normAutofit fontScale="92500" lnSpcReduction="10000"/>
          </a:bodyPr>
          <a:lstStyle/>
          <a:p>
            <a:pPr marL="0" indent="0" algn="ctr">
              <a:buNone/>
            </a:pPr>
            <a:r>
              <a:rPr lang="en-US" sz="4400" b="1" dirty="0" smtClean="0"/>
              <a:t>CICA, the FAR, and the </a:t>
            </a:r>
            <a:endParaRPr lang="en-US" sz="4400" b="1" dirty="0"/>
          </a:p>
          <a:p>
            <a:pPr marL="0" indent="0" algn="ctr">
              <a:buNone/>
            </a:pPr>
            <a:r>
              <a:rPr lang="en-US" sz="4400" b="1" dirty="0" smtClean="0"/>
              <a:t>Federal Rulemaking </a:t>
            </a:r>
            <a:r>
              <a:rPr lang="en-US" sz="4400" b="1" dirty="0"/>
              <a:t>Process</a:t>
            </a:r>
          </a:p>
          <a:p>
            <a:endParaRPr lang="en-US" dirty="0"/>
          </a:p>
        </p:txBody>
      </p:sp>
      <p:sp>
        <p:nvSpPr>
          <p:cNvPr id="5" name="Slide Number Placeholder 4"/>
          <p:cNvSpPr>
            <a:spLocks noGrp="1"/>
          </p:cNvSpPr>
          <p:nvPr>
            <p:ph type="sldNum" sz="quarter" idx="12"/>
          </p:nvPr>
        </p:nvSpPr>
        <p:spPr/>
        <p:txBody>
          <a:bodyPr/>
          <a:lstStyle/>
          <a:p>
            <a:fld id="{5A98AF99-ADA9-47F1-8EDD-BAAC81607442}" type="slidenum">
              <a:rPr lang="en-US" smtClean="0"/>
              <a:t>69</a:t>
            </a:fld>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800" y="3124200"/>
            <a:ext cx="2438400" cy="2438400"/>
          </a:xfrm>
          <a:prstGeom prst="rect">
            <a:avLst/>
          </a:prstGeom>
        </p:spPr>
      </p:pic>
    </p:spTree>
    <p:extLst>
      <p:ext uri="{BB962C8B-B14F-4D97-AF65-F5344CB8AC3E}">
        <p14:creationId xmlns:p14="http://schemas.microsoft.com/office/powerpoint/2010/main" val="523743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a:t>
            </a:r>
            <a:endParaRPr lang="en-US" dirty="0"/>
          </a:p>
        </p:txBody>
      </p:sp>
      <p:sp>
        <p:nvSpPr>
          <p:cNvPr id="4" name="Content Placeholder 3"/>
          <p:cNvSpPr>
            <a:spLocks noGrp="1"/>
          </p:cNvSpPr>
          <p:nvPr>
            <p:ph sz="half" idx="2"/>
          </p:nvPr>
        </p:nvSpPr>
        <p:spPr>
          <a:xfrm>
            <a:off x="4267200" y="2057400"/>
            <a:ext cx="4419600" cy="4068763"/>
          </a:xfrm>
        </p:spPr>
        <p:txBody>
          <a:bodyPr/>
          <a:lstStyle/>
          <a:p>
            <a:pPr>
              <a:lnSpc>
                <a:spcPct val="150000"/>
              </a:lnSpc>
            </a:pPr>
            <a:r>
              <a:rPr lang="en-US" dirty="0" smtClean="0"/>
              <a:t>Worksheets</a:t>
            </a:r>
          </a:p>
          <a:p>
            <a:pPr>
              <a:lnSpc>
                <a:spcPct val="150000"/>
              </a:lnSpc>
            </a:pPr>
            <a:r>
              <a:rPr lang="en-US" dirty="0" smtClean="0"/>
              <a:t>Resource List</a:t>
            </a:r>
          </a:p>
          <a:p>
            <a:pPr>
              <a:lnSpc>
                <a:spcPct val="150000"/>
              </a:lnSpc>
            </a:pPr>
            <a:r>
              <a:rPr lang="en-US" dirty="0" smtClean="0"/>
              <a:t>Source Materials (in class)</a:t>
            </a:r>
            <a:endParaRPr lang="en-US" dirty="0"/>
          </a:p>
        </p:txBody>
      </p:sp>
      <p:sp>
        <p:nvSpPr>
          <p:cNvPr id="5" name="Slide Number Placeholder 4"/>
          <p:cNvSpPr>
            <a:spLocks noGrp="1"/>
          </p:cNvSpPr>
          <p:nvPr>
            <p:ph type="sldNum" sz="quarter" idx="12"/>
          </p:nvPr>
        </p:nvSpPr>
        <p:spPr/>
        <p:txBody>
          <a:bodyPr/>
          <a:lstStyle/>
          <a:p>
            <a:fld id="{5A98AF99-ADA9-47F1-8EDD-BAAC81607442}" type="slidenum">
              <a:rPr lang="en-US" smtClean="0"/>
              <a:t>7</a:t>
            </a:fld>
            <a:endParaRPr lang="en-US" dirty="0"/>
          </a:p>
        </p:txBody>
      </p:sp>
      <p:pic>
        <p:nvPicPr>
          <p:cNvPr id="7" name="Content Placeholder 6"/>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457200" y="2209800"/>
            <a:ext cx="3200400" cy="2685798"/>
          </a:xfrm>
        </p:spPr>
      </p:pic>
    </p:spTree>
    <p:extLst>
      <p:ext uri="{BB962C8B-B14F-4D97-AF65-F5344CB8AC3E}">
        <p14:creationId xmlns:p14="http://schemas.microsoft.com/office/powerpoint/2010/main" val="4065812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Rulemaking Process</a:t>
            </a:r>
            <a:endParaRPr lang="en-US" dirty="0"/>
          </a:p>
        </p:txBody>
      </p:sp>
      <p:sp>
        <p:nvSpPr>
          <p:cNvPr id="4" name="Slide Number Placeholder 3"/>
          <p:cNvSpPr>
            <a:spLocks noGrp="1"/>
          </p:cNvSpPr>
          <p:nvPr>
            <p:ph type="sldNum" sz="quarter" idx="12"/>
          </p:nvPr>
        </p:nvSpPr>
        <p:spPr/>
        <p:txBody>
          <a:bodyPr/>
          <a:lstStyle/>
          <a:p>
            <a:fld id="{5A98AF99-ADA9-47F1-8EDD-BAAC81607442}" type="slidenum">
              <a:rPr lang="en-US" smtClean="0"/>
              <a:pPr/>
              <a:t>8</a:t>
            </a:fld>
            <a:endParaRPr lang="en-US" dirty="0"/>
          </a:p>
        </p:txBody>
      </p:sp>
      <p:pic>
        <p:nvPicPr>
          <p:cNvPr id="7" name="Content Placeholder 6"/>
          <p:cNvPicPr>
            <a:picLocks noGrp="1" noChangeAspect="1"/>
          </p:cNvPicPr>
          <p:nvPr>
            <p:ph sz="quarter" idx="13"/>
          </p:nvPr>
        </p:nvPicPr>
        <p:blipFill>
          <a:blip r:embed="rId3">
            <a:extLst>
              <a:ext uri="{28A0092B-C50C-407E-A947-70E740481C1C}">
                <a14:useLocalDpi xmlns:a14="http://schemas.microsoft.com/office/drawing/2010/main"/>
              </a:ext>
            </a:extLst>
          </a:blip>
          <a:stretch>
            <a:fillRect/>
          </a:stretch>
        </p:blipFill>
        <p:spPr>
          <a:xfrm>
            <a:off x="5504940" y="1066800"/>
            <a:ext cx="3089768" cy="3429000"/>
          </a:xfrm>
        </p:spPr>
      </p:pic>
    </p:spTree>
    <p:extLst>
      <p:ext uri="{BB962C8B-B14F-4D97-AF65-F5344CB8AC3E}">
        <p14:creationId xmlns:p14="http://schemas.microsoft.com/office/powerpoint/2010/main" val="1406816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696200" cy="838200"/>
          </a:xfrm>
        </p:spPr>
        <p:txBody>
          <a:bodyPr>
            <a:noAutofit/>
          </a:bodyPr>
          <a:lstStyle/>
          <a:p>
            <a:r>
              <a:rPr lang="en-US" sz="3600" dirty="0" smtClean="0"/>
              <a:t>Federal Acquisition Regulatory (FAR) Council</a:t>
            </a:r>
            <a:endParaRPr lang="en-US" sz="3600" dirty="0"/>
          </a:p>
        </p:txBody>
      </p:sp>
      <p:pic>
        <p:nvPicPr>
          <p:cNvPr id="6" name="Content Placeholder 5"/>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l="11112" t="2066" r="7653" b="4958"/>
          <a:stretch/>
        </p:blipFill>
        <p:spPr>
          <a:xfrm>
            <a:off x="94129" y="1331259"/>
            <a:ext cx="5701553" cy="5042648"/>
          </a:xfrm>
        </p:spPr>
      </p:pic>
      <p:sp>
        <p:nvSpPr>
          <p:cNvPr id="4" name="Content Placeholder 3"/>
          <p:cNvSpPr>
            <a:spLocks noGrp="1"/>
          </p:cNvSpPr>
          <p:nvPr>
            <p:ph sz="half" idx="2"/>
          </p:nvPr>
        </p:nvSpPr>
        <p:spPr>
          <a:xfrm>
            <a:off x="4191000" y="1600201"/>
            <a:ext cx="4572000" cy="2133600"/>
          </a:xfrm>
        </p:spPr>
        <p:txBody>
          <a:bodyPr/>
          <a:lstStyle/>
          <a:p>
            <a:pPr marL="0" indent="0" algn="ctr">
              <a:buNone/>
            </a:pPr>
            <a:r>
              <a:rPr lang="en-US" dirty="0" smtClean="0"/>
              <a:t>Manages, Coordinates, Controls, and Monitors the maintenance and issuance of changes in the FAR</a:t>
            </a:r>
            <a:endParaRPr lang="en-US" dirty="0"/>
          </a:p>
        </p:txBody>
      </p:sp>
      <p:sp>
        <p:nvSpPr>
          <p:cNvPr id="5" name="Slide Number Placeholder 4"/>
          <p:cNvSpPr>
            <a:spLocks noGrp="1"/>
          </p:cNvSpPr>
          <p:nvPr>
            <p:ph type="sldNum" sz="quarter" idx="12"/>
          </p:nvPr>
        </p:nvSpPr>
        <p:spPr/>
        <p:txBody>
          <a:bodyPr/>
          <a:lstStyle/>
          <a:p>
            <a:fld id="{5A98AF99-ADA9-47F1-8EDD-BAAC81607442}" type="slidenum">
              <a:rPr lang="en-US" smtClean="0"/>
              <a:t>9</a:t>
            </a:fld>
            <a:endParaRPr lang="en-US" dirty="0"/>
          </a:p>
        </p:txBody>
      </p:sp>
      <p:sp>
        <p:nvSpPr>
          <p:cNvPr id="7" name="Rectangle 6"/>
          <p:cNvSpPr/>
          <p:nvPr/>
        </p:nvSpPr>
        <p:spPr>
          <a:xfrm>
            <a:off x="5114366" y="6248400"/>
            <a:ext cx="4029634" cy="461665"/>
          </a:xfrm>
          <a:prstGeom prst="rect">
            <a:avLst/>
          </a:prstGeom>
        </p:spPr>
        <p:txBody>
          <a:bodyPr wrap="square">
            <a:spAutoFit/>
          </a:bodyPr>
          <a:lstStyle/>
          <a:p>
            <a:r>
              <a:rPr lang="en-US" sz="1200" dirty="0">
                <a:hlinkClick r:id="rId4"/>
              </a:rPr>
              <a:t>https://</a:t>
            </a:r>
            <a:r>
              <a:rPr lang="en-US" sz="1200" dirty="0" smtClean="0">
                <a:hlinkClick r:id="rId4"/>
              </a:rPr>
              <a:t>www.whitehouse.gov/omb/procurement_far_council</a:t>
            </a:r>
            <a:endParaRPr lang="en-US" sz="1200" dirty="0" smtClean="0"/>
          </a:p>
          <a:p>
            <a:endParaRPr lang="en-US" sz="1200" dirty="0"/>
          </a:p>
        </p:txBody>
      </p:sp>
    </p:spTree>
    <p:extLst>
      <p:ext uri="{BB962C8B-B14F-4D97-AF65-F5344CB8AC3E}">
        <p14:creationId xmlns:p14="http://schemas.microsoft.com/office/powerpoint/2010/main" val="26486741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8&quot; unique_id=&quot;267214&quot;&gt;&lt;/object&gt;&lt;object type=&quot;2&quot; unique_id=&quot;267215&quot;&gt;&lt;object type=&quot;3&quot; unique_id=&quot;267216&quot;&gt;&lt;property id=&quot;20148&quot; value=&quot;5&quot;/&gt;&lt;property id=&quot;20300&quot; value=&quot;Slide 1&quot;/&gt;&lt;property id=&quot;20307&quot; value=&quot;257&quot;/&gt;&lt;/object&gt;&lt;object type=&quot;3&quot; unique_id=&quot;267217&quot;&gt;&lt;property id=&quot;20148&quot; value=&quot;5&quot;/&gt;&lt;property id=&quot;20300&quot; value=&quot;Slide 16 - &amp;quot;Steps of Federal Rulemaking Process&amp;quot;&quot;/&gt;&lt;property id=&quot;20307&quot; value=&quot;256&quot;/&gt;&lt;/object&gt;&lt;object type=&quot;3&quot; unique_id=&quot;267368&quot;&gt;&lt;property id=&quot;20148&quot; value=&quot;5&quot;/&gt;&lt;property id=&quot;20300&quot; value=&quot;Slide 17 - &amp;quot;Initiating Event&amp;quot;&quot;/&gt;&lt;property id=&quot;20307&quot; value=&quot;258&quot;/&gt;&lt;/object&gt;&lt;object type=&quot;3&quot; unique_id=&quot;267412&quot;&gt;&lt;property id=&quot;20148&quot; value=&quot;5&quot;/&gt;&lt;property id=&quot;20300&quot; value=&quot;Slide 19 - &amp;quot;Preparation of Proposed Rule     &amp;quot;&quot;/&gt;&lt;property id=&quot;20307&quot; value=&quot;260&quot;/&gt;&lt;/object&gt;&lt;object type=&quot;3&quot; unique_id=&quot;267413&quot;&gt;&lt;property id=&quot;20148&quot; value=&quot;5&quot;/&gt;&lt;property id=&quot;20300&quot; value=&quot;Slide 20 - &amp;quot;OMB Review of Rule&amp;quot;&quot;/&gt;&lt;property id=&quot;20307&quot; value=&quot;261&quot;/&gt;&lt;/object&gt;&lt;object type=&quot;3&quot; unique_id=&quot;267476&quot;&gt;&lt;property id=&quot;20148&quot; value=&quot;5&quot;/&gt;&lt;property id=&quot;20300&quot; value=&quot;Slide 23 - &amp;quot;Preparation of Final Rule&amp;quot;&quot;/&gt;&lt;property id=&quot;20307&quot; value=&quot;264&quot;/&gt;&lt;/object&gt;&lt;object type=&quot;3&quot; unique_id=&quot;267477&quot;&gt;&lt;property id=&quot;20148&quot; value=&quot;5&quot;/&gt;&lt;property id=&quot;20300&quot; value=&quot;Slide 24 - &amp;quot;OMB Review of Rule&amp;quot;&quot;/&gt;&lt;property id=&quot;20307&quot; value=&quot;266&quot;/&gt;&lt;/object&gt;&lt;object type=&quot;3&quot; unique_id=&quot;267478&quot;&gt;&lt;property id=&quot;20148&quot; value=&quot;5&quot;/&gt;&lt;property id=&quot;20300&quot; value=&quot;Slide 25 - &amp;quot;Publication of Final Rule&amp;quot;&quot;/&gt;&lt;property id=&quot;20307&quot; value=&quot;267&quot;/&gt;&lt;/object&gt;&lt;object type=&quot;3&quot; unique_id=&quot;267518&quot;&gt;&lt;property id=&quot;20148&quot; value=&quot;5&quot;/&gt;&lt;property id=&quot;20300&quot; value=&quot;Slide 14 - &amp;quot;Types of Rules&amp;quot;&quot;/&gt;&lt;property id=&quot;20307&quot; value=&quot;268&quot;/&gt;&lt;/object&gt;&lt;object type=&quot;3&quot; unique_id=&quot;267746&quot;&gt;&lt;property id=&quot;20148&quot; value=&quot;5&quot;/&gt;&lt;property id=&quot;20300&quot; value=&quot;Slide 4 - &amp;quot;Agenda&amp;quot;&quot;/&gt;&lt;property id=&quot;20307&quot; value=&quot;270&quot;/&gt;&lt;/object&gt;&lt;object type=&quot;3&quot; unique_id=&quot;267747&quot;&gt;&lt;property id=&quot;20148&quot; value=&quot;5&quot;/&gt;&lt;property id=&quot;20300&quot; value=&quot;Slide 5 - &amp;quot;Introduce Yourself!&amp;quot;&quot;/&gt;&lt;property id=&quot;20307&quot; value=&quot;271&quot;/&gt;&lt;/object&gt;&lt;object type=&quot;3&quot; unique_id=&quot;267748&quot;&gt;&lt;property id=&quot;20148&quot; value=&quot;5&quot;/&gt;&lt;property id=&quot;20300&quot; value=&quot;Slide 12 - &amp;quot;Rulemaking Definitions&amp;quot;&quot;/&gt;&lt;property id=&quot;20307&quot; value=&quot;269&quot;/&gt;&lt;/object&gt;&lt;object type=&quot;3&quot; unique_id=&quot;267902&quot;&gt;&lt;property id=&quot;20148&quot; value=&quot;5&quot;/&gt;&lt;property id=&quot;20300&quot; value=&quot;Slide 6 - &amp;quot;Objectives&amp;quot;&quot;/&gt;&lt;property id=&quot;20307&quot; value=&quot;272&quot;/&gt;&lt;/object&gt;&lt;object type=&quot;3&quot; unique_id=&quot;267903&quot;&gt;&lt;property id=&quot;20148&quot; value=&quot;5&quot;/&gt;&lt;property id=&quot;20300&quot; value=&quot;Slide 8 - &amp;quot;Federal Rulemaking Process&amp;quot;&quot;/&gt;&lt;property id=&quot;20307&quot; value=&quot;273&quot;/&gt;&lt;/object&gt;&lt;object type=&quot;3&quot; unique_id=&quot;267904&quot;&gt;&lt;property id=&quot;20148&quot; value=&quot;5&quot;/&gt;&lt;property id=&quot;20300&quot; value=&quot;Slide 15 - &amp;quot;Collaborative Exercise&amp;quot;&quot;/&gt;&lt;property id=&quot;20307&quot; value=&quot;274&quot;/&gt;&lt;/object&gt;&lt;object type=&quot;3&quot; unique_id=&quot;268085&quot;&gt;&lt;property id=&quot;20148&quot; value=&quot;5&quot;/&gt;&lt;property id=&quot;20300&quot; value=&quot;Slide 28 - &amp;quot;CICA Case Study Goals&amp;quot;&quot;/&gt;&lt;property id=&quot;20307&quot; value=&quot;275&quot;/&gt;&lt;/object&gt;&lt;object type=&quot;3&quot; unique_id=&quot;268263&quot;&gt;&lt;property id=&quot;20148&quot; value=&quot;5&quot;/&gt;&lt;property id=&quot;20300&quot; value=&quot;Slide 55 - &amp;quot;Case Study Two&amp;quot;&quot;/&gt;&lt;property id=&quot;20307&quot; value=&quot;277&quot;/&gt;&lt;/object&gt;&lt;object type=&quot;3&quot; unique_id=&quot;268264&quot;&gt;&lt;property id=&quot;20148&quot; value=&quot;5&quot;/&gt;&lt;property id=&quot;20300&quot; value=&quot;Slide 57 - &amp;quot;Case Study Two: Findings&amp;quot;&quot;/&gt;&lt;property id=&quot;20307&quot; value=&quot;278&quot;/&gt;&lt;/object&gt;&lt;object type=&quot;3&quot; unique_id=&quot;268265&quot;&gt;&lt;property id=&quot;20148&quot; value=&quot;5&quot;/&gt;&lt;property id=&quot;20300&quot; value=&quot;Slide 60 - &amp;quot;Comment Preparation: Change Notice&amp;quot;&quot;/&gt;&lt;property id=&quot;20307&quot; value=&quot;279&quot;/&gt;&lt;/object&gt;&lt;object type=&quot;3&quot; unique_id=&quot;268266&quot;&gt;&lt;property id=&quot;20148&quot; value=&quot;5&quot;/&gt;&lt;property id=&quot;20300&quot; value=&quot;Slide 61 - &amp;quot;Comment Preparation: Exercise&amp;quot;&quot;/&gt;&lt;property id=&quot;20307&quot; value=&quot;280&quot;/&gt;&lt;/object&gt;&lt;object type=&quot;3&quot; unique_id=&quot;268267&quot;&gt;&lt;property id=&quot;20148&quot; value=&quot;5&quot;/&gt;&lt;property id=&quot;20300&quot; value=&quot;Slide 64 - &amp;quot;Comment Preparation: Education&amp;quot;&quot;/&gt;&lt;property id=&quot;20307&quot; value=&quot;281&quot;/&gt;&lt;/object&gt;&lt;object type=&quot;3&quot; unique_id=&quot;268268&quot;&gt;&lt;property id=&quot;20148&quot; value=&quot;5&quot;/&gt;&lt;property id=&quot;20300&quot; value=&quot;Slide 67 - &amp;quot;Initial Question&amp;quot;&quot;/&gt;&lt;property id=&quot;20307&quot; value=&quot;282&quot;/&gt;&lt;/object&gt;&lt;object type=&quot;3&quot; unique_id=&quot;268550&quot;&gt;&lt;property id=&quot;20148&quot; value=&quot;5&quot;/&gt;&lt;property id=&quot;20300&quot; value=&quot;Slide 43 - &amp;quot;Your Role: Step One&amp;quot;&quot;/&gt;&lt;property id=&quot;20307&quot; value=&quot;284&quot;/&gt;&lt;/object&gt;&lt;object type=&quot;3&quot; unique_id=&quot;268551&quot;&gt;&lt;property id=&quot;20148&quot; value=&quot;5&quot;/&gt;&lt;property id=&quot;20300&quot; value=&quot;Slide 44 - &amp;quot;Your Role: Step Two&amp;quot;&quot;/&gt;&lt;property id=&quot;20307&quot; value=&quot;285&quot;/&gt;&lt;/object&gt;&lt;object type=&quot;3&quot; unique_id=&quot;268552&quot;&gt;&lt;property id=&quot;20148&quot; value=&quot;5&quot;/&gt;&lt;property id=&quot;20300&quot; value=&quot;Slide 45 - &amp;quot;Your Role: Step Three&amp;quot;&quot;/&gt;&lt;property id=&quot;20307&quot; value=&quot;286&quot;/&gt;&lt;/object&gt;&lt;object type=&quot;3&quot; unique_id=&quot;268553&quot;&gt;&lt;property id=&quot;20148&quot; value=&quot;5&quot;/&gt;&lt;property id=&quot;20300&quot; value=&quot;Slide 46 - &amp;quot;Your Role: Step Four&amp;quot;&quot;/&gt;&lt;property id=&quot;20307&quot; value=&quot;287&quot;/&gt;&lt;/object&gt;&lt;object type=&quot;3&quot; unique_id=&quot;268554&quot;&gt;&lt;property id=&quot;20148&quot; value=&quot;5&quot;/&gt;&lt;property id=&quot;20300&quot; value=&quot;Slide 47 - &amp;quot;Your Role: Step Five&amp;quot;&quot;/&gt;&lt;property id=&quot;20307&quot; value=&quot;288&quot;/&gt;&lt;/object&gt;&lt;object type=&quot;3&quot; unique_id=&quot;268555&quot;&gt;&lt;property id=&quot;20148&quot; value=&quot;5&quot;/&gt;&lt;property id=&quot;20300&quot; value=&quot;Slide 48 - &amp;quot;Your Role: Step Six&amp;quot;&quot;/&gt;&lt;property id=&quot;20307&quot; value=&quot;289&quot;/&gt;&lt;/object&gt;&lt;object type=&quot;3&quot; unique_id=&quot;268801&quot;&gt;&lt;property id=&quot;20148&quot; value=&quot;5&quot;/&gt;&lt;property id=&quot;20300&quot; value=&quot;Slide 49 - &amp;quot;Your Role: Step Seven&amp;quot;&quot;/&gt;&lt;property id=&quot;20307&quot; value=&quot;290&quot;/&gt;&lt;/object&gt;&lt;object type=&quot;3&quot; unique_id=&quot;268802&quot;&gt;&lt;property id=&quot;20148&quot; value=&quot;5&quot;/&gt;&lt;property id=&quot;20300&quot; value=&quot;Slide 50 - &amp;quot;Your Role: Step Eight&amp;quot;&quot;/&gt;&lt;property id=&quot;20307&quot; value=&quot;291&quot;/&gt;&lt;/object&gt;&lt;object type=&quot;3&quot; unique_id=&quot;268803&quot;&gt;&lt;property id=&quot;20148&quot; value=&quot;5&quot;/&gt;&lt;property id=&quot;20300&quot; value=&quot;Slide 51 - &amp;quot;Your Role: Step Nine&amp;quot;&quot;/&gt;&lt;property id=&quot;20307&quot; value=&quot;292&quot;/&gt;&lt;/object&gt;&lt;object type=&quot;3&quot; unique_id=&quot;268804&quot;&gt;&lt;property id=&quot;20148&quot; value=&quot;5&quot;/&gt;&lt;property id=&quot;20300&quot; value=&quot;Slide 52 - &amp;quot;Resource List&amp;quot;&quot;/&gt;&lt;property id=&quot;20307&quot; value=&quot;293&quot;/&gt;&lt;/object&gt;&lt;object type=&quot;3&quot; unique_id=&quot;269215&quot;&gt;&lt;property id=&quot;20148&quot; value=&quot;5&quot;/&gt;&lt;property id=&quot;20300&quot; value=&quot;Slide 41 - &amp;quot;Federal Rulemaking Research Tool&amp;quot;&quot;/&gt;&lt;property id=&quot;20307&quot; value=&quot;294&quot;/&gt;&lt;/object&gt;&lt;object type=&quot;3&quot; unique_id=&quot;269442&quot;&gt;&lt;property id=&quot;20148&quot; value=&quot;5&quot;/&gt;&lt;property id=&quot;20300&quot; value=&quot;Slide 68 - &amp;quot;Wrap-Up: Follow On Training&amp;quot;&quot;/&gt;&lt;property id=&quot;20307&quot; value=&quot;297&quot;/&gt;&lt;/object&gt;&lt;object type=&quot;3&quot; unique_id=&quot;269443&quot;&gt;&lt;property id=&quot;20148&quot; value=&quot;5&quot;/&gt;&lt;property id=&quot;20300&quot; value=&quot;Slide 66 - &amp;quot;Wrap-Up&amp;quot;&quot;/&gt;&lt;property id=&quot;20307&quot; value=&quot;298&quot;/&gt;&lt;/object&gt;&lt;object type=&quot;3&quot; unique_id=&quot;563654&quot;&gt;&lt;property id=&quot;20148&quot; value=&quot;5&quot;/&gt;&lt;property id=&quot;20300&quot; value=&quot;Slide 3 - &amp;quot;Classroom Safety &amp;amp; Procedures&amp;quot;&quot;/&gt;&lt;property id=&quot;20307&quot; value=&quot;299&quot;/&gt;&lt;/object&gt;&lt;object type=&quot;3&quot; unique_id=&quot;564195&quot;&gt;&lt;property id=&quot;20148&quot; value=&quot;5&quot;/&gt;&lt;property id=&quot;20300&quot; value=&quot;Slide 2 - &amp;quot;Instructor&amp;quot;&quot;/&gt;&lt;property id=&quot;20307&quot; value=&quot;308&quot;/&gt;&lt;/object&gt;&lt;object type=&quot;3&quot; unique_id=&quot;564196&quot;&gt;&lt;property id=&quot;20148&quot; value=&quot;5&quot;/&gt;&lt;property id=&quot;20300&quot; value=&quot;Slide 26&quot;/&gt;&lt;property id=&quot;20307&quot; value=&quot;303&quot;/&gt;&lt;/object&gt;&lt;object type=&quot;3&quot; unique_id=&quot;564197&quot;&gt;&lt;property id=&quot;20148&quot; value=&quot;5&quot;/&gt;&lt;property id=&quot;20300&quot; value=&quot;Slide 27 - &amp;quot;CICA Case Study&amp;quot;&quot;/&gt;&lt;property id=&quot;20307&quot; value=&quot;302&quot;/&gt;&lt;/object&gt;&lt;object type=&quot;3&quot; unique_id=&quot;564198&quot;&gt;&lt;property id=&quot;20148&quot; value=&quot;5&quot;/&gt;&lt;property id=&quot;20300&quot; value=&quot;Slide 39 - &amp;quot;Tools and Resources&amp;quot;&quot;/&gt;&lt;property id=&quot;20307&quot; value=&quot;304&quot;/&gt;&lt;/object&gt;&lt;object type=&quot;3&quot; unique_id=&quot;564199&quot;&gt;&lt;property id=&quot;20148&quot; value=&quot;5&quot;/&gt;&lt;property id=&quot;20300&quot; value=&quot;Slide 53&quot;/&gt;&lt;property id=&quot;20307&quot; value=&quot;305&quot;/&gt;&lt;/object&gt;&lt;object type=&quot;3&quot; unique_id=&quot;564200&quot;&gt;&lt;property id=&quot;20148&quot; value=&quot;5&quot;/&gt;&lt;property id=&quot;20300&quot; value=&quot;Slide 54 - &amp;quot;Group Project –     Case Study TWO&amp;quot;&quot;/&gt;&lt;property id=&quot;20307&quot; value=&quot;306&quot;/&gt;&lt;/object&gt;&lt;object type=&quot;3&quot; unique_id=&quot;564201&quot;&gt;&lt;property id=&quot;20148&quot; value=&quot;5&quot;/&gt;&lt;property id=&quot;20300&quot; value=&quot;Slide 56&quot;/&gt;&lt;property id=&quot;20307&quot; value=&quot;307&quot;/&gt;&lt;/object&gt;&lt;object type=&quot;3&quot; unique_id=&quot;564202&quot;&gt;&lt;property id=&quot;20148&quot; value=&quot;5&quot;/&gt;&lt;property id=&quot;20300&quot; value=&quot;Slide 59 - &amp;quot;Comment Preparation&amp;quot;&quot;/&gt;&lt;property id=&quot;20307&quot; value=&quot;300&quot;/&gt;&lt;/object&gt;&lt;object type=&quot;3&quot; unique_id=&quot;564203&quot;&gt;&lt;property id=&quot;20148&quot; value=&quot;5&quot;/&gt;&lt;property id=&quot;20300&quot; value=&quot;Slide 65 - &amp;quot;Summary and Conclusion&amp;quot;&quot;/&gt;&lt;property id=&quot;20307&quot; value=&quot;301&quot;/&gt;&lt;/object&gt;&lt;object type=&quot;3&quot; unique_id=&quot;564840&quot;&gt;&lt;property id=&quot;20148&quot; value=&quot;5&quot;/&gt;&lt;property id=&quot;20300&quot; value=&quot;Slide 18 - &amp;quot;Determination Whether a Rule is Needed&amp;quot;&quot;/&gt;&lt;property id=&quot;20307&quot; value=&quot;309&quot;/&gt;&lt;/object&gt;&lt;object type=&quot;3&quot; unique_id=&quot;564841&quot;&gt;&lt;property id=&quot;20148&quot; value=&quot;5&quot;/&gt;&lt;property id=&quot;20300&quot; value=&quot;Slide 21 - &amp;quot;Publication of Proposed Rule&amp;quot;&quot;/&gt;&lt;property id=&quot;20307&quot; value=&quot;310&quot;/&gt;&lt;/object&gt;&lt;object type=&quot;3&quot; unique_id=&quot;564842&quot;&gt;&lt;property id=&quot;20148&quot; value=&quot;5&quot;/&gt;&lt;property id=&quot;20300&quot; value=&quot;Slide 22 - &amp;quot;Public Comment&amp;quot;&quot;/&gt;&lt;property id=&quot;20307&quot; value=&quot;311&quot;/&gt;&lt;/object&gt;&lt;object type=&quot;3&quot; unique_id=&quot;564843&quot;&gt;&lt;property id=&quot;20148&quot; value=&quot;5&quot;/&gt;&lt;property id=&quot;20300&quot; value=&quot;Slide 29 - &amp;quot;Link the Question to CICA&amp;quot;&quot;/&gt;&lt;property id=&quot;20307&quot; value=&quot;312&quot;/&gt;&lt;/object&gt;&lt;object type=&quot;3&quot; unique_id=&quot;564844&quot;&gt;&lt;property id=&quot;20148&quot; value=&quot;5&quot;/&gt;&lt;property id=&quot;20300&quot; value=&quot;Slide 30 - &amp;quot;Identify the CICA Text&amp;quot;&quot;/&gt;&lt;property id=&quot;20307&quot; value=&quot;313&quot;/&gt;&lt;/object&gt;&lt;object type=&quot;3&quot; unique_id=&quot;564845&quot;&gt;&lt;property id=&quot;20148&quot; value=&quot;5&quot;/&gt;&lt;property id=&quot;20300&quot; value=&quot;Slide 31 - &amp;quot;Pre-Rule Process Milestones&amp;quot;&quot;/&gt;&lt;property id=&quot;20307&quot; value=&quot;314&quot;/&gt;&lt;/object&gt;&lt;object type=&quot;3&quot; unique_id=&quot;564846&quot;&gt;&lt;property id=&quot;20148&quot; value=&quot;5&quot;/&gt;&lt;property id=&quot;20300&quot; value=&quot;Slide 32 - &amp;quot;Legislative Process Milestones&amp;quot;&quot;/&gt;&lt;property id=&quot;20307&quot; value=&quot;315&quot;/&gt;&lt;/object&gt;&lt;object type=&quot;3&quot; unique_id=&quot;564847&quot;&gt;&lt;property id=&quot;20148&quot; value=&quot;5&quot;/&gt;&lt;property id=&quot;20300&quot; value=&quot;Slide 34 - &amp;quot;People and Organization Sources&amp;quot;&quot;/&gt;&lt;property id=&quot;20307&quot; value=&quot;316&quot;/&gt;&lt;/object&gt;&lt;object type=&quot;3&quot; unique_id=&quot;565434&quot;&gt;&lt;property id=&quot;20148&quot; value=&quot;5&quot;/&gt;&lt;property id=&quot;20300&quot; value=&quot;Slide 10 - &amp;quot;Stakeholders&amp;quot;&quot;/&gt;&lt;property id=&quot;20307&quot; value=&quot;322&quot;/&gt;&lt;/object&gt;&lt;object type=&quot;3&quot; unique_id=&quot;565435&quot;&gt;&lt;property id=&quot;20148&quot; value=&quot;5&quot;/&gt;&lt;property id=&quot;20300&quot; value=&quot;Slide 33 - &amp;quot;Rulemaking Process Milestones&amp;quot;&quot;/&gt;&lt;property id=&quot;20307&quot; value=&quot;317&quot;/&gt;&lt;/object&gt;&lt;object type=&quot;3&quot; unique_id=&quot;565436&quot;&gt;&lt;property id=&quot;20148&quot; value=&quot;5&quot;/&gt;&lt;property id=&quot;20300&quot; value=&quot;Slide 36 - &amp;quot;CICA Rulemaking Stakeholders&amp;quot;&quot;/&gt;&lt;property id=&quot;20307&quot; value=&quot;318&quot;/&gt;&lt;/object&gt;&lt;object type=&quot;3&quot; unique_id=&quot;565437&quot;&gt;&lt;property id=&quot;20148&quot; value=&quot;5&quot;/&gt;&lt;property id=&quot;20300&quot; value=&quot;Slide 37 - &amp;quot;Identify Challenges&amp;quot;&quot;/&gt;&lt;property id=&quot;20307&quot; value=&quot;319&quot;/&gt;&lt;/object&gt;&lt;object type=&quot;3&quot; unique_id=&quot;565438&quot;&gt;&lt;property id=&quot;20148&quot; value=&quot;5&quot;/&gt;&lt;property id=&quot;20300&quot; value=&quot;Slide 38 - &amp;quot;Example CICA  Compromises or Trade-offs&amp;quot;&quot;/&gt;&lt;property id=&quot;20307&quot; value=&quot;320&quot;/&gt;&lt;/object&gt;&lt;object type=&quot;3&quot; unique_id=&quot;565439&quot;&gt;&lt;property id=&quot;20148&quot; value=&quot;5&quot;/&gt;&lt;property id=&quot;20300&quot; value=&quot;Slide 40 - &amp;quot;Rulemaking Tools and Resources Purpose&amp;quot;&quot;/&gt;&lt;property id=&quot;20307&quot; value=&quot;321&quot;/&gt;&lt;/object&gt;&lt;object type=&quot;3&quot; unique_id=&quot;565440&quot;&gt;&lt;property id=&quot;20148&quot; value=&quot;5&quot;/&gt;&lt;property id=&quot;20300&quot; value=&quot;Slide 69 - &amp;quot;Thank You!&amp;quot;&quot;/&gt;&lt;property id=&quot;20307&quot; value=&quot;323&quot;/&gt;&lt;/object&gt;&lt;object type=&quot;3&quot; unique_id=&quot;565585&quot;&gt;&lt;property id=&quot;20148&quot; value=&quot;5&quot;/&gt;&lt;property id=&quot;20300&quot; value=&quot;Slide 35 - &amp;quot;Research Sources&amp;quot;&quot;/&gt;&lt;property id=&quot;20307&quot; value=&quot;324&quot;/&gt;&lt;/object&gt;&lt;object type=&quot;3&quot; unique_id=&quot;566405&quot;&gt;&lt;property id=&quot;20148&quot; value=&quot;5&quot;/&gt;&lt;property id=&quot;20300&quot; value=&quot;Slide 58 - &amp;quot;Case Study Two: Conclusion&amp;quot;&quot;/&gt;&lt;property id=&quot;20307&quot; value=&quot;325&quot;/&gt;&lt;/object&gt;&lt;object type=&quot;3&quot; unique_id=&quot;566406&quot;&gt;&lt;property id=&quot;20148&quot; value=&quot;5&quot;/&gt;&lt;property id=&quot;20300&quot; value=&quot;Slide 13 - &amp;quot;Federal Acquisition Regulation&amp;quot;&quot;/&gt;&lt;property id=&quot;20307&quot; value=&quot;326&quot;/&gt;&lt;/object&gt;&lt;object type=&quot;3&quot; unique_id=&quot;566992&quot;&gt;&lt;property id=&quot;20148&quot; value=&quot;5&quot;/&gt;&lt;property id=&quot;20300&quot; value=&quot;Slide 11 - &amp;quot;Federal Rulemaking Stakeholders&amp;quot;&quot;/&gt;&lt;property id=&quot;20307&quot; value=&quot;327&quot;/&gt;&lt;/object&gt;&lt;object type=&quot;3&quot; unique_id=&quot;567191&quot;&gt;&lt;property id=&quot;20148&quot; value=&quot;5&quot;/&gt;&lt;property id=&quot;20300&quot; value=&quot;Slide 9 - &amp;quot;Federal Acquisition Regulatory (FAR) Council&amp;quot;&quot;/&gt;&lt;property id=&quot;20307&quot; value=&quot;328&quot;/&gt;&lt;/object&gt;&lt;object type=&quot;3&quot; unique_id=&quot;567393&quot;&gt;&lt;property id=&quot;20148&quot; value=&quot;5&quot;/&gt;&lt;property id=&quot;20300&quot; value=&quot;Slide 7 - &amp;quot;Materials&amp;quot;&quot;/&gt;&lt;property id=&quot;20307&quot; value=&quot;329&quot;/&gt;&lt;/object&gt;&lt;object type=&quot;3&quot; unique_id=&quot;568006&quot;&gt;&lt;property id=&quot;20148&quot; value=&quot;5&quot;/&gt;&lt;property id=&quot;20300&quot; value=&quot;Slide 42 - &amp;quot;Federal Rulemaking Resources List&amp;quot;&quot;/&gt;&lt;property id=&quot;20307&quot; value=&quot;330&quot;/&gt;&lt;/object&gt;&lt;object type=&quot;3&quot; unique_id=&quot;568214&quot;&gt;&lt;property id=&quot;20148&quot; value=&quot;5&quot;/&gt;&lt;property id=&quot;20300&quot; value=&quot;Slide 63 - &amp;quot;Comment Submission&amp;quot;&quot;/&gt;&lt;property id=&quot;20307&quot; value=&quot;331&quot;/&gt;&lt;/object&gt;&lt;object type=&quot;3&quot; unique_id=&quot;568425&quot;&gt;&lt;property id=&quot;20148&quot; value=&quot;5&quot;/&gt;&lt;property id=&quot;20300&quot; value=&quot;Slide 62 - &amp;quot;Comment Preparation: Best Practices&amp;quot;&quot;/&gt;&lt;property id=&quot;20307&quot; value=&quot;332&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7446</TotalTime>
  <Words>9602</Words>
  <Application>Microsoft Office PowerPoint</Application>
  <PresentationFormat>On-screen Show (4:3)</PresentationFormat>
  <Paragraphs>1378</Paragraphs>
  <Slides>69</Slides>
  <Notes>69</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PowerPoint Presentation</vt:lpstr>
      <vt:lpstr>Instructor</vt:lpstr>
      <vt:lpstr>Classroom Safety &amp; Procedures</vt:lpstr>
      <vt:lpstr>Agenda</vt:lpstr>
      <vt:lpstr>Introduce Yourself!</vt:lpstr>
      <vt:lpstr>Objectives</vt:lpstr>
      <vt:lpstr>Materials</vt:lpstr>
      <vt:lpstr>Federal Rulemaking Process</vt:lpstr>
      <vt:lpstr>Federal Acquisition Regulatory (FAR) Council</vt:lpstr>
      <vt:lpstr>Stakeholders</vt:lpstr>
      <vt:lpstr>Federal Rulemaking Stakeholders</vt:lpstr>
      <vt:lpstr>Rulemaking Definitions</vt:lpstr>
      <vt:lpstr>Federal Acquisition Regulation</vt:lpstr>
      <vt:lpstr>Types of Rules</vt:lpstr>
      <vt:lpstr>Collaborative Exercise</vt:lpstr>
      <vt:lpstr>Steps of Federal Rulemaking Process</vt:lpstr>
      <vt:lpstr>Initiating Event</vt:lpstr>
      <vt:lpstr>Determination Whether a Rule is Needed</vt:lpstr>
      <vt:lpstr>Preparation of Proposed Rule     </vt:lpstr>
      <vt:lpstr>OMB Review of Rule</vt:lpstr>
      <vt:lpstr>Publication of Proposed Rule</vt:lpstr>
      <vt:lpstr>Public Comment</vt:lpstr>
      <vt:lpstr>Preparation of Final Rule</vt:lpstr>
      <vt:lpstr>OMB Review of Rule</vt:lpstr>
      <vt:lpstr>Publication of Final Rule</vt:lpstr>
      <vt:lpstr>PowerPoint Presentation</vt:lpstr>
      <vt:lpstr>CICA Case Study</vt:lpstr>
      <vt:lpstr>CICA Case Study Goals</vt:lpstr>
      <vt:lpstr>Link the Question to CICA</vt:lpstr>
      <vt:lpstr>Identify the CICA Text</vt:lpstr>
      <vt:lpstr>Pre-Rule Process Milestones</vt:lpstr>
      <vt:lpstr>Legislative Process Milestones</vt:lpstr>
      <vt:lpstr>Rulemaking Process Milestones</vt:lpstr>
      <vt:lpstr>People and Organization Sources</vt:lpstr>
      <vt:lpstr>Research Sources</vt:lpstr>
      <vt:lpstr>CICA Rulemaking Stakeholders</vt:lpstr>
      <vt:lpstr>Identify Challenges</vt:lpstr>
      <vt:lpstr>Example CICA  Compromises or Trade-offs</vt:lpstr>
      <vt:lpstr>Tools and Resources</vt:lpstr>
      <vt:lpstr>Rulemaking Tools and Resources Purpose</vt:lpstr>
      <vt:lpstr>Federal Rulemaking Research Tool</vt:lpstr>
      <vt:lpstr>Federal Rulemaking Resources List</vt:lpstr>
      <vt:lpstr>Your Role: Step One</vt:lpstr>
      <vt:lpstr>Your Role: Step Two</vt:lpstr>
      <vt:lpstr>Your Role: Step Three</vt:lpstr>
      <vt:lpstr>Your Role: Step Four</vt:lpstr>
      <vt:lpstr>Your Role: Step Five</vt:lpstr>
      <vt:lpstr>Your Role: Step Six</vt:lpstr>
      <vt:lpstr>Your Role: Step Seven</vt:lpstr>
      <vt:lpstr>Your Role: Step Eight</vt:lpstr>
      <vt:lpstr>Your Role: Step Nine</vt:lpstr>
      <vt:lpstr>Resource List</vt:lpstr>
      <vt:lpstr>PowerPoint Presentation</vt:lpstr>
      <vt:lpstr>Group Project –     Case Study TWO</vt:lpstr>
      <vt:lpstr>Case Study Two</vt:lpstr>
      <vt:lpstr>PowerPoint Presentation</vt:lpstr>
      <vt:lpstr>Case Study Two: Findings</vt:lpstr>
      <vt:lpstr>Case Study Two: Conclusion</vt:lpstr>
      <vt:lpstr>Comment Preparation</vt:lpstr>
      <vt:lpstr>Comment Preparation: Change Notice</vt:lpstr>
      <vt:lpstr>Comment Preparation: Exercise</vt:lpstr>
      <vt:lpstr>Comment Preparation: Best Practices</vt:lpstr>
      <vt:lpstr>Comment Submission</vt:lpstr>
      <vt:lpstr>Comment Preparation: Education</vt:lpstr>
      <vt:lpstr>Summary and Conclusion</vt:lpstr>
      <vt:lpstr>Wrap-Up</vt:lpstr>
      <vt:lpstr>Initial Question</vt:lpstr>
      <vt:lpstr>Wrap-Up: Follow On Training</vt:lpstr>
      <vt:lpstr>Thank You!</vt:lpstr>
    </vt:vector>
  </TitlesOfParts>
  <Company>Veteran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Department of Veterans Affairs</dc:creator>
  <cp:lastModifiedBy>Department of Veterans Affairs</cp:lastModifiedBy>
  <cp:revision>393</cp:revision>
  <cp:lastPrinted>2016-10-25T18:14:54Z</cp:lastPrinted>
  <dcterms:created xsi:type="dcterms:W3CDTF">2016-03-23T17:25:34Z</dcterms:created>
  <dcterms:modified xsi:type="dcterms:W3CDTF">2016-10-31T18:25:00Z</dcterms:modified>
</cp:coreProperties>
</file>